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80"/>
  </p:notesMasterIdLst>
  <p:sldIdLst>
    <p:sldId id="256" r:id="rId8"/>
    <p:sldId id="257" r:id="rId9"/>
    <p:sldId id="258" r:id="rId10"/>
    <p:sldId id="311" r:id="rId11"/>
    <p:sldId id="350" r:id="rId12"/>
    <p:sldId id="281" r:id="rId13"/>
    <p:sldId id="282" r:id="rId14"/>
    <p:sldId id="285" r:id="rId15"/>
    <p:sldId id="288" r:id="rId16"/>
    <p:sldId id="289" r:id="rId17"/>
    <p:sldId id="290" r:id="rId18"/>
    <p:sldId id="292" r:id="rId19"/>
    <p:sldId id="293" r:id="rId20"/>
    <p:sldId id="294" r:id="rId21"/>
    <p:sldId id="364" r:id="rId22"/>
    <p:sldId id="297" r:id="rId23"/>
    <p:sldId id="299" r:id="rId24"/>
    <p:sldId id="300" r:id="rId25"/>
    <p:sldId id="301" r:id="rId26"/>
    <p:sldId id="347" r:id="rId27"/>
    <p:sldId id="359" r:id="rId28"/>
    <p:sldId id="307" r:id="rId29"/>
    <p:sldId id="309" r:id="rId30"/>
    <p:sldId id="310" r:id="rId31"/>
    <p:sldId id="361" r:id="rId32"/>
    <p:sldId id="358" r:id="rId33"/>
    <p:sldId id="259" r:id="rId34"/>
    <p:sldId id="260" r:id="rId35"/>
    <p:sldId id="261" r:id="rId36"/>
    <p:sldId id="262" r:id="rId37"/>
    <p:sldId id="363" r:id="rId38"/>
    <p:sldId id="270" r:id="rId39"/>
    <p:sldId id="271" r:id="rId40"/>
    <p:sldId id="273" r:id="rId41"/>
    <p:sldId id="275" r:id="rId42"/>
    <p:sldId id="279" r:id="rId43"/>
    <p:sldId id="280" r:id="rId44"/>
    <p:sldId id="343" r:id="rId45"/>
    <p:sldId id="348" r:id="rId46"/>
    <p:sldId id="356" r:id="rId47"/>
    <p:sldId id="365" r:id="rId48"/>
    <p:sldId id="366" r:id="rId49"/>
    <p:sldId id="316" r:id="rId50"/>
    <p:sldId id="317" r:id="rId51"/>
    <p:sldId id="319" r:id="rId52"/>
    <p:sldId id="320" r:id="rId53"/>
    <p:sldId id="321" r:id="rId54"/>
    <p:sldId id="342" r:id="rId55"/>
    <p:sldId id="352" r:id="rId56"/>
    <p:sldId id="357" r:id="rId57"/>
    <p:sldId id="322" r:id="rId58"/>
    <p:sldId id="324" r:id="rId59"/>
    <p:sldId id="355" r:id="rId60"/>
    <p:sldId id="367" r:id="rId61"/>
    <p:sldId id="325" r:id="rId62"/>
    <p:sldId id="326" r:id="rId63"/>
    <p:sldId id="327" r:id="rId64"/>
    <p:sldId id="328" r:id="rId65"/>
    <p:sldId id="329" r:id="rId66"/>
    <p:sldId id="330" r:id="rId67"/>
    <p:sldId id="349" r:id="rId68"/>
    <p:sldId id="354" r:id="rId69"/>
    <p:sldId id="353" r:id="rId70"/>
    <p:sldId id="331" r:id="rId71"/>
    <p:sldId id="332" r:id="rId72"/>
    <p:sldId id="368" r:id="rId73"/>
    <p:sldId id="333" r:id="rId74"/>
    <p:sldId id="334" r:id="rId75"/>
    <p:sldId id="335" r:id="rId76"/>
    <p:sldId id="339" r:id="rId77"/>
    <p:sldId id="340" r:id="rId78"/>
    <p:sldId id="341" r:id="rId7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06" autoAdjust="0"/>
    <p:restoredTop sz="95501" autoAdjust="0"/>
  </p:normalViewPr>
  <p:slideViewPr>
    <p:cSldViewPr snapToGrid="0">
      <p:cViewPr varScale="1">
        <p:scale>
          <a:sx n="88" d="100"/>
          <a:sy n="88" d="100"/>
        </p:scale>
        <p:origin x="666" y="84"/>
      </p:cViewPr>
      <p:guideLst/>
    </p:cSldViewPr>
  </p:slideViewPr>
  <p:outlineViewPr>
    <p:cViewPr>
      <p:scale>
        <a:sx n="33" d="100"/>
        <a:sy n="33" d="100"/>
      </p:scale>
      <p:origin x="0" y="-2286"/>
    </p:cViewPr>
  </p:outlineViewPr>
  <p:notesTextViewPr>
    <p:cViewPr>
      <p:scale>
        <a:sx n="1" d="1"/>
        <a:sy n="1" d="1"/>
      </p:scale>
      <p:origin x="0" y="0"/>
    </p:cViewPr>
  </p:notesTextViewPr>
  <p:notesViewPr>
    <p:cSldViewPr snapToGrid="0">
      <p:cViewPr varScale="1">
        <p:scale>
          <a:sx n="70" d="100"/>
          <a:sy n="70" d="100"/>
        </p:scale>
        <p:origin x="324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65FC6E-61F2-468F-B222-F6125285AA8C}" type="datetimeFigureOut">
              <a:rPr lang="en-US" smtClean="0"/>
              <a:t>02-Mar-14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CED533-9E27-4AA8-BFF6-FD861EFB2CD7}" type="slidenum">
              <a:rPr lang="en-US" smtClean="0"/>
              <a:t>‹#›</a:t>
            </a:fld>
            <a:endParaRPr lang="en-US"/>
          </a:p>
        </p:txBody>
      </p:sp>
    </p:spTree>
    <p:extLst>
      <p:ext uri="{BB962C8B-B14F-4D97-AF65-F5344CB8AC3E}">
        <p14:creationId xmlns:p14="http://schemas.microsoft.com/office/powerpoint/2010/main" val="3557870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864362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269032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586462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380229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968329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619465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Indpce</a:t>
            </a:r>
            <a:r>
              <a:rPr lang="en-US" dirty="0" smtClean="0"/>
              <a:t> hall</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4266003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Nassau hall </a:t>
            </a:r>
            <a:r>
              <a:rPr lang="en-US" dirty="0" err="1" smtClean="0"/>
              <a:t>princeton</a:t>
            </a:r>
            <a:r>
              <a:rPr lang="en-US" dirty="0" smtClean="0"/>
              <a:t> 1783</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136989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French arms tavern 1785</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195834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079112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Daniel shays</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579525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shays</a:t>
            </a:r>
            <a:endParaRPr lang="en-US" dirty="0"/>
          </a:p>
        </p:txBody>
      </p:sp>
      <p:sp>
        <p:nvSpPr>
          <p:cNvPr id="4" name="Slide Number Placeholder 3"/>
          <p:cNvSpPr>
            <a:spLocks noGrp="1"/>
          </p:cNvSpPr>
          <p:nvPr>
            <p:ph type="sldNum" sz="quarter" idx="10"/>
          </p:nvPr>
        </p:nvSpPr>
        <p:spPr/>
        <p:txBody>
          <a:bodyPr/>
          <a:lstStyle/>
          <a:p>
            <a:fld id="{E3A1B3A0-45DB-47FE-BE81-732BDDEA3CC0}"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239578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813540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573800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866971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5455859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4020122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057453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B7F69-2B56-449D-B2F8-BAB53F42CA89}"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4537413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3979974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090340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3060E13-0B16-42D0-A481-1FEF2E0B8AB6}"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438888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1628296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3419976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Bank of us--</a:t>
            </a:r>
            <a:r>
              <a:rPr lang="en-US" dirty="0" err="1" smtClean="0"/>
              <a:t>philly</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0775285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437917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25159484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Matthew </a:t>
            </a:r>
            <a:r>
              <a:rPr lang="en-US" dirty="0" err="1" smtClean="0"/>
              <a:t>lyon</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15309193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15378268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5047174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Jefferson white house</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271413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boardinghouse</a:t>
            </a:r>
            <a:endParaRPr lang="en-US" dirty="0"/>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2185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30845877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27271948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DA61B3-AFA7-4AD9-A2E8-C7D9557C332B}"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11040409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9E99C38-67CE-43C8-8B68-2C88677F17CF}"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1068619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0F157-B1BA-4819-92A8-42EFD2E7AFF1}" type="datetimeFigureOut">
              <a:rPr lang="en-US" smtClean="0"/>
              <a:t>02-Mar-14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288A3-3612-4B35-BC40-CEE8C60AADE2}" type="slidenum">
              <a:rPr lang="en-US" smtClean="0"/>
              <a:t>‹#›</a:t>
            </a:fld>
            <a:endParaRPr lang="en-US"/>
          </a:p>
        </p:txBody>
      </p:sp>
    </p:spTree>
    <p:extLst>
      <p:ext uri="{BB962C8B-B14F-4D97-AF65-F5344CB8AC3E}">
        <p14:creationId xmlns:p14="http://schemas.microsoft.com/office/powerpoint/2010/main" val="2462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0F157-B1BA-4819-92A8-42EFD2E7AFF1}" type="datetimeFigureOut">
              <a:rPr lang="en-US" smtClean="0"/>
              <a:t>02-Mar-14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288A3-3612-4B35-BC40-CEE8C60AADE2}" type="slidenum">
              <a:rPr lang="en-US" smtClean="0"/>
              <a:t>‹#›</a:t>
            </a:fld>
            <a:endParaRPr lang="en-US"/>
          </a:p>
        </p:txBody>
      </p:sp>
    </p:spTree>
    <p:extLst>
      <p:ext uri="{BB962C8B-B14F-4D97-AF65-F5344CB8AC3E}">
        <p14:creationId xmlns:p14="http://schemas.microsoft.com/office/powerpoint/2010/main" val="316408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0F157-B1BA-4819-92A8-42EFD2E7AFF1}" type="datetimeFigureOut">
              <a:rPr lang="en-US" smtClean="0"/>
              <a:t>02-Mar-14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288A3-3612-4B35-BC40-CEE8C60AADE2}" type="slidenum">
              <a:rPr lang="en-US" smtClean="0"/>
              <a:t>‹#›</a:t>
            </a:fld>
            <a:endParaRPr lang="en-US"/>
          </a:p>
        </p:txBody>
      </p:sp>
    </p:spTree>
    <p:extLst>
      <p:ext uri="{BB962C8B-B14F-4D97-AF65-F5344CB8AC3E}">
        <p14:creationId xmlns:p14="http://schemas.microsoft.com/office/powerpoint/2010/main" val="5163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0F157-B1BA-4819-92A8-42EFD2E7AFF1}" type="datetimeFigureOut">
              <a:rPr lang="en-US" smtClean="0"/>
              <a:t>02-Mar-14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288A3-3612-4B35-BC40-CEE8C60AADE2}" type="slidenum">
              <a:rPr lang="en-US" smtClean="0"/>
              <a:t>‹#›</a:t>
            </a:fld>
            <a:endParaRPr lang="en-US"/>
          </a:p>
        </p:txBody>
      </p:sp>
    </p:spTree>
    <p:extLst>
      <p:ext uri="{BB962C8B-B14F-4D97-AF65-F5344CB8AC3E}">
        <p14:creationId xmlns:p14="http://schemas.microsoft.com/office/powerpoint/2010/main" val="1604542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0F157-B1BA-4819-92A8-42EFD2E7AFF1}" type="datetimeFigureOut">
              <a:rPr lang="en-US" smtClean="0"/>
              <a:t>02-Mar-14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0288A3-3612-4B35-BC40-CEE8C60AADE2}" type="slidenum">
              <a:rPr lang="en-US" smtClean="0"/>
              <a:t>‹#›</a:t>
            </a:fld>
            <a:endParaRPr lang="en-US"/>
          </a:p>
        </p:txBody>
      </p:sp>
    </p:spTree>
    <p:extLst>
      <p:ext uri="{BB962C8B-B14F-4D97-AF65-F5344CB8AC3E}">
        <p14:creationId xmlns:p14="http://schemas.microsoft.com/office/powerpoint/2010/main" val="3890263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0F157-B1BA-4819-92A8-42EFD2E7AFF1}" type="datetimeFigureOut">
              <a:rPr lang="en-US" smtClean="0"/>
              <a:t>02-Mar-14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0288A3-3612-4B35-BC40-CEE8C60AADE2}" type="slidenum">
              <a:rPr lang="en-US" smtClean="0"/>
              <a:t>‹#›</a:t>
            </a:fld>
            <a:endParaRPr lang="en-US"/>
          </a:p>
        </p:txBody>
      </p:sp>
    </p:spTree>
    <p:extLst>
      <p:ext uri="{BB962C8B-B14F-4D97-AF65-F5344CB8AC3E}">
        <p14:creationId xmlns:p14="http://schemas.microsoft.com/office/powerpoint/2010/main" val="2248652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0F157-B1BA-4819-92A8-42EFD2E7AFF1}" type="datetimeFigureOut">
              <a:rPr lang="en-US" smtClean="0"/>
              <a:t>02-Mar-14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0288A3-3612-4B35-BC40-CEE8C60AADE2}" type="slidenum">
              <a:rPr lang="en-US" smtClean="0"/>
              <a:t>‹#›</a:t>
            </a:fld>
            <a:endParaRPr lang="en-US"/>
          </a:p>
        </p:txBody>
      </p:sp>
    </p:spTree>
    <p:extLst>
      <p:ext uri="{BB962C8B-B14F-4D97-AF65-F5344CB8AC3E}">
        <p14:creationId xmlns:p14="http://schemas.microsoft.com/office/powerpoint/2010/main" val="2112818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0F157-B1BA-4819-92A8-42EFD2E7AFF1}" type="datetimeFigureOut">
              <a:rPr lang="en-US" smtClean="0"/>
              <a:t>02-Mar-14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288A3-3612-4B35-BC40-CEE8C60AADE2}" type="slidenum">
              <a:rPr lang="en-US" smtClean="0"/>
              <a:t>‹#›</a:t>
            </a:fld>
            <a:endParaRPr lang="en-US"/>
          </a:p>
        </p:txBody>
      </p:sp>
    </p:spTree>
    <p:extLst>
      <p:ext uri="{BB962C8B-B14F-4D97-AF65-F5344CB8AC3E}">
        <p14:creationId xmlns:p14="http://schemas.microsoft.com/office/powerpoint/2010/main" val="3724189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0F157-B1BA-4819-92A8-42EFD2E7AFF1}" type="datetimeFigureOut">
              <a:rPr lang="en-US" smtClean="0"/>
              <a:t>02-Mar-14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288A3-3612-4B35-BC40-CEE8C60AADE2}" type="slidenum">
              <a:rPr lang="en-US" smtClean="0"/>
              <a:t>‹#›</a:t>
            </a:fld>
            <a:endParaRPr lang="en-US"/>
          </a:p>
        </p:txBody>
      </p:sp>
    </p:spTree>
    <p:extLst>
      <p:ext uri="{BB962C8B-B14F-4D97-AF65-F5344CB8AC3E}">
        <p14:creationId xmlns:p14="http://schemas.microsoft.com/office/powerpoint/2010/main" val="2110192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0F157-B1BA-4819-92A8-42EFD2E7AFF1}" type="datetimeFigureOut">
              <a:rPr lang="en-US" smtClean="0"/>
              <a:t>02-Mar-14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288A3-3612-4B35-BC40-CEE8C60AADE2}" type="slidenum">
              <a:rPr lang="en-US" smtClean="0"/>
              <a:t>‹#›</a:t>
            </a:fld>
            <a:endParaRPr lang="en-US"/>
          </a:p>
        </p:txBody>
      </p:sp>
    </p:spTree>
    <p:extLst>
      <p:ext uri="{BB962C8B-B14F-4D97-AF65-F5344CB8AC3E}">
        <p14:creationId xmlns:p14="http://schemas.microsoft.com/office/powerpoint/2010/main" val="1947137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0F157-B1BA-4819-92A8-42EFD2E7AFF1}" type="datetimeFigureOut">
              <a:rPr lang="en-US" smtClean="0"/>
              <a:t>02-Mar-14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288A3-3612-4B35-BC40-CEE8C60AADE2}" type="slidenum">
              <a:rPr lang="en-US" smtClean="0"/>
              <a:t>‹#›</a:t>
            </a:fld>
            <a:endParaRPr lang="en-US"/>
          </a:p>
        </p:txBody>
      </p:sp>
    </p:spTree>
    <p:extLst>
      <p:ext uri="{BB962C8B-B14F-4D97-AF65-F5344CB8AC3E}">
        <p14:creationId xmlns:p14="http://schemas.microsoft.com/office/powerpoint/2010/main" val="22226730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4786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4307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09908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8233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77343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3184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92088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41748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5782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23589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7000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89837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36531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85990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33305E-9947-47B1-A8E9-643C653B1719}" type="datetimeFigureOut">
              <a:rPr lang="en-US" smtClean="0">
                <a:solidFill>
                  <a:prstClr val="black">
                    <a:tint val="75000"/>
                  </a:prstClr>
                </a:solidFill>
              </a:rPr>
              <a:pPr/>
              <a:t>02-Mar-14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2147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33305E-9947-47B1-A8E9-643C653B1719}" type="datetimeFigureOut">
              <a:rPr lang="en-US" smtClean="0">
                <a:solidFill>
                  <a:prstClr val="black">
                    <a:tint val="75000"/>
                  </a:prstClr>
                </a:solidFill>
              </a:rPr>
              <a:pPr/>
              <a:t>02-Mar-14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2790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33305E-9947-47B1-A8E9-643C653B1719}" type="datetimeFigureOut">
              <a:rPr lang="en-US" smtClean="0">
                <a:solidFill>
                  <a:prstClr val="black">
                    <a:tint val="75000"/>
                  </a:prstClr>
                </a:solidFill>
              </a:rPr>
              <a:pPr/>
              <a:t>02-Mar-14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9185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33305E-9947-47B1-A8E9-643C653B1719}" type="datetimeFigureOut">
              <a:rPr lang="en-US" smtClean="0">
                <a:solidFill>
                  <a:prstClr val="black">
                    <a:tint val="75000"/>
                  </a:prstClr>
                </a:solidFill>
              </a:rPr>
              <a:pPr/>
              <a:t>02-Mar-14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15330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305E-9947-47B1-A8E9-643C653B1719}" type="datetimeFigureOut">
              <a:rPr lang="en-US" smtClean="0">
                <a:solidFill>
                  <a:prstClr val="black">
                    <a:tint val="75000"/>
                  </a:prstClr>
                </a:solidFill>
              </a:rPr>
              <a:pPr/>
              <a:t>02-Mar-14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52963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305E-9947-47B1-A8E9-643C653B1719}" type="datetimeFigureOut">
              <a:rPr lang="en-US" smtClean="0">
                <a:solidFill>
                  <a:prstClr val="black">
                    <a:tint val="75000"/>
                  </a:prstClr>
                </a:solidFill>
              </a:rPr>
              <a:pPr/>
              <a:t>02-Mar-14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2022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43712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7760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5213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65339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701583-106B-4EF0-B180-83A17019A760}"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19274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1701583-106B-4EF0-B180-83A17019A760}" type="datetimeFigureOut">
              <a:rPr lang="en-US" smtClean="0">
                <a:solidFill>
                  <a:prstClr val="black">
                    <a:tint val="75000"/>
                  </a:prstClr>
                </a:solidFill>
              </a:rPr>
              <a:pPr/>
              <a:t>02-Mar-14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12204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1701583-106B-4EF0-B180-83A17019A760}" type="datetimeFigureOut">
              <a:rPr lang="en-US" smtClean="0">
                <a:solidFill>
                  <a:prstClr val="black">
                    <a:tint val="75000"/>
                  </a:prstClr>
                </a:solidFill>
              </a:rPr>
              <a:pPr/>
              <a:t>02-Mar-14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2483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701583-106B-4EF0-B180-83A17019A760}" type="datetimeFigureOut">
              <a:rPr lang="en-US" smtClean="0">
                <a:solidFill>
                  <a:prstClr val="black">
                    <a:tint val="75000"/>
                  </a:prstClr>
                </a:solidFill>
              </a:rPr>
              <a:pPr/>
              <a:t>02-Mar-14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01185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701583-106B-4EF0-B180-83A17019A760}" type="datetimeFigureOut">
              <a:rPr lang="en-US" smtClean="0">
                <a:solidFill>
                  <a:prstClr val="black">
                    <a:tint val="75000"/>
                  </a:prstClr>
                </a:solidFill>
              </a:rPr>
              <a:pPr/>
              <a:t>02-Mar-14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05192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701583-106B-4EF0-B180-83A17019A760}" type="datetimeFigureOut">
              <a:rPr lang="en-US" smtClean="0">
                <a:solidFill>
                  <a:prstClr val="black">
                    <a:tint val="75000"/>
                  </a:prstClr>
                </a:solidFill>
              </a:rPr>
              <a:pPr/>
              <a:t>02-Mar-14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50473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701583-106B-4EF0-B180-83A17019A760}" type="datetimeFigureOut">
              <a:rPr lang="en-US" smtClean="0">
                <a:solidFill>
                  <a:prstClr val="black">
                    <a:tint val="75000"/>
                  </a:prstClr>
                </a:solidFill>
              </a:rPr>
              <a:pPr/>
              <a:t>02-Mar-14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92765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21569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701583-106B-4EF0-B180-83A17019A760}"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78555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74842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03225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33601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5589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45286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31551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46365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5965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42238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01274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79870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79818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5737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79931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33305E-9947-47B1-A8E9-643C653B1719}" type="datetimeFigureOut">
              <a:rPr lang="en-US" smtClean="0">
                <a:solidFill>
                  <a:prstClr val="black">
                    <a:tint val="75000"/>
                  </a:prstClr>
                </a:solidFill>
              </a:rPr>
              <a:pPr/>
              <a:t>03-Mar-14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83933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33305E-9947-47B1-A8E9-643C653B1719}" type="datetimeFigureOut">
              <a:rPr lang="en-US" smtClean="0">
                <a:solidFill>
                  <a:prstClr val="black">
                    <a:tint val="75000"/>
                  </a:prstClr>
                </a:solidFill>
              </a:rPr>
              <a:pPr/>
              <a:t>03-Mar-14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51255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33305E-9947-47B1-A8E9-643C653B1719}" type="datetimeFigureOut">
              <a:rPr lang="en-US" smtClean="0">
                <a:solidFill>
                  <a:prstClr val="black">
                    <a:tint val="75000"/>
                  </a:prstClr>
                </a:solidFill>
              </a:rPr>
              <a:pPr/>
              <a:t>03-Mar-14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00109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33305E-9947-47B1-A8E9-643C653B1719}" type="datetimeFigureOut">
              <a:rPr lang="en-US" smtClean="0">
                <a:solidFill>
                  <a:prstClr val="black">
                    <a:tint val="75000"/>
                  </a:prstClr>
                </a:solidFill>
              </a:rPr>
              <a:pPr/>
              <a:t>03-Mar-14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27958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305E-9947-47B1-A8E9-643C653B1719}" type="datetimeFigureOut">
              <a:rPr lang="en-US" smtClean="0">
                <a:solidFill>
                  <a:prstClr val="black">
                    <a:tint val="75000"/>
                  </a:prstClr>
                </a:solidFill>
              </a:rPr>
              <a:pPr/>
              <a:t>03-Mar-14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97373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305E-9947-47B1-A8E9-643C653B1719}" type="datetimeFigureOut">
              <a:rPr lang="en-US" smtClean="0">
                <a:solidFill>
                  <a:prstClr val="black">
                    <a:tint val="75000"/>
                  </a:prstClr>
                </a:solidFill>
              </a:rPr>
              <a:pPr/>
              <a:t>03-Mar-14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9140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93418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3305E-9947-47B1-A8E9-643C653B1719}" type="datetimeFigureOut">
              <a:rPr lang="en-US" smtClean="0">
                <a:solidFill>
                  <a:prstClr val="black">
                    <a:tint val="75000"/>
                  </a:prstClr>
                </a:solidFill>
              </a:rPr>
              <a:pPr/>
              <a:t>03-Mar-14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41790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720430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44230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08660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DF6740-F931-47DA-A869-D55E52AB8EF2}" type="datetimeFigureOut">
              <a:rPr lang="en-US" smtClean="0">
                <a:solidFill>
                  <a:prstClr val="black">
                    <a:tint val="75000"/>
                  </a:prstClr>
                </a:solidFill>
              </a:rPr>
              <a:pPr/>
              <a:t>03-Mar-14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79275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DF6740-F931-47DA-A869-D55E52AB8EF2}" type="datetimeFigureOut">
              <a:rPr lang="en-US" smtClean="0">
                <a:solidFill>
                  <a:prstClr val="black">
                    <a:tint val="75000"/>
                  </a:prstClr>
                </a:solidFill>
              </a:rPr>
              <a:pPr/>
              <a:t>03-Mar-14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23384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DF6740-F931-47DA-A869-D55E52AB8EF2}" type="datetimeFigureOut">
              <a:rPr lang="en-US" smtClean="0">
                <a:solidFill>
                  <a:prstClr val="black">
                    <a:tint val="75000"/>
                  </a:prstClr>
                </a:solidFill>
              </a:rPr>
              <a:pPr/>
              <a:t>03-Mar-14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93881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F6740-F931-47DA-A869-D55E52AB8EF2}" type="datetimeFigureOut">
              <a:rPr lang="en-US" smtClean="0">
                <a:solidFill>
                  <a:prstClr val="black">
                    <a:tint val="75000"/>
                  </a:prstClr>
                </a:solidFill>
              </a:rPr>
              <a:pPr/>
              <a:t>03-Mar-14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78720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solidFill>
                  <a:prstClr val="black">
                    <a:tint val="75000"/>
                  </a:prstClr>
                </a:solidFill>
              </a:rPr>
              <a:pPr/>
              <a:t>03-Mar-14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33492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F6740-F931-47DA-A869-D55E52AB8EF2}" type="datetimeFigureOut">
              <a:rPr lang="en-US" smtClean="0">
                <a:solidFill>
                  <a:prstClr val="black">
                    <a:tint val="75000"/>
                  </a:prstClr>
                </a:solidFill>
              </a:rPr>
              <a:pPr/>
              <a:t>03-Mar-14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06024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57268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DF6740-F931-47DA-A869-D55E52AB8EF2}" type="datetimeFigureOut">
              <a:rPr lang="en-US" smtClean="0">
                <a:solidFill>
                  <a:prstClr val="black">
                    <a:tint val="75000"/>
                  </a:prstClr>
                </a:solidFill>
              </a:rPr>
              <a:pPr/>
              <a:t>03-Mar-14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3241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0F157-B1BA-4819-92A8-42EFD2E7AFF1}" type="datetimeFigureOut">
              <a:rPr lang="en-US" smtClean="0"/>
              <a:t>02-Mar-14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0288A3-3612-4B35-BC40-CEE8C60AADE2}" type="slidenum">
              <a:rPr lang="en-US" smtClean="0"/>
              <a:t>‹#›</a:t>
            </a:fld>
            <a:endParaRPr lang="en-US"/>
          </a:p>
        </p:txBody>
      </p:sp>
    </p:spTree>
    <p:extLst>
      <p:ext uri="{BB962C8B-B14F-4D97-AF65-F5344CB8AC3E}">
        <p14:creationId xmlns:p14="http://schemas.microsoft.com/office/powerpoint/2010/main" val="589218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95619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33305E-9947-47B1-A8E9-643C653B1719}"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21083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701583-106B-4EF0-B180-83A17019A760}"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0424FE-6907-4E14-93CC-ED44E6B2CE9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350775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F6740-F931-47DA-A869-D55E52AB8EF2}" type="datetimeFigureOut">
              <a:rPr lang="en-US" smtClean="0">
                <a:solidFill>
                  <a:prstClr val="black">
                    <a:tint val="75000"/>
                  </a:prstClr>
                </a:solidFill>
              </a:rPr>
              <a:pPr/>
              <a:t>02-Mar-14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496891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33305E-9947-47B1-A8E9-643C653B1719}" type="datetimeFigureOut">
              <a:rPr lang="en-US" smtClean="0">
                <a:solidFill>
                  <a:prstClr val="black">
                    <a:tint val="75000"/>
                  </a:prstClr>
                </a:solidFill>
              </a:rPr>
              <a:pPr/>
              <a:t>03-Mar-14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00BC3-8F4E-4658-9F83-13E493086D2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752845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F6740-F931-47DA-A869-D55E52AB8EF2}" type="datetimeFigureOut">
              <a:rPr lang="en-US" smtClean="0">
                <a:solidFill>
                  <a:prstClr val="black">
                    <a:tint val="75000"/>
                  </a:prstClr>
                </a:solidFill>
              </a:rPr>
              <a:pPr/>
              <a:t>03-Mar-14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03DC19-6EBF-44BD-9774-F1483114BA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340639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9.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51.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1.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1.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1.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40.xml"/><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0.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40.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0.xml"/></Relationships>
</file>

<file path=ppt/slides/_rels/slide5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0.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0.xml"/></Relationships>
</file>

<file path=ppt/slides/_rels/slide5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0.xml"/></Relationships>
</file>

<file path=ppt/slides/_rels/slide6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0.xml"/></Relationships>
</file>

<file path=ppt/slides/_rels/slide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0.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1.xml"/><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2.xml"/><Relationship Id="rId1" Type="http://schemas.openxmlformats.org/officeDocument/2006/relationships/slideLayout" Target="../slideLayouts/slideLayout40.xml"/></Relationships>
</file>

<file path=ppt/slides/_rels/slide6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0.xml"/></Relationships>
</file>

<file path=ppt/slides/_rels/slide67.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notesSlide" Target="../notesSlides/notesSlide33.xml"/><Relationship Id="rId1" Type="http://schemas.openxmlformats.org/officeDocument/2006/relationships/slideLayout" Target="../slideLayouts/slideLayout40.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4.xml"/><Relationship Id="rId1" Type="http://schemas.openxmlformats.org/officeDocument/2006/relationships/slideLayout" Target="../slideLayouts/slideLayout40.xml"/></Relationships>
</file>

<file path=ppt/slides/_rels/slide6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5.xml"/><Relationship Id="rId1" Type="http://schemas.openxmlformats.org/officeDocument/2006/relationships/slideLayout" Target="../slideLayouts/slideLayout40.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7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40.xml"/></Relationships>
</file>

<file path=ppt/slides/_rels/slide7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6.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43922" y="145472"/>
            <a:ext cx="8644208" cy="6826827"/>
          </a:xfrm>
          <a:prstGeom prst="rect">
            <a:avLst/>
          </a:prstGeom>
        </p:spPr>
      </p:pic>
    </p:spTree>
    <p:extLst>
      <p:ext uri="{BB962C8B-B14F-4D97-AF65-F5344CB8AC3E}">
        <p14:creationId xmlns:p14="http://schemas.microsoft.com/office/powerpoint/2010/main" val="18021271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33" y="224171"/>
            <a:ext cx="12093267" cy="6133086"/>
          </a:xfrm>
          <a:prstGeom prst="rect">
            <a:avLst/>
          </a:prstGeom>
        </p:spPr>
      </p:pic>
    </p:spTree>
    <p:extLst>
      <p:ext uri="{BB962C8B-B14F-4D97-AF65-F5344CB8AC3E}">
        <p14:creationId xmlns:p14="http://schemas.microsoft.com/office/powerpoint/2010/main" val="39564064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47937" y="209550"/>
            <a:ext cx="7096125" cy="6438900"/>
          </a:xfrm>
          <a:prstGeom prst="rect">
            <a:avLst/>
          </a:prstGeom>
        </p:spPr>
      </p:pic>
    </p:spTree>
    <p:extLst>
      <p:ext uri="{BB962C8B-B14F-4D97-AF65-F5344CB8AC3E}">
        <p14:creationId xmlns:p14="http://schemas.microsoft.com/office/powerpoint/2010/main" val="39495729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00212" y="-233363"/>
            <a:ext cx="8791575" cy="7324725"/>
          </a:xfrm>
          <a:prstGeom prst="rect">
            <a:avLst/>
          </a:prstGeom>
        </p:spPr>
      </p:pic>
    </p:spTree>
    <p:extLst>
      <p:ext uri="{BB962C8B-B14F-4D97-AF65-F5344CB8AC3E}">
        <p14:creationId xmlns:p14="http://schemas.microsoft.com/office/powerpoint/2010/main" val="13972629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53343" y="0"/>
            <a:ext cx="7620000" cy="8020050"/>
          </a:xfrm>
          <a:prstGeom prst="rect">
            <a:avLst/>
          </a:prstGeom>
        </p:spPr>
      </p:pic>
    </p:spTree>
    <p:extLst>
      <p:ext uri="{BB962C8B-B14F-4D97-AF65-F5344CB8AC3E}">
        <p14:creationId xmlns:p14="http://schemas.microsoft.com/office/powerpoint/2010/main" val="42318197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ezcomics.com/site/sites/default/files/benjamin-franklin_0.jpg"/>
          <p:cNvPicPr>
            <a:picLocks noChangeAspect="1" noChangeArrowheads="1"/>
          </p:cNvPicPr>
          <p:nvPr/>
        </p:nvPicPr>
        <p:blipFill>
          <a:blip r:embed="rId3" cstate="print"/>
          <a:srcRect/>
          <a:stretch>
            <a:fillRect/>
          </a:stretch>
        </p:blipFill>
        <p:spPr bwMode="auto">
          <a:xfrm>
            <a:off x="2971801" y="228601"/>
            <a:ext cx="6679503" cy="6170217"/>
          </a:xfrm>
          <a:prstGeom prst="rect">
            <a:avLst/>
          </a:prstGeom>
          <a:noFill/>
        </p:spPr>
      </p:pic>
    </p:spTree>
    <p:extLst>
      <p:ext uri="{BB962C8B-B14F-4D97-AF65-F5344CB8AC3E}">
        <p14:creationId xmlns:p14="http://schemas.microsoft.com/office/powerpoint/2010/main" val="38203220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1" y="76200"/>
            <a:ext cx="6306572" cy="649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69141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152401"/>
            <a:ext cx="8458200" cy="6555641"/>
          </a:xfrm>
          <a:prstGeom prst="rect">
            <a:avLst/>
          </a:prstGeom>
          <a:noFill/>
        </p:spPr>
        <p:txBody>
          <a:bodyPr wrap="square" rtlCol="0">
            <a:spAutoFit/>
          </a:bodyPr>
          <a:lstStyle/>
          <a:p>
            <a:pPr algn="ctr"/>
            <a:r>
              <a:rPr lang="en-US" sz="2000" dirty="0">
                <a:solidFill>
                  <a:prstClr val="black"/>
                </a:solidFill>
              </a:rPr>
              <a:t>Pennsylvania (1776)—executive power</a:t>
            </a:r>
          </a:p>
          <a:p>
            <a:endParaRPr lang="en-US" sz="2000" dirty="0">
              <a:solidFill>
                <a:prstClr val="black"/>
              </a:solidFill>
            </a:endParaRPr>
          </a:p>
          <a:p>
            <a:r>
              <a:rPr lang="en-US" sz="2000" dirty="0">
                <a:solidFill>
                  <a:prstClr val="black"/>
                </a:solidFill>
              </a:rPr>
              <a:t>SECT</a:t>
            </a:r>
            <a:r>
              <a:rPr lang="en-US" sz="2000" dirty="0">
                <a:solidFill>
                  <a:prstClr val="black"/>
                </a:solidFill>
              </a:rPr>
              <a:t>. 20. The president, and in his absence the vice-president, with the council, five of whom shall be a quorum, shall have </a:t>
            </a:r>
            <a:r>
              <a:rPr lang="en-US" sz="2000" b="1" dirty="0">
                <a:solidFill>
                  <a:srgbClr val="FF0000"/>
                </a:solidFill>
              </a:rPr>
              <a:t>power to appoint and </a:t>
            </a:r>
            <a:r>
              <a:rPr lang="en-US" sz="2000" b="1" dirty="0" err="1">
                <a:solidFill>
                  <a:srgbClr val="FF0000"/>
                </a:solidFill>
              </a:rPr>
              <a:t>commissionate</a:t>
            </a:r>
            <a:r>
              <a:rPr lang="en-US" sz="2000" b="1" dirty="0">
                <a:solidFill>
                  <a:srgbClr val="FF0000"/>
                </a:solidFill>
              </a:rPr>
              <a:t> judges, naval officers, judge of the admiralty, attorney general and all other officers, civil and </a:t>
            </a:r>
            <a:r>
              <a:rPr lang="en-US" sz="2000" b="1" dirty="0">
                <a:solidFill>
                  <a:srgbClr val="FF0000"/>
                </a:solidFill>
              </a:rPr>
              <a:t>military </a:t>
            </a:r>
            <a:r>
              <a:rPr lang="en-US" sz="2000" dirty="0">
                <a:solidFill>
                  <a:prstClr val="black"/>
                </a:solidFill>
              </a:rPr>
              <a:t>. . .</a:t>
            </a:r>
          </a:p>
          <a:p>
            <a:endParaRPr lang="en-US" sz="2000" dirty="0">
              <a:solidFill>
                <a:prstClr val="black"/>
              </a:solidFill>
            </a:endParaRPr>
          </a:p>
          <a:p>
            <a:r>
              <a:rPr lang="en-US" sz="2000" dirty="0">
                <a:solidFill>
                  <a:prstClr val="black"/>
                </a:solidFill>
              </a:rPr>
              <a:t>They </a:t>
            </a:r>
            <a:r>
              <a:rPr lang="en-US" sz="2000" dirty="0">
                <a:solidFill>
                  <a:prstClr val="black"/>
                </a:solidFill>
              </a:rPr>
              <a:t>are to </a:t>
            </a:r>
            <a:r>
              <a:rPr lang="en-US" sz="2000" b="1" dirty="0">
                <a:solidFill>
                  <a:srgbClr val="FF0000"/>
                </a:solidFill>
              </a:rPr>
              <a:t>correspond with other states</a:t>
            </a:r>
            <a:r>
              <a:rPr lang="en-US" sz="2000" dirty="0">
                <a:solidFill>
                  <a:prstClr val="black"/>
                </a:solidFill>
              </a:rPr>
              <a:t>, and transact business with the officers of government, civil and military; and to prepare such business as may appear to them necessary to lay before the general </a:t>
            </a:r>
            <a:r>
              <a:rPr lang="en-US" sz="2000" dirty="0">
                <a:solidFill>
                  <a:prstClr val="black"/>
                </a:solidFill>
              </a:rPr>
              <a:t>assembly . . .</a:t>
            </a:r>
          </a:p>
          <a:p>
            <a:endParaRPr lang="en-US" sz="2000" dirty="0">
              <a:solidFill>
                <a:prstClr val="black"/>
              </a:solidFill>
            </a:endParaRPr>
          </a:p>
          <a:p>
            <a:r>
              <a:rPr lang="en-US" sz="2000" dirty="0">
                <a:solidFill>
                  <a:prstClr val="black"/>
                </a:solidFill>
              </a:rPr>
              <a:t>And </a:t>
            </a:r>
            <a:r>
              <a:rPr lang="en-US" sz="2000" dirty="0">
                <a:solidFill>
                  <a:prstClr val="black"/>
                </a:solidFill>
              </a:rPr>
              <a:t>shall have power to </a:t>
            </a:r>
            <a:r>
              <a:rPr lang="en-US" sz="2000" b="1" dirty="0">
                <a:solidFill>
                  <a:srgbClr val="FF0000"/>
                </a:solidFill>
              </a:rPr>
              <a:t>grant pardons </a:t>
            </a:r>
            <a:r>
              <a:rPr lang="en-US" sz="2000" dirty="0">
                <a:solidFill>
                  <a:prstClr val="black"/>
                </a:solidFill>
              </a:rPr>
              <a:t>and remit fines, in all cases whatsoever, except in cases of impeachment; and in cases of treason and murder, shall have power to grant reprieves, but not to pardon, until the end of the next sessions of </a:t>
            </a:r>
            <a:r>
              <a:rPr lang="en-US" sz="2000" dirty="0">
                <a:solidFill>
                  <a:prstClr val="black"/>
                </a:solidFill>
              </a:rPr>
              <a:t>assembly . . .</a:t>
            </a:r>
          </a:p>
          <a:p>
            <a:endParaRPr lang="en-US" sz="2000" dirty="0">
              <a:solidFill>
                <a:prstClr val="black"/>
              </a:solidFill>
            </a:endParaRPr>
          </a:p>
          <a:p>
            <a:r>
              <a:rPr lang="en-US" sz="2000" dirty="0">
                <a:solidFill>
                  <a:prstClr val="black"/>
                </a:solidFill>
              </a:rPr>
              <a:t>The </a:t>
            </a:r>
            <a:r>
              <a:rPr lang="en-US" sz="2000" dirty="0">
                <a:solidFill>
                  <a:prstClr val="black"/>
                </a:solidFill>
              </a:rPr>
              <a:t>president shall be </a:t>
            </a:r>
            <a:r>
              <a:rPr lang="en-US" sz="2000" b="1" dirty="0">
                <a:solidFill>
                  <a:srgbClr val="FF0000"/>
                </a:solidFill>
              </a:rPr>
              <a:t>commander in chief of the forces of the state</a:t>
            </a:r>
            <a:r>
              <a:rPr lang="en-US" sz="2000" dirty="0">
                <a:solidFill>
                  <a:prstClr val="black"/>
                </a:solidFill>
              </a:rPr>
              <a:t>, but shall not command in person, except advised thereto by the council, and then only so long as they shall approve thereof. The president and council shall have a secretary, and keep fair books of their proceedings, wherein any </a:t>
            </a:r>
            <a:r>
              <a:rPr lang="en-US" sz="2000" dirty="0" err="1">
                <a:solidFill>
                  <a:prstClr val="black"/>
                </a:solidFill>
              </a:rPr>
              <a:t>counsellor</a:t>
            </a:r>
            <a:r>
              <a:rPr lang="en-US" sz="2000" dirty="0">
                <a:solidFill>
                  <a:prstClr val="black"/>
                </a:solidFill>
              </a:rPr>
              <a:t> may enter his dissent, with his reasons in support of it.</a:t>
            </a:r>
          </a:p>
        </p:txBody>
      </p:sp>
    </p:spTree>
    <p:extLst>
      <p:ext uri="{BB962C8B-B14F-4D97-AF65-F5344CB8AC3E}">
        <p14:creationId xmlns:p14="http://schemas.microsoft.com/office/powerpoint/2010/main" val="9642534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0800" y="304800"/>
            <a:ext cx="7086600" cy="6124754"/>
          </a:xfrm>
          <a:prstGeom prst="rect">
            <a:avLst/>
          </a:prstGeom>
          <a:noFill/>
        </p:spPr>
        <p:txBody>
          <a:bodyPr wrap="square" rtlCol="0">
            <a:spAutoFit/>
          </a:bodyPr>
          <a:lstStyle/>
          <a:p>
            <a:endParaRPr lang="en-US" dirty="0">
              <a:solidFill>
                <a:prstClr val="black"/>
              </a:solidFill>
            </a:endParaRPr>
          </a:p>
          <a:p>
            <a:pPr algn="ctr"/>
            <a:r>
              <a:rPr lang="en-US" dirty="0">
                <a:solidFill>
                  <a:prstClr val="black"/>
                </a:solidFill>
              </a:rPr>
              <a:t>NEW HAMPSHIRE (1776)</a:t>
            </a:r>
          </a:p>
          <a:p>
            <a:endParaRPr lang="en-US" dirty="0">
              <a:solidFill>
                <a:prstClr val="black"/>
              </a:solidFill>
            </a:endParaRPr>
          </a:p>
          <a:p>
            <a:r>
              <a:rPr lang="en-US" sz="2000" dirty="0">
                <a:solidFill>
                  <a:prstClr val="black"/>
                </a:solidFill>
              </a:rPr>
              <a:t>WE </a:t>
            </a:r>
            <a:r>
              <a:rPr lang="en-US" sz="2000" dirty="0">
                <a:solidFill>
                  <a:prstClr val="black"/>
                </a:solidFill>
              </a:rPr>
              <a:t>DO Resolve, that this Congress assume the name, power and authority of a house of Representatives or Assembly for the </a:t>
            </a:r>
            <a:r>
              <a:rPr lang="en-US" sz="2000" i="1" dirty="0">
                <a:solidFill>
                  <a:prstClr val="black"/>
                </a:solidFill>
              </a:rPr>
              <a:t>Colony of New-Hampshire</a:t>
            </a:r>
            <a:r>
              <a:rPr lang="en-US" sz="2000" dirty="0">
                <a:solidFill>
                  <a:prstClr val="black"/>
                </a:solidFill>
              </a:rPr>
              <a:t> And that </a:t>
            </a:r>
            <a:r>
              <a:rPr lang="en-US" sz="2000" b="1" dirty="0">
                <a:solidFill>
                  <a:srgbClr val="FF0000"/>
                </a:solidFill>
              </a:rPr>
              <a:t>said House then proceed to choose </a:t>
            </a:r>
            <a:r>
              <a:rPr lang="en-US" sz="2000" dirty="0">
                <a:solidFill>
                  <a:prstClr val="black"/>
                </a:solidFill>
              </a:rPr>
              <a:t>twelve persons, being. reputable freeholders and inhabitants within this </a:t>
            </a:r>
            <a:r>
              <a:rPr lang="en-US" sz="2000" dirty="0">
                <a:solidFill>
                  <a:prstClr val="black"/>
                </a:solidFill>
              </a:rPr>
              <a:t>colony . . . to </a:t>
            </a:r>
            <a:r>
              <a:rPr lang="en-US" sz="2000" dirty="0">
                <a:solidFill>
                  <a:prstClr val="black"/>
                </a:solidFill>
              </a:rPr>
              <a:t>be a distinct and separate branch of the Legislature by the name of a COUNCIL for this </a:t>
            </a:r>
            <a:r>
              <a:rPr lang="en-US" sz="2000" dirty="0">
                <a:solidFill>
                  <a:prstClr val="black"/>
                </a:solidFill>
              </a:rPr>
              <a:t>colony . . . </a:t>
            </a:r>
            <a:r>
              <a:rPr lang="en-US" sz="2000" dirty="0">
                <a:solidFill>
                  <a:prstClr val="black"/>
                </a:solidFill>
              </a:rPr>
              <a:t>That </a:t>
            </a:r>
            <a:r>
              <a:rPr lang="en-US" sz="2000" dirty="0">
                <a:solidFill>
                  <a:prstClr val="black"/>
                </a:solidFill>
              </a:rPr>
              <a:t>such Council appoint their President, and in his absence that the senior counsellor preside; that a Secretary be appointed by both branches, who may be a </a:t>
            </a:r>
            <a:r>
              <a:rPr lang="en-US" sz="2000" dirty="0" smtClean="0">
                <a:solidFill>
                  <a:prstClr val="black"/>
                </a:solidFill>
              </a:rPr>
              <a:t>counsellor</a:t>
            </a:r>
            <a:r>
              <a:rPr lang="en-US" sz="2000" dirty="0">
                <a:solidFill>
                  <a:prstClr val="black"/>
                </a:solidFill>
              </a:rPr>
              <a:t>, or otherwise, as they shall choose</a:t>
            </a:r>
            <a:r>
              <a:rPr lang="en-US" sz="2000" dirty="0">
                <a:solidFill>
                  <a:prstClr val="black"/>
                </a:solidFill>
              </a:rPr>
              <a:t>:</a:t>
            </a:r>
          </a:p>
          <a:p>
            <a:endParaRPr lang="en-US" sz="2000" dirty="0">
              <a:solidFill>
                <a:prstClr val="black"/>
              </a:solidFill>
            </a:endParaRPr>
          </a:p>
          <a:p>
            <a:r>
              <a:rPr lang="en-US" sz="2000" b="1" dirty="0">
                <a:solidFill>
                  <a:srgbClr val="FF0000"/>
                </a:solidFill>
              </a:rPr>
              <a:t>That no act or resolve shall be valid and put into execution unless agreed to, and passed by both branches of the </a:t>
            </a:r>
            <a:r>
              <a:rPr lang="en-US" sz="2000" b="1" dirty="0">
                <a:solidFill>
                  <a:srgbClr val="FF0000"/>
                </a:solidFill>
              </a:rPr>
              <a:t>legislature</a:t>
            </a:r>
            <a:r>
              <a:rPr lang="en-US" sz="2000" dirty="0">
                <a:solidFill>
                  <a:prstClr val="black"/>
                </a:solidFill>
              </a:rPr>
              <a:t>;</a:t>
            </a:r>
          </a:p>
          <a:p>
            <a:endParaRPr lang="en-US" sz="2000" dirty="0">
              <a:solidFill>
                <a:prstClr val="black"/>
              </a:solidFill>
            </a:endParaRPr>
          </a:p>
          <a:p>
            <a:r>
              <a:rPr lang="en-US" sz="2000" dirty="0">
                <a:solidFill>
                  <a:prstClr val="black"/>
                </a:solidFill>
              </a:rPr>
              <a:t>That all public officers for the said colony, and each county, for the current year, be appointed by the Council and </a:t>
            </a:r>
            <a:r>
              <a:rPr lang="en-US" sz="2000" dirty="0">
                <a:solidFill>
                  <a:prstClr val="black"/>
                </a:solidFill>
              </a:rPr>
              <a:t>Assembly.</a:t>
            </a:r>
            <a:endParaRPr lang="en-US" sz="2000"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17939604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8047" y="1066801"/>
            <a:ext cx="9195910" cy="4724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8862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mass.historicbuildingsct.com/wp-content/uploads/2008/12/mass-state-house.jpg"/>
          <p:cNvPicPr>
            <a:picLocks noChangeAspect="1" noChangeArrowheads="1"/>
          </p:cNvPicPr>
          <p:nvPr/>
        </p:nvPicPr>
        <p:blipFill>
          <a:blip r:embed="rId3" cstate="print"/>
          <a:srcRect/>
          <a:stretch>
            <a:fillRect/>
          </a:stretch>
        </p:blipFill>
        <p:spPr bwMode="auto">
          <a:xfrm>
            <a:off x="1327826" y="0"/>
            <a:ext cx="9119680" cy="6858000"/>
          </a:xfrm>
          <a:prstGeom prst="rect">
            <a:avLst/>
          </a:prstGeom>
          <a:noFill/>
        </p:spPr>
      </p:pic>
    </p:spTree>
    <p:extLst>
      <p:ext uri="{BB962C8B-B14F-4D97-AF65-F5344CB8AC3E}">
        <p14:creationId xmlns:p14="http://schemas.microsoft.com/office/powerpoint/2010/main" val="10880597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609601"/>
            <a:ext cx="7086600" cy="4708981"/>
          </a:xfrm>
          <a:prstGeom prst="rect">
            <a:avLst/>
          </a:prstGeom>
          <a:noFill/>
        </p:spPr>
        <p:txBody>
          <a:bodyPr wrap="square" rtlCol="0">
            <a:spAutoFit/>
          </a:bodyPr>
          <a:lstStyle/>
          <a:p>
            <a:pPr algn="ctr"/>
            <a:r>
              <a:rPr lang="en-US" sz="2000" dirty="0">
                <a:solidFill>
                  <a:prstClr val="black"/>
                </a:solidFill>
              </a:rPr>
              <a:t>Massachusetts (1780)—executive power</a:t>
            </a:r>
          </a:p>
          <a:p>
            <a:endParaRPr lang="en-US" sz="2000" dirty="0">
              <a:solidFill>
                <a:prstClr val="black"/>
              </a:solidFill>
            </a:endParaRPr>
          </a:p>
          <a:p>
            <a:r>
              <a:rPr lang="en-US" sz="2000" dirty="0">
                <a:solidFill>
                  <a:prstClr val="black"/>
                </a:solidFill>
              </a:rPr>
              <a:t>Art. II. No bill or resolve of the senate or house of representatives shall become a law, and have force as such, until it shall have been laid before the governor for his revisal; and if he, upon such revision, approve thereof, he shall signify his approbation by signing the same.</a:t>
            </a:r>
          </a:p>
          <a:p>
            <a:endParaRPr lang="en-US" sz="2000" dirty="0">
              <a:solidFill>
                <a:prstClr val="black"/>
              </a:solidFill>
            </a:endParaRPr>
          </a:p>
          <a:p>
            <a:pPr algn="ctr"/>
            <a:r>
              <a:rPr lang="en-US" sz="2000" dirty="0">
                <a:solidFill>
                  <a:prstClr val="black"/>
                </a:solidFill>
              </a:rPr>
              <a:t>----------------------</a:t>
            </a:r>
          </a:p>
          <a:p>
            <a:endParaRPr lang="en-US" sz="2000" dirty="0">
              <a:solidFill>
                <a:prstClr val="black"/>
              </a:solidFill>
            </a:endParaRPr>
          </a:p>
          <a:p>
            <a:r>
              <a:rPr lang="en-US" sz="2000" dirty="0">
                <a:solidFill>
                  <a:prstClr val="black"/>
                </a:solidFill>
              </a:rPr>
              <a:t>In cases of disagreement between the two houses, with regard to the necessity, expediency, or time of adjournment or prorogation, the governor, with advice of the council, </a:t>
            </a:r>
            <a:r>
              <a:rPr lang="en-US" sz="2000" b="1" dirty="0">
                <a:solidFill>
                  <a:srgbClr val="FF0000"/>
                </a:solidFill>
              </a:rPr>
              <a:t>shall have a right to adjourn or prorogue the general court</a:t>
            </a:r>
            <a:r>
              <a:rPr lang="en-US" sz="2000" dirty="0">
                <a:solidFill>
                  <a:prstClr val="black"/>
                </a:solidFill>
              </a:rPr>
              <a:t>, not exceeding ninety days, as he shall determine the public good shall </a:t>
            </a:r>
            <a:r>
              <a:rPr lang="en-US" sz="2000" dirty="0">
                <a:solidFill>
                  <a:prstClr val="black"/>
                </a:solidFill>
              </a:rPr>
              <a:t>require.</a:t>
            </a:r>
            <a:endParaRPr lang="en-US" sz="2000" dirty="0">
              <a:solidFill>
                <a:prstClr val="black"/>
              </a:solidFill>
            </a:endParaRPr>
          </a:p>
        </p:txBody>
      </p:sp>
    </p:spTree>
    <p:extLst>
      <p:ext uri="{BB962C8B-B14F-4D97-AF65-F5344CB8AC3E}">
        <p14:creationId xmlns:p14="http://schemas.microsoft.com/office/powerpoint/2010/main" val="9952041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533401"/>
            <a:ext cx="6324600" cy="4708981"/>
          </a:xfrm>
          <a:prstGeom prst="rect">
            <a:avLst/>
          </a:prstGeom>
          <a:noFill/>
        </p:spPr>
        <p:txBody>
          <a:bodyPr wrap="square" rtlCol="0">
            <a:spAutoFit/>
          </a:bodyPr>
          <a:lstStyle/>
          <a:p>
            <a:pPr algn="ctr"/>
            <a:r>
              <a:rPr lang="en-US" sz="2000" dirty="0">
                <a:solidFill>
                  <a:prstClr val="black"/>
                </a:solidFill>
              </a:rPr>
              <a:t>Massachusetts (1780)—Governor’s Council</a:t>
            </a:r>
          </a:p>
          <a:p>
            <a:endParaRPr lang="en-US" sz="2000" dirty="0">
              <a:solidFill>
                <a:prstClr val="black"/>
              </a:solidFill>
            </a:endParaRPr>
          </a:p>
          <a:p>
            <a:r>
              <a:rPr lang="en-US" sz="2000" dirty="0">
                <a:solidFill>
                  <a:prstClr val="black"/>
                </a:solidFill>
              </a:rPr>
              <a:t>Article IV. The governor shall have authority from time to time, at his discretion, to assemble and call together the </a:t>
            </a:r>
            <a:r>
              <a:rPr lang="en-US" sz="2000" dirty="0" err="1">
                <a:solidFill>
                  <a:prstClr val="black"/>
                </a:solidFill>
              </a:rPr>
              <a:t>councillors</a:t>
            </a:r>
            <a:r>
              <a:rPr lang="en-US" sz="2000" dirty="0">
                <a:solidFill>
                  <a:prstClr val="black"/>
                </a:solidFill>
              </a:rPr>
              <a:t> of this commonwealth for the time being; and </a:t>
            </a:r>
            <a:r>
              <a:rPr lang="en-US" sz="2000" b="1" dirty="0">
                <a:solidFill>
                  <a:srgbClr val="FF0000"/>
                </a:solidFill>
              </a:rPr>
              <a:t>the governor with the said </a:t>
            </a:r>
            <a:r>
              <a:rPr lang="en-US" sz="2000" b="1" dirty="0" err="1">
                <a:solidFill>
                  <a:srgbClr val="FF0000"/>
                </a:solidFill>
              </a:rPr>
              <a:t>councillors</a:t>
            </a:r>
            <a:r>
              <a:rPr lang="en-US" sz="2000" b="1" dirty="0">
                <a:solidFill>
                  <a:srgbClr val="FF0000"/>
                </a:solidFill>
              </a:rPr>
              <a:t>, or five of them at least, shall, and may, from time to time, hold and keep a council, for the ordering and directing the affairs of the commonwealth</a:t>
            </a:r>
            <a:r>
              <a:rPr lang="en-US" sz="2000" dirty="0">
                <a:solidFill>
                  <a:prstClr val="black"/>
                </a:solidFill>
              </a:rPr>
              <a:t>, agreeably to the constitution and the laws of the </a:t>
            </a:r>
            <a:r>
              <a:rPr lang="en-US" sz="2000" dirty="0">
                <a:solidFill>
                  <a:prstClr val="black"/>
                </a:solidFill>
              </a:rPr>
              <a:t>land…</a:t>
            </a:r>
          </a:p>
          <a:p>
            <a:endParaRPr lang="en-US" sz="2000" dirty="0">
              <a:solidFill>
                <a:prstClr val="black"/>
              </a:solidFill>
            </a:endParaRPr>
          </a:p>
          <a:p>
            <a:r>
              <a:rPr lang="en-US" sz="2000" b="1" dirty="0">
                <a:solidFill>
                  <a:srgbClr val="FF0000"/>
                </a:solidFill>
              </a:rPr>
              <a:t>All judicial officers</a:t>
            </a:r>
            <a:r>
              <a:rPr lang="en-US" sz="2000" dirty="0">
                <a:solidFill>
                  <a:prstClr val="black"/>
                </a:solidFill>
              </a:rPr>
              <a:t>, [the attorney-general,] the solicitor-general, [all sheriffs,] coroners, [and registers of probate,] shall be nominated and appointed by the governor, </a:t>
            </a:r>
            <a:r>
              <a:rPr lang="en-US" sz="2000" b="1" dirty="0">
                <a:solidFill>
                  <a:srgbClr val="FF0000"/>
                </a:solidFill>
              </a:rPr>
              <a:t>by and with the advice and consent of the </a:t>
            </a:r>
            <a:r>
              <a:rPr lang="en-US" sz="2000" b="1" dirty="0">
                <a:solidFill>
                  <a:srgbClr val="FF0000"/>
                </a:solidFill>
              </a:rPr>
              <a:t>council</a:t>
            </a:r>
            <a:r>
              <a:rPr lang="en-US" sz="2000" dirty="0">
                <a:solidFill>
                  <a:prstClr val="black"/>
                </a:solidFill>
              </a:rPr>
              <a:t>…</a:t>
            </a:r>
            <a:endParaRPr lang="en-US" sz="2000" dirty="0">
              <a:solidFill>
                <a:prstClr val="black"/>
              </a:solidFill>
            </a:endParaRPr>
          </a:p>
        </p:txBody>
      </p:sp>
    </p:spTree>
    <p:extLst>
      <p:ext uri="{BB962C8B-B14F-4D97-AF65-F5344CB8AC3E}">
        <p14:creationId xmlns:p14="http://schemas.microsoft.com/office/powerpoint/2010/main" val="25828074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1" y="0"/>
            <a:ext cx="4410095" cy="695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76645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8177" y="595312"/>
            <a:ext cx="3895725" cy="5715000"/>
          </a:xfrm>
          <a:prstGeom prst="rect">
            <a:avLst/>
          </a:prstGeom>
        </p:spPr>
      </p:pic>
      <p:pic>
        <p:nvPicPr>
          <p:cNvPr id="3" name="Picture 2"/>
          <p:cNvPicPr>
            <a:picLocks noChangeAspect="1"/>
          </p:cNvPicPr>
          <p:nvPr/>
        </p:nvPicPr>
        <p:blipFill>
          <a:blip r:embed="rId3"/>
          <a:stretch>
            <a:fillRect/>
          </a:stretch>
        </p:blipFill>
        <p:spPr>
          <a:xfrm>
            <a:off x="8236084" y="699407"/>
            <a:ext cx="3955916" cy="5437414"/>
          </a:xfrm>
          <a:prstGeom prst="rect">
            <a:avLst/>
          </a:prstGeom>
        </p:spPr>
      </p:pic>
      <p:pic>
        <p:nvPicPr>
          <p:cNvPr id="4" name="Picture 3"/>
          <p:cNvPicPr>
            <a:picLocks noChangeAspect="1"/>
          </p:cNvPicPr>
          <p:nvPr/>
        </p:nvPicPr>
        <p:blipFill>
          <a:blip r:embed="rId4"/>
          <a:stretch>
            <a:fillRect/>
          </a:stretch>
        </p:blipFill>
        <p:spPr>
          <a:xfrm>
            <a:off x="3787548" y="699407"/>
            <a:ext cx="4426239" cy="4493079"/>
          </a:xfrm>
          <a:prstGeom prst="rect">
            <a:avLst/>
          </a:prstGeom>
        </p:spPr>
      </p:pic>
    </p:spTree>
    <p:extLst>
      <p:ext uri="{BB962C8B-B14F-4D97-AF65-F5344CB8AC3E}">
        <p14:creationId xmlns:p14="http://schemas.microsoft.com/office/powerpoint/2010/main" val="930750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philadelphia-reflections.com/images/jdickinson.jpg"/>
          <p:cNvPicPr>
            <a:picLocks noChangeAspect="1" noChangeArrowheads="1"/>
          </p:cNvPicPr>
          <p:nvPr/>
        </p:nvPicPr>
        <p:blipFill>
          <a:blip r:embed="rId3" cstate="print"/>
          <a:srcRect/>
          <a:stretch>
            <a:fillRect/>
          </a:stretch>
        </p:blipFill>
        <p:spPr bwMode="auto">
          <a:xfrm>
            <a:off x="105591" y="10391"/>
            <a:ext cx="5021580" cy="6847609"/>
          </a:xfrm>
          <a:prstGeom prst="rect">
            <a:avLst/>
          </a:prstGeom>
          <a:noFill/>
        </p:spPr>
      </p:pic>
      <p:pic>
        <p:nvPicPr>
          <p:cNvPr id="2" name="Picture 1"/>
          <p:cNvPicPr>
            <a:picLocks noChangeAspect="1"/>
          </p:cNvPicPr>
          <p:nvPr/>
        </p:nvPicPr>
        <p:blipFill>
          <a:blip r:embed="rId4"/>
          <a:stretch>
            <a:fillRect/>
          </a:stretch>
        </p:blipFill>
        <p:spPr>
          <a:xfrm>
            <a:off x="7308681" y="-12787"/>
            <a:ext cx="4883319" cy="6870787"/>
          </a:xfrm>
          <a:prstGeom prst="rect">
            <a:avLst/>
          </a:prstGeom>
        </p:spPr>
      </p:pic>
    </p:spTree>
    <p:extLst>
      <p:ext uri="{BB962C8B-B14F-4D97-AF65-F5344CB8AC3E}">
        <p14:creationId xmlns:p14="http://schemas.microsoft.com/office/powerpoint/2010/main" val="36548410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7100" y="76200"/>
            <a:ext cx="51435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61694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upload.wikimedia.org/wikipedia/commons/8/8b/Nassau_hall_princeton_university.jpg"/>
          <p:cNvPicPr>
            <a:picLocks noChangeAspect="1" noChangeArrowheads="1"/>
          </p:cNvPicPr>
          <p:nvPr/>
        </p:nvPicPr>
        <p:blipFill>
          <a:blip r:embed="rId3" cstate="print"/>
          <a:srcRect/>
          <a:stretch>
            <a:fillRect/>
          </a:stretch>
        </p:blipFill>
        <p:spPr bwMode="auto">
          <a:xfrm>
            <a:off x="2401824" y="228600"/>
            <a:ext cx="7915204" cy="5943600"/>
          </a:xfrm>
          <a:prstGeom prst="rect">
            <a:avLst/>
          </a:prstGeom>
          <a:noFill/>
        </p:spPr>
      </p:pic>
    </p:spTree>
    <p:extLst>
      <p:ext uri="{BB962C8B-B14F-4D97-AF65-F5344CB8AC3E}">
        <p14:creationId xmlns:p14="http://schemas.microsoft.com/office/powerpoint/2010/main" val="9604519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67565"/>
            <a:ext cx="7467600" cy="6335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78344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08000" y="0"/>
            <a:ext cx="11303000" cy="6781800"/>
          </a:xfrm>
          <a:prstGeom prst="rect">
            <a:avLst/>
          </a:prstGeom>
        </p:spPr>
      </p:pic>
    </p:spTree>
    <p:extLst>
      <p:ext uri="{BB962C8B-B14F-4D97-AF65-F5344CB8AC3E}">
        <p14:creationId xmlns:p14="http://schemas.microsoft.com/office/powerpoint/2010/main" val="38805336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1542" y="-76200"/>
            <a:ext cx="9109017" cy="693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1370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cla.calpoly.edu/~lcall/204/state_cessions.jpg"/>
          <p:cNvPicPr>
            <a:picLocks noChangeAspect="1" noChangeArrowheads="1"/>
          </p:cNvPicPr>
          <p:nvPr/>
        </p:nvPicPr>
        <p:blipFill>
          <a:blip r:embed="rId3" cstate="print"/>
          <a:srcRect/>
          <a:stretch>
            <a:fillRect/>
          </a:stretch>
        </p:blipFill>
        <p:spPr bwMode="auto">
          <a:xfrm>
            <a:off x="2336800" y="44824"/>
            <a:ext cx="7721600" cy="6813176"/>
          </a:xfrm>
          <a:prstGeom prst="rect">
            <a:avLst/>
          </a:prstGeom>
          <a:noFill/>
        </p:spPr>
      </p:pic>
    </p:spTree>
    <p:extLst>
      <p:ext uri="{BB962C8B-B14F-4D97-AF65-F5344CB8AC3E}">
        <p14:creationId xmlns:p14="http://schemas.microsoft.com/office/powerpoint/2010/main" val="35608438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60453"/>
            <a:ext cx="5715000" cy="6648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07599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2.bp.blogspot.com/_G4n4l6l1DBY/Se_GrCzUveI/AAAAAAAAA1E/CkyYdXA8cDQ/s400/Shays+Rebellion.jpg"/>
          <p:cNvPicPr>
            <a:picLocks noChangeAspect="1" noChangeArrowheads="1"/>
          </p:cNvPicPr>
          <p:nvPr/>
        </p:nvPicPr>
        <p:blipFill>
          <a:blip r:embed="rId3" cstate="print"/>
          <a:srcRect/>
          <a:stretch>
            <a:fillRect/>
          </a:stretch>
        </p:blipFill>
        <p:spPr bwMode="auto">
          <a:xfrm>
            <a:off x="1981200" y="351446"/>
            <a:ext cx="8458200" cy="5775742"/>
          </a:xfrm>
          <a:prstGeom prst="rect">
            <a:avLst/>
          </a:prstGeom>
          <a:noFill/>
        </p:spPr>
      </p:pic>
    </p:spTree>
    <p:extLst>
      <p:ext uri="{BB962C8B-B14F-4D97-AF65-F5344CB8AC3E}">
        <p14:creationId xmlns:p14="http://schemas.microsoft.com/office/powerpoint/2010/main" val="12939187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545646"/>
            <a:ext cx="5715000" cy="8667750"/>
          </a:xfrm>
          <a:prstGeom prst="rect">
            <a:avLst/>
          </a:prstGeom>
        </p:spPr>
      </p:pic>
      <p:pic>
        <p:nvPicPr>
          <p:cNvPr id="3" name="Picture 2"/>
          <p:cNvPicPr>
            <a:picLocks noChangeAspect="1"/>
          </p:cNvPicPr>
          <p:nvPr/>
        </p:nvPicPr>
        <p:blipFill>
          <a:blip r:embed="rId3"/>
          <a:stretch>
            <a:fillRect/>
          </a:stretch>
        </p:blipFill>
        <p:spPr>
          <a:xfrm>
            <a:off x="7546445" y="5333"/>
            <a:ext cx="4645555" cy="7565792"/>
          </a:xfrm>
          <a:prstGeom prst="rect">
            <a:avLst/>
          </a:prstGeom>
        </p:spPr>
      </p:pic>
    </p:spTree>
    <p:extLst>
      <p:ext uri="{BB962C8B-B14F-4D97-AF65-F5344CB8AC3E}">
        <p14:creationId xmlns:p14="http://schemas.microsoft.com/office/powerpoint/2010/main" val="481205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19207" y="0"/>
            <a:ext cx="10116757" cy="6749143"/>
          </a:xfrm>
          <a:prstGeom prst="rect">
            <a:avLst/>
          </a:prstGeom>
        </p:spPr>
      </p:pic>
    </p:spTree>
    <p:extLst>
      <p:ext uri="{BB962C8B-B14F-4D97-AF65-F5344CB8AC3E}">
        <p14:creationId xmlns:p14="http://schemas.microsoft.com/office/powerpoint/2010/main" val="23351726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0"/>
            <a:ext cx="5638800" cy="742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9318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cqpress.com/incontext/constitution/images/Scene_at_the_Signing_of_the_Constitution_of_the_United_States.jpg"/>
          <p:cNvPicPr>
            <a:picLocks noChangeAspect="1" noChangeArrowheads="1"/>
          </p:cNvPicPr>
          <p:nvPr/>
        </p:nvPicPr>
        <p:blipFill>
          <a:blip r:embed="rId3" cstate="print"/>
          <a:srcRect/>
          <a:stretch>
            <a:fillRect/>
          </a:stretch>
        </p:blipFill>
        <p:spPr bwMode="auto">
          <a:xfrm>
            <a:off x="2070386" y="685800"/>
            <a:ext cx="8440759" cy="5562600"/>
          </a:xfrm>
          <a:prstGeom prst="rect">
            <a:avLst/>
          </a:prstGeom>
          <a:noFill/>
        </p:spPr>
      </p:pic>
    </p:spTree>
    <p:extLst>
      <p:ext uri="{BB962C8B-B14F-4D97-AF65-F5344CB8AC3E}">
        <p14:creationId xmlns:p14="http://schemas.microsoft.com/office/powerpoint/2010/main" val="8894394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76214"/>
            <a:ext cx="9753600" cy="650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75728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m-berry.com/james_madison.jpg"/>
          <p:cNvPicPr>
            <a:picLocks noChangeAspect="1" noChangeArrowheads="1"/>
          </p:cNvPicPr>
          <p:nvPr/>
        </p:nvPicPr>
        <p:blipFill>
          <a:blip r:embed="rId3" cstate="print"/>
          <a:srcRect/>
          <a:stretch>
            <a:fillRect/>
          </a:stretch>
        </p:blipFill>
        <p:spPr bwMode="auto">
          <a:xfrm>
            <a:off x="2895600" y="58206"/>
            <a:ext cx="6400800" cy="7599894"/>
          </a:xfrm>
          <a:prstGeom prst="rect">
            <a:avLst/>
          </a:prstGeom>
          <a:noFill/>
        </p:spPr>
      </p:pic>
    </p:spTree>
    <p:extLst>
      <p:ext uri="{BB962C8B-B14F-4D97-AF65-F5344CB8AC3E}">
        <p14:creationId xmlns:p14="http://schemas.microsoft.com/office/powerpoint/2010/main" val="8315400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5371" y="402771"/>
            <a:ext cx="7826829" cy="6217087"/>
          </a:xfrm>
          <a:prstGeom prst="rect">
            <a:avLst/>
          </a:prstGeom>
          <a:noFill/>
        </p:spPr>
        <p:txBody>
          <a:bodyPr wrap="square" rtlCol="0">
            <a:spAutoFit/>
          </a:bodyPr>
          <a:lstStyle/>
          <a:p>
            <a:pPr algn="ctr"/>
            <a:r>
              <a:rPr lang="en-US" sz="2000" dirty="0" smtClean="0">
                <a:solidFill>
                  <a:prstClr val="black"/>
                </a:solidFill>
              </a:rPr>
              <a:t>Virginia Plan (</a:t>
            </a:r>
            <a:r>
              <a:rPr lang="en-US" sz="2000" dirty="0" err="1" smtClean="0">
                <a:solidFill>
                  <a:prstClr val="black"/>
                </a:solidFill>
              </a:rPr>
              <a:t>Phila</a:t>
            </a:r>
            <a:r>
              <a:rPr lang="en-US" sz="2000" dirty="0" smtClean="0">
                <a:solidFill>
                  <a:prstClr val="black"/>
                </a:solidFill>
              </a:rPr>
              <a:t>.)</a:t>
            </a:r>
          </a:p>
          <a:p>
            <a:endParaRPr lang="en-US" sz="2000" dirty="0">
              <a:solidFill>
                <a:prstClr val="black"/>
              </a:solidFill>
            </a:endParaRPr>
          </a:p>
          <a:p>
            <a:r>
              <a:rPr lang="en-US" sz="2000" dirty="0" smtClean="0">
                <a:solidFill>
                  <a:prstClr val="black"/>
                </a:solidFill>
              </a:rPr>
              <a:t>7</a:t>
            </a:r>
            <a:r>
              <a:rPr lang="en-US" sz="2000" dirty="0">
                <a:solidFill>
                  <a:prstClr val="black"/>
                </a:solidFill>
              </a:rPr>
              <a:t>. </a:t>
            </a:r>
            <a:r>
              <a:rPr lang="en-US" sz="2000" dirty="0" err="1">
                <a:solidFill>
                  <a:prstClr val="black"/>
                </a:solidFill>
              </a:rPr>
              <a:t>Res</a:t>
            </a:r>
            <a:r>
              <a:rPr lang="en-US" sz="2000" baseline="30000" dirty="0" err="1">
                <a:solidFill>
                  <a:prstClr val="black"/>
                </a:solidFill>
              </a:rPr>
              <a:t>d</a:t>
            </a:r>
            <a:r>
              <a:rPr lang="en-US" sz="2000" dirty="0">
                <a:solidFill>
                  <a:prstClr val="black"/>
                </a:solidFill>
              </a:rPr>
              <a:t> that a National Executive be instituted; </a:t>
            </a:r>
            <a:r>
              <a:rPr lang="en-US" sz="2000" b="1" dirty="0">
                <a:solidFill>
                  <a:srgbClr val="FF0000"/>
                </a:solidFill>
              </a:rPr>
              <a:t>to be chosen by the National Legislature for the term of years</a:t>
            </a:r>
            <a:r>
              <a:rPr lang="en-US" sz="2000" dirty="0">
                <a:solidFill>
                  <a:prstClr val="black"/>
                </a:solidFill>
              </a:rPr>
              <a:t>, to receive punctually at stated times, a fixed compensation for the services rendered, in which no increase or diminution shall be made so as to affect the Magistracy, existing at the time of increase or diminution, and to </a:t>
            </a:r>
            <a:r>
              <a:rPr lang="en-US" sz="2000" b="1" dirty="0">
                <a:solidFill>
                  <a:srgbClr val="FF0000"/>
                </a:solidFill>
              </a:rPr>
              <a:t>be ineligible a second time</a:t>
            </a:r>
            <a:r>
              <a:rPr lang="en-US" sz="2000" dirty="0">
                <a:solidFill>
                  <a:prstClr val="black"/>
                </a:solidFill>
              </a:rPr>
              <a:t>; and that besides a general authority to execute the National laws, it ought to enjoy the Executive rights vested in Congress by the Confederation.</a:t>
            </a:r>
          </a:p>
          <a:p>
            <a:endParaRPr lang="en-US" sz="2000" dirty="0">
              <a:solidFill>
                <a:prstClr val="black"/>
              </a:solidFill>
            </a:endParaRPr>
          </a:p>
          <a:p>
            <a:r>
              <a:rPr lang="en-US" sz="2000" dirty="0">
                <a:solidFill>
                  <a:prstClr val="black"/>
                </a:solidFill>
              </a:rPr>
              <a:t>8. </a:t>
            </a:r>
            <a:r>
              <a:rPr lang="en-US" sz="2000" b="1" dirty="0" err="1">
                <a:solidFill>
                  <a:srgbClr val="FF0000"/>
                </a:solidFill>
              </a:rPr>
              <a:t>Res</a:t>
            </a:r>
            <a:r>
              <a:rPr lang="en-US" sz="2000" b="1" baseline="30000" dirty="0" err="1">
                <a:solidFill>
                  <a:srgbClr val="FF0000"/>
                </a:solidFill>
              </a:rPr>
              <a:t>d</a:t>
            </a:r>
            <a:r>
              <a:rPr lang="en-US" sz="2000" b="1" dirty="0">
                <a:solidFill>
                  <a:srgbClr val="FF0000"/>
                </a:solidFill>
              </a:rPr>
              <a:t> that the Executive and a convenient number of the National Judiciary, ought to compose a Council of revision with authority to examine every act of the National Legislature before it shall operate, &amp; every act of a particular Legislature before a Negative thereon shall be final</a:t>
            </a:r>
            <a:r>
              <a:rPr lang="en-US" sz="2000" dirty="0">
                <a:solidFill>
                  <a:prstClr val="black"/>
                </a:solidFill>
              </a:rPr>
              <a:t>; and that the dissent of the said Council shall amount to a rejection, unless the Act of the National Legislature be again passed, or that of a particular Legislature be again </a:t>
            </a:r>
            <a:r>
              <a:rPr lang="en-US" sz="2000" dirty="0" err="1">
                <a:solidFill>
                  <a:prstClr val="black"/>
                </a:solidFill>
              </a:rPr>
              <a:t>negatived</a:t>
            </a:r>
            <a:r>
              <a:rPr lang="en-US" sz="2000" dirty="0">
                <a:solidFill>
                  <a:prstClr val="black"/>
                </a:solidFill>
              </a:rPr>
              <a:t> by of the members of each branch.</a:t>
            </a:r>
          </a:p>
          <a:p>
            <a:endParaRPr lang="en-US" dirty="0">
              <a:solidFill>
                <a:prstClr val="black"/>
              </a:solidFill>
            </a:endParaRPr>
          </a:p>
        </p:txBody>
      </p:sp>
    </p:spTree>
    <p:extLst>
      <p:ext uri="{BB962C8B-B14F-4D97-AF65-F5344CB8AC3E}">
        <p14:creationId xmlns:p14="http://schemas.microsoft.com/office/powerpoint/2010/main" val="5461342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26227" y="394856"/>
            <a:ext cx="7798493" cy="6217087"/>
          </a:xfrm>
          <a:prstGeom prst="rect">
            <a:avLst/>
          </a:prstGeom>
          <a:noFill/>
        </p:spPr>
        <p:txBody>
          <a:bodyPr wrap="square" rtlCol="0">
            <a:spAutoFit/>
          </a:bodyPr>
          <a:lstStyle/>
          <a:p>
            <a:pPr algn="ctr"/>
            <a:r>
              <a:rPr lang="en-US" sz="2000" dirty="0" smtClean="0">
                <a:solidFill>
                  <a:prstClr val="black"/>
                </a:solidFill>
              </a:rPr>
              <a:t>New Jersey Plan (</a:t>
            </a:r>
            <a:r>
              <a:rPr lang="en-US" sz="2000" dirty="0" err="1" smtClean="0">
                <a:solidFill>
                  <a:prstClr val="black"/>
                </a:solidFill>
              </a:rPr>
              <a:t>Phila</a:t>
            </a:r>
            <a:r>
              <a:rPr lang="en-US" sz="2000" dirty="0" smtClean="0">
                <a:solidFill>
                  <a:prstClr val="black"/>
                </a:solidFill>
              </a:rPr>
              <a:t>.)</a:t>
            </a:r>
          </a:p>
          <a:p>
            <a:endParaRPr lang="en-US" sz="2000" dirty="0">
              <a:solidFill>
                <a:prstClr val="black"/>
              </a:solidFill>
            </a:endParaRPr>
          </a:p>
          <a:p>
            <a:r>
              <a:rPr lang="en-US" sz="2000" dirty="0" smtClean="0">
                <a:solidFill>
                  <a:prstClr val="black"/>
                </a:solidFill>
              </a:rPr>
              <a:t>6</a:t>
            </a:r>
            <a:r>
              <a:rPr lang="en-US" sz="2000" dirty="0">
                <a:solidFill>
                  <a:prstClr val="black"/>
                </a:solidFill>
              </a:rPr>
              <a:t>. </a:t>
            </a:r>
            <a:r>
              <a:rPr lang="en-US" sz="2000" dirty="0">
                <a:solidFill>
                  <a:prstClr val="black"/>
                </a:solidFill>
              </a:rPr>
              <a:t>Resolved, that the united states in congress, shall be </a:t>
            </a:r>
            <a:r>
              <a:rPr lang="en-US" sz="2000" dirty="0" err="1">
                <a:solidFill>
                  <a:prstClr val="black"/>
                </a:solidFill>
              </a:rPr>
              <a:t>authorised</a:t>
            </a:r>
            <a:r>
              <a:rPr lang="en-US" sz="2000" dirty="0">
                <a:solidFill>
                  <a:prstClr val="black"/>
                </a:solidFill>
              </a:rPr>
              <a:t> to elect a federal executive, to </a:t>
            </a:r>
            <a:r>
              <a:rPr lang="en-US" sz="2000" b="1" dirty="0">
                <a:solidFill>
                  <a:srgbClr val="FF0000"/>
                </a:solidFill>
              </a:rPr>
              <a:t>consist of _____ person or persons</a:t>
            </a:r>
            <a:r>
              <a:rPr lang="en-US" sz="2000" dirty="0">
                <a:solidFill>
                  <a:prstClr val="black"/>
                </a:solidFill>
              </a:rPr>
              <a:t>, to continue in office for the term of _____ years, to receive punctually, at stated times, a fixed compensation for the services by him or them to be rendered, in which no increase or diminution shall be made, so as to affect the executive in office, at the time of such increase or diminution, to be paid out of the federal treasury; to be incapable of holding any other office or appointment during the time of service, and for _____ years after; to </a:t>
            </a:r>
            <a:r>
              <a:rPr lang="en-US" sz="2000" b="1" dirty="0">
                <a:solidFill>
                  <a:srgbClr val="FF0000"/>
                </a:solidFill>
              </a:rPr>
              <a:t>be ineligible a second time</a:t>
            </a:r>
            <a:r>
              <a:rPr lang="en-US" sz="2000" dirty="0">
                <a:solidFill>
                  <a:prstClr val="black"/>
                </a:solidFill>
              </a:rPr>
              <a:t>, and removable on impeachment and conviction for mar-practice, corrupt conduct, and neglect of duty.</a:t>
            </a:r>
          </a:p>
          <a:p>
            <a:endParaRPr lang="en-US" sz="2000" dirty="0">
              <a:solidFill>
                <a:prstClr val="black"/>
              </a:solidFill>
            </a:endParaRPr>
          </a:p>
          <a:p>
            <a:r>
              <a:rPr lang="en-US" sz="2000" dirty="0">
                <a:solidFill>
                  <a:prstClr val="black"/>
                </a:solidFill>
              </a:rPr>
              <a:t>7. Resolved, that the executive, besides a general authority to execute the federal acts, ought to appoint all federal officers, not otherwise provided for, and to direct all military operations; provided that the executive shall not on any occasion take command of any troops, so as personally to conduct any military enterprise as general, or in any other capacity.</a:t>
            </a:r>
          </a:p>
          <a:p>
            <a:endParaRPr lang="en-US" dirty="0">
              <a:solidFill>
                <a:prstClr val="black"/>
              </a:solidFill>
            </a:endParaRPr>
          </a:p>
        </p:txBody>
      </p:sp>
    </p:spTree>
    <p:extLst>
      <p:ext uri="{BB962C8B-B14F-4D97-AF65-F5344CB8AC3E}">
        <p14:creationId xmlns:p14="http://schemas.microsoft.com/office/powerpoint/2010/main" val="23000187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hamiltonlives.com/alex2.jpg"/>
          <p:cNvPicPr>
            <a:picLocks noChangeAspect="1" noChangeArrowheads="1"/>
          </p:cNvPicPr>
          <p:nvPr/>
        </p:nvPicPr>
        <p:blipFill>
          <a:blip r:embed="rId3" cstate="print"/>
          <a:srcRect/>
          <a:stretch>
            <a:fillRect/>
          </a:stretch>
        </p:blipFill>
        <p:spPr bwMode="auto">
          <a:xfrm>
            <a:off x="4020712" y="-57359"/>
            <a:ext cx="4437489" cy="6915359"/>
          </a:xfrm>
          <a:prstGeom prst="rect">
            <a:avLst/>
          </a:prstGeom>
          <a:noFill/>
        </p:spPr>
      </p:pic>
    </p:spTree>
    <p:extLst>
      <p:ext uri="{BB962C8B-B14F-4D97-AF65-F5344CB8AC3E}">
        <p14:creationId xmlns:p14="http://schemas.microsoft.com/office/powerpoint/2010/main" val="6490981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381001"/>
            <a:ext cx="7696200" cy="6555641"/>
          </a:xfrm>
          <a:prstGeom prst="rect">
            <a:avLst/>
          </a:prstGeom>
          <a:noFill/>
        </p:spPr>
        <p:txBody>
          <a:bodyPr wrap="square" rtlCol="0">
            <a:spAutoFit/>
          </a:bodyPr>
          <a:lstStyle/>
          <a:p>
            <a:pPr algn="ctr"/>
            <a:r>
              <a:rPr lang="en-US" sz="2000" dirty="0">
                <a:solidFill>
                  <a:prstClr val="black"/>
                </a:solidFill>
              </a:rPr>
              <a:t>Hamilton Plan: Executive Authority</a:t>
            </a:r>
          </a:p>
          <a:p>
            <a:pPr algn="ctr"/>
            <a:endParaRPr lang="en-US" sz="2000" dirty="0">
              <a:solidFill>
                <a:prstClr val="black"/>
              </a:solidFill>
            </a:endParaRPr>
          </a:p>
          <a:p>
            <a:r>
              <a:rPr lang="en-US" sz="2000" dirty="0">
                <a:solidFill>
                  <a:prstClr val="black"/>
                </a:solidFill>
              </a:rPr>
              <a:t>IV. The supreme executive authority of the United States to be vested in a Governor, to be elected to serve during good behavior. </a:t>
            </a:r>
            <a:r>
              <a:rPr lang="en-US" sz="2000" b="1" dirty="0">
                <a:solidFill>
                  <a:srgbClr val="FF0000"/>
                </a:solidFill>
              </a:rPr>
              <a:t>His election to be made by electors chosen by electors chosen by the people, in the election districts aforesaid; </a:t>
            </a:r>
            <a:r>
              <a:rPr lang="en-US" sz="2000" dirty="0">
                <a:solidFill>
                  <a:prstClr val="black"/>
                </a:solidFill>
              </a:rPr>
              <a:t>or by electors chosen for that purpose by the respective Legislatures-provided that if an election be not made within a limited time, the President of the Senate shall be the Governor. </a:t>
            </a:r>
            <a:r>
              <a:rPr lang="en-US" sz="2000" b="1" dirty="0">
                <a:solidFill>
                  <a:srgbClr val="FF0000"/>
                </a:solidFill>
              </a:rPr>
              <a:t>The Governor to have a negative upon all laws about to be passed</a:t>
            </a:r>
            <a:r>
              <a:rPr lang="en-US" sz="2000" dirty="0">
                <a:solidFill>
                  <a:prstClr val="black"/>
                </a:solidFill>
              </a:rPr>
              <a:t>-and (to have) the execution of all laws </a:t>
            </a:r>
            <a:r>
              <a:rPr lang="en-US" sz="2000" b="1" dirty="0">
                <a:solidFill>
                  <a:srgbClr val="FF0000"/>
                </a:solidFill>
              </a:rPr>
              <a:t>passed-to be the Commander-in-Chief of the land and naval forces and of the militia of the United States- to have the entire direction of war when authorized or begun-to have, with the advice and approbation of the Senate, the power of making all treaties</a:t>
            </a:r>
            <a:r>
              <a:rPr lang="en-US" sz="2000" dirty="0">
                <a:solidFill>
                  <a:prstClr val="black"/>
                </a:solidFill>
              </a:rPr>
              <a:t>-to have the appointment of the heads or chief officers of the departments of finance, war, and foreign affairs-to have the nomination of all other officers (ambassadors to foreign nations included), subject to the approbation or rejection of the Senate to have the power of pardoning all offenses but treason, which he shall not pardon without the approbation of the Senate.</a:t>
            </a:r>
          </a:p>
          <a:p>
            <a:endParaRPr lang="en-US" sz="2000" dirty="0">
              <a:solidFill>
                <a:prstClr val="black"/>
              </a:solidFill>
            </a:endParaRPr>
          </a:p>
          <a:p>
            <a:endParaRPr lang="en-US" sz="2000" dirty="0">
              <a:solidFill>
                <a:prstClr val="black"/>
              </a:solidFill>
            </a:endParaRPr>
          </a:p>
        </p:txBody>
      </p:sp>
    </p:spTree>
    <p:extLst>
      <p:ext uri="{BB962C8B-B14F-4D97-AF65-F5344CB8AC3E}">
        <p14:creationId xmlns:p14="http://schemas.microsoft.com/office/powerpoint/2010/main" val="31414743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560040" y="1905001"/>
            <a:ext cx="9310661" cy="2971799"/>
          </a:xfrm>
          <a:prstGeom prst="rect">
            <a:avLst/>
          </a:prstGeom>
          <a:noFill/>
          <a:ln w="9525">
            <a:noFill/>
            <a:miter lim="800000"/>
            <a:headEnd/>
            <a:tailEnd/>
          </a:ln>
        </p:spPr>
      </p:pic>
    </p:spTree>
    <p:extLst>
      <p:ext uri="{BB962C8B-B14F-4D97-AF65-F5344CB8AC3E}">
        <p14:creationId xmlns:p14="http://schemas.microsoft.com/office/powerpoint/2010/main" val="10618066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743200" y="609600"/>
            <a:ext cx="7086600" cy="4093428"/>
          </a:xfrm>
          <a:prstGeom prst="rect">
            <a:avLst/>
          </a:prstGeom>
        </p:spPr>
        <p:txBody>
          <a:bodyPr wrap="square">
            <a:spAutoFit/>
          </a:bodyPr>
          <a:lstStyle/>
          <a:p>
            <a:pPr algn="ctr"/>
            <a:r>
              <a:rPr lang="en-US" sz="2000" dirty="0">
                <a:solidFill>
                  <a:prstClr val="black"/>
                </a:solidFill>
              </a:rPr>
              <a:t>Article II, Section 2. </a:t>
            </a:r>
          </a:p>
          <a:p>
            <a:endParaRPr lang="en-US" sz="2000" dirty="0">
              <a:solidFill>
                <a:prstClr val="black"/>
              </a:solidFill>
            </a:endParaRPr>
          </a:p>
          <a:p>
            <a:r>
              <a:rPr lang="en-US" sz="2000" dirty="0">
                <a:solidFill>
                  <a:prstClr val="black"/>
                </a:solidFill>
              </a:rPr>
              <a:t>[The President] shall have power, by and with the </a:t>
            </a:r>
            <a:r>
              <a:rPr lang="en-US" sz="2000" b="1" dirty="0">
                <a:solidFill>
                  <a:srgbClr val="FF0000"/>
                </a:solidFill>
              </a:rPr>
              <a:t>advice and consent of the Senate</a:t>
            </a:r>
            <a:r>
              <a:rPr lang="en-US" sz="2000" dirty="0">
                <a:solidFill>
                  <a:prstClr val="black"/>
                </a:solidFill>
              </a:rPr>
              <a:t>, to make treaties, provided two thirds of the Senators present concur; and he shall nominate, and by and with the </a:t>
            </a:r>
            <a:r>
              <a:rPr lang="en-US" sz="2000" b="1" dirty="0">
                <a:solidFill>
                  <a:srgbClr val="FF0000"/>
                </a:solidFill>
              </a:rPr>
              <a:t>advice and consent of the Senate</a:t>
            </a:r>
            <a:r>
              <a:rPr lang="en-US" sz="2000" dirty="0">
                <a:solidFill>
                  <a:prstClr val="black"/>
                </a:solidFill>
              </a:rPr>
              <a:t>, shall appoint ambassadors, other public ministers and consuls, judges of the Supreme Court, and all other officers of the United States, whose appointments are not herein otherwise provided for, and which shall be established by law: but the Congress may by law vest the appointment of such inferior officers, as they think proper, in the President alone, in the courts of law, or in the heads of departments. </a:t>
            </a:r>
          </a:p>
        </p:txBody>
      </p:sp>
    </p:spTree>
    <p:extLst>
      <p:ext uri="{BB962C8B-B14F-4D97-AF65-F5344CB8AC3E}">
        <p14:creationId xmlns:p14="http://schemas.microsoft.com/office/powerpoint/2010/main" val="17708823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7000" y="609600"/>
            <a:ext cx="6705600" cy="4093428"/>
          </a:xfrm>
          <a:prstGeom prst="rect">
            <a:avLst/>
          </a:prstGeom>
        </p:spPr>
        <p:txBody>
          <a:bodyPr wrap="square">
            <a:spAutoFit/>
          </a:bodyPr>
          <a:lstStyle/>
          <a:p>
            <a:pPr algn="ctr"/>
            <a:r>
              <a:rPr lang="en-US" sz="2000" b="1" dirty="0">
                <a:solidFill>
                  <a:prstClr val="black"/>
                </a:solidFill>
              </a:rPr>
              <a:t>Article II</a:t>
            </a:r>
          </a:p>
          <a:p>
            <a:pPr algn="ctr"/>
            <a:endParaRPr lang="en-US" sz="2000" b="1" dirty="0">
              <a:solidFill>
                <a:prstClr val="black"/>
              </a:solidFill>
            </a:endParaRPr>
          </a:p>
          <a:p>
            <a:r>
              <a:rPr lang="en-US" sz="2000" dirty="0">
                <a:solidFill>
                  <a:prstClr val="black"/>
                </a:solidFill>
              </a:rPr>
              <a:t>Section 1. The executive power shall be vested in a President of the United States of America. He shall hold his office during the term of four years, and, together with the Vice President, chosen for the same term, be elected, as follows: </a:t>
            </a:r>
          </a:p>
          <a:p>
            <a:endParaRPr lang="en-US" sz="2000" dirty="0">
              <a:solidFill>
                <a:prstClr val="black"/>
              </a:solidFill>
            </a:endParaRPr>
          </a:p>
          <a:p>
            <a:r>
              <a:rPr lang="en-US" sz="2000" b="1" dirty="0">
                <a:solidFill>
                  <a:srgbClr val="FF0000"/>
                </a:solidFill>
              </a:rPr>
              <a:t>Each state shall appoint, in such manner as the Legislature thereof may direct, a number of electors, equal to the whole number of Senators and Representatives to which the State may be entitled in the Congress: but no Senator or Representative, or person holding an office of trust or profit under the United States, shall be appointed an elector</a:t>
            </a:r>
            <a:r>
              <a:rPr lang="en-US" sz="2000" dirty="0">
                <a:solidFill>
                  <a:prstClr val="black"/>
                </a:solidFill>
              </a:rPr>
              <a:t>. </a:t>
            </a:r>
            <a:endParaRPr lang="en-US" sz="2000" dirty="0">
              <a:solidFill>
                <a:prstClr val="black"/>
              </a:solidFill>
            </a:endParaRPr>
          </a:p>
        </p:txBody>
      </p:sp>
    </p:spTree>
    <p:extLst>
      <p:ext uri="{BB962C8B-B14F-4D97-AF65-F5344CB8AC3E}">
        <p14:creationId xmlns:p14="http://schemas.microsoft.com/office/powerpoint/2010/main" val="22777688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12846"/>
            <a:ext cx="5290457" cy="5632311"/>
          </a:xfrm>
          <a:prstGeom prst="rect">
            <a:avLst/>
          </a:prstGeom>
        </p:spPr>
        <p:txBody>
          <a:bodyPr wrap="square">
            <a:spAutoFit/>
          </a:bodyPr>
          <a:lstStyle/>
          <a:p>
            <a:pPr algn="ctr"/>
            <a:r>
              <a:rPr lang="en-US" sz="2000" dirty="0">
                <a:solidFill>
                  <a:prstClr val="black"/>
                </a:solidFill>
              </a:rPr>
              <a:t>Article I, Section 8</a:t>
            </a:r>
          </a:p>
          <a:p>
            <a:endParaRPr lang="en-US" sz="2000" dirty="0">
              <a:solidFill>
                <a:prstClr val="black"/>
              </a:solidFill>
            </a:endParaRPr>
          </a:p>
          <a:p>
            <a:r>
              <a:rPr lang="en-US" sz="2000" dirty="0">
                <a:solidFill>
                  <a:prstClr val="black"/>
                </a:solidFill>
              </a:rPr>
              <a:t>Congress shall have power . . . </a:t>
            </a:r>
            <a:r>
              <a:rPr lang="en-US" sz="2000" dirty="0">
                <a:solidFill>
                  <a:prstClr val="black"/>
                </a:solidFill>
              </a:rPr>
              <a:t>t</a:t>
            </a:r>
            <a:r>
              <a:rPr lang="en-US" sz="2000" dirty="0">
                <a:solidFill>
                  <a:prstClr val="black"/>
                </a:solidFill>
              </a:rPr>
              <a:t>o declare war, grant </a:t>
            </a:r>
            <a:r>
              <a:rPr lang="en-US" sz="2000" b="1" dirty="0">
                <a:solidFill>
                  <a:srgbClr val="FF0000"/>
                </a:solidFill>
              </a:rPr>
              <a:t>letters of marque and reprisal</a:t>
            </a:r>
            <a:r>
              <a:rPr lang="en-US" sz="2000" dirty="0">
                <a:solidFill>
                  <a:prstClr val="black"/>
                </a:solidFill>
              </a:rPr>
              <a:t>, and make rules concerning captures on land and water; </a:t>
            </a:r>
          </a:p>
          <a:p>
            <a:endParaRPr lang="en-US" sz="2000" dirty="0">
              <a:solidFill>
                <a:prstClr val="black"/>
              </a:solidFill>
            </a:endParaRPr>
          </a:p>
          <a:p>
            <a:pPr>
              <a:buFont typeface="Arial" pitchFamily="34" charset="0"/>
              <a:buChar char="•"/>
            </a:pPr>
            <a:r>
              <a:rPr lang="en-US" sz="2000" dirty="0">
                <a:solidFill>
                  <a:prstClr val="black"/>
                </a:solidFill>
              </a:rPr>
              <a:t>To raise and support armies, but no appropriation of money to that use shall be for a longer term than two years; </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To provide and maintain a navy; </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To make rules for the government and regulation of the land and naval forces; </a:t>
            </a:r>
          </a:p>
          <a:p>
            <a:pPr>
              <a:buFont typeface="Arial" pitchFamily="34" charset="0"/>
              <a:buChar char="•"/>
            </a:pPr>
            <a:endParaRPr lang="en-US" sz="2000" dirty="0">
              <a:solidFill>
                <a:prstClr val="black"/>
              </a:solidFill>
            </a:endParaRPr>
          </a:p>
          <a:p>
            <a:pPr>
              <a:buFont typeface="Arial" pitchFamily="34" charset="0"/>
              <a:buChar char="•"/>
            </a:pPr>
            <a:r>
              <a:rPr lang="en-US" sz="2000" dirty="0">
                <a:solidFill>
                  <a:prstClr val="black"/>
                </a:solidFill>
              </a:rPr>
              <a:t>To provide for calling forth the militia to execute the laws of the union, suppress insurrections and repel invasions.</a:t>
            </a:r>
          </a:p>
        </p:txBody>
      </p:sp>
      <p:pic>
        <p:nvPicPr>
          <p:cNvPr id="3" name="Picture 2"/>
          <p:cNvPicPr>
            <a:picLocks noChangeAspect="1"/>
          </p:cNvPicPr>
          <p:nvPr/>
        </p:nvPicPr>
        <p:blipFill>
          <a:blip r:embed="rId3"/>
          <a:stretch>
            <a:fillRect/>
          </a:stretch>
        </p:blipFill>
        <p:spPr>
          <a:xfrm>
            <a:off x="6948986" y="84757"/>
            <a:ext cx="5243014" cy="6773243"/>
          </a:xfrm>
          <a:prstGeom prst="rect">
            <a:avLst/>
          </a:prstGeom>
        </p:spPr>
      </p:pic>
    </p:spTree>
    <p:extLst>
      <p:ext uri="{BB962C8B-B14F-4D97-AF65-F5344CB8AC3E}">
        <p14:creationId xmlns:p14="http://schemas.microsoft.com/office/powerpoint/2010/main" val="33126929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48429" y="217713"/>
            <a:ext cx="9463174" cy="6444343"/>
          </a:xfrm>
          <a:prstGeom prst="rect">
            <a:avLst/>
          </a:prstGeom>
        </p:spPr>
      </p:pic>
    </p:spTree>
    <p:extLst>
      <p:ext uri="{BB962C8B-B14F-4D97-AF65-F5344CB8AC3E}">
        <p14:creationId xmlns:p14="http://schemas.microsoft.com/office/powerpoint/2010/main" val="25487456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95396" y="-500"/>
            <a:ext cx="7401747" cy="6858499"/>
          </a:xfrm>
          <a:prstGeom prst="rect">
            <a:avLst/>
          </a:prstGeom>
        </p:spPr>
      </p:pic>
    </p:spTree>
    <p:extLst>
      <p:ext uri="{BB962C8B-B14F-4D97-AF65-F5344CB8AC3E}">
        <p14:creationId xmlns:p14="http://schemas.microsoft.com/office/powerpoint/2010/main" val="10697107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19425" y="104775"/>
            <a:ext cx="6153150" cy="6648450"/>
          </a:xfrm>
          <a:prstGeom prst="rect">
            <a:avLst/>
          </a:prstGeom>
        </p:spPr>
      </p:pic>
    </p:spTree>
    <p:extLst>
      <p:ext uri="{BB962C8B-B14F-4D97-AF65-F5344CB8AC3E}">
        <p14:creationId xmlns:p14="http://schemas.microsoft.com/office/powerpoint/2010/main" val="384974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1" y="152401"/>
            <a:ext cx="8989889" cy="6554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5222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5000" y="-218152"/>
            <a:ext cx="4114800" cy="5355312"/>
          </a:xfrm>
          <a:prstGeom prst="rect">
            <a:avLst/>
          </a:prstGeom>
        </p:spPr>
        <p:txBody>
          <a:bodyPr wrap="square">
            <a:spAutoFit/>
          </a:bodyPr>
          <a:lstStyle/>
          <a:p>
            <a:endParaRPr lang="en-US" dirty="0">
              <a:solidFill>
                <a:prstClr val="black"/>
              </a:solidFill>
            </a:endParaRPr>
          </a:p>
          <a:p>
            <a:endParaRPr lang="en-US" dirty="0">
              <a:solidFill>
                <a:prstClr val="black"/>
              </a:solidFill>
            </a:endParaRPr>
          </a:p>
          <a:p>
            <a:endParaRPr lang="en-US" dirty="0">
              <a:solidFill>
                <a:prstClr val="black"/>
              </a:solidFill>
            </a:endParaRPr>
          </a:p>
          <a:p>
            <a:endParaRPr lang="en-US" dirty="0">
              <a:solidFill>
                <a:prstClr val="black"/>
              </a:solidFill>
            </a:endParaRPr>
          </a:p>
          <a:p>
            <a:r>
              <a:rPr lang="en-US" dirty="0">
                <a:solidFill>
                  <a:prstClr val="black"/>
                </a:solidFill>
              </a:rPr>
              <a:t>Faced </a:t>
            </a:r>
            <a:r>
              <a:rPr lang="en-US" dirty="0">
                <a:solidFill>
                  <a:prstClr val="black"/>
                </a:solidFill>
              </a:rPr>
              <a:t>with a motion to commit the report on negotiations with the southern Indians and questions that he and his Secretary of War had brought to the Senate, the President started up in a Violent fret. </a:t>
            </a:r>
            <a:r>
              <a:rPr lang="en-US" b="1" dirty="0">
                <a:solidFill>
                  <a:srgbClr val="FF0000"/>
                </a:solidFill>
              </a:rPr>
              <a:t>This defeats every purpose of my coming here</a:t>
            </a:r>
            <a:r>
              <a:rPr lang="en-US" dirty="0">
                <a:solidFill>
                  <a:prstClr val="black"/>
                </a:solidFill>
              </a:rPr>
              <a:t>, were the first words that he said. he then went on that he had brought his Secretary at War with him to give every necessary information, that the Secretary knew all about the Business--and yet he was delayed and could not go on with the Matter-</a:t>
            </a:r>
            <a:r>
              <a:rPr lang="en-US" dirty="0">
                <a:solidFill>
                  <a:prstClr val="black"/>
                </a:solidFill>
              </a:rPr>
              <a:t>-… a </a:t>
            </a:r>
            <a:r>
              <a:rPr lang="en-US" dirty="0">
                <a:solidFill>
                  <a:prstClr val="black"/>
                </a:solidFill>
              </a:rPr>
              <a:t>pause for some time ensued. We Waited for him to withdraw, he did so with a discontented Air</a:t>
            </a:r>
            <a:r>
              <a:rPr lang="en-US" dirty="0">
                <a:solidFill>
                  <a:prstClr val="black"/>
                </a:solidFill>
              </a:rPr>
              <a:t>.</a:t>
            </a:r>
            <a:endParaRPr lang="en-US" dirty="0">
              <a:solidFill>
                <a:prstClr val="black"/>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6827" y="1066800"/>
            <a:ext cx="328926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590800" y="5257800"/>
            <a:ext cx="2209800" cy="369332"/>
          </a:xfrm>
          <a:prstGeom prst="rect">
            <a:avLst/>
          </a:prstGeom>
          <a:noFill/>
        </p:spPr>
        <p:txBody>
          <a:bodyPr wrap="square" rtlCol="0">
            <a:spAutoFit/>
          </a:bodyPr>
          <a:lstStyle/>
          <a:p>
            <a:r>
              <a:rPr lang="en-US" dirty="0">
                <a:solidFill>
                  <a:prstClr val="black"/>
                </a:solidFill>
              </a:rPr>
              <a:t>Wm. </a:t>
            </a:r>
            <a:r>
              <a:rPr lang="en-US" dirty="0" err="1">
                <a:solidFill>
                  <a:prstClr val="black"/>
                </a:solidFill>
              </a:rPr>
              <a:t>Maclay</a:t>
            </a:r>
            <a:r>
              <a:rPr lang="en-US" dirty="0">
                <a:solidFill>
                  <a:prstClr val="black"/>
                </a:solidFill>
              </a:rPr>
              <a:t> (PA)</a:t>
            </a:r>
            <a:endParaRPr lang="en-US" dirty="0">
              <a:solidFill>
                <a:prstClr val="black"/>
              </a:solidFill>
            </a:endParaRPr>
          </a:p>
        </p:txBody>
      </p:sp>
    </p:spTree>
    <p:extLst>
      <p:ext uri="{BB962C8B-B14F-4D97-AF65-F5344CB8AC3E}">
        <p14:creationId xmlns:p14="http://schemas.microsoft.com/office/powerpoint/2010/main" val="11510560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teachersparadise.com/ency/en/media/f/f8/john_jay.jpg"/>
          <p:cNvPicPr>
            <a:picLocks noChangeAspect="1" noChangeArrowheads="1"/>
          </p:cNvPicPr>
          <p:nvPr/>
        </p:nvPicPr>
        <p:blipFill>
          <a:blip r:embed="rId3" cstate="print"/>
          <a:srcRect/>
          <a:stretch>
            <a:fillRect/>
          </a:stretch>
        </p:blipFill>
        <p:spPr bwMode="auto">
          <a:xfrm>
            <a:off x="0" y="0"/>
            <a:ext cx="5410200" cy="6783950"/>
          </a:xfrm>
          <a:prstGeom prst="rect">
            <a:avLst/>
          </a:prstGeom>
          <a:noFill/>
        </p:spPr>
      </p:pic>
      <p:pic>
        <p:nvPicPr>
          <p:cNvPr id="2" name="Picture 1"/>
          <p:cNvPicPr>
            <a:picLocks noChangeAspect="1"/>
          </p:cNvPicPr>
          <p:nvPr/>
        </p:nvPicPr>
        <p:blipFill>
          <a:blip r:embed="rId4"/>
          <a:stretch>
            <a:fillRect/>
          </a:stretch>
        </p:blipFill>
        <p:spPr>
          <a:xfrm>
            <a:off x="7642887" y="0"/>
            <a:ext cx="4395597" cy="6931753"/>
          </a:xfrm>
          <a:prstGeom prst="rect">
            <a:avLst/>
          </a:prstGeom>
        </p:spPr>
      </p:pic>
    </p:spTree>
    <p:extLst>
      <p:ext uri="{BB962C8B-B14F-4D97-AF65-F5344CB8AC3E}">
        <p14:creationId xmlns:p14="http://schemas.microsoft.com/office/powerpoint/2010/main" val="278513334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alexanderhamiltonfacts.com/images/alexander_hamilton.jpg"/>
          <p:cNvPicPr>
            <a:picLocks noChangeAspect="1" noChangeArrowheads="1"/>
          </p:cNvPicPr>
          <p:nvPr/>
        </p:nvPicPr>
        <p:blipFill>
          <a:blip r:embed="rId3" cstate="print"/>
          <a:srcRect/>
          <a:stretch>
            <a:fillRect/>
          </a:stretch>
        </p:blipFill>
        <p:spPr bwMode="auto">
          <a:xfrm>
            <a:off x="3467889" y="0"/>
            <a:ext cx="5533697" cy="6858000"/>
          </a:xfrm>
          <a:prstGeom prst="rect">
            <a:avLst/>
          </a:prstGeom>
          <a:noFill/>
        </p:spPr>
      </p:pic>
    </p:spTree>
    <p:extLst>
      <p:ext uri="{BB962C8B-B14F-4D97-AF65-F5344CB8AC3E}">
        <p14:creationId xmlns:p14="http://schemas.microsoft.com/office/powerpoint/2010/main" val="7099506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304801"/>
            <a:ext cx="8798429" cy="6170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95751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e:FirstBankofUS00.jpg"/>
          <p:cNvPicPr>
            <a:picLocks noChangeAspect="1" noChangeArrowheads="1"/>
          </p:cNvPicPr>
          <p:nvPr/>
        </p:nvPicPr>
        <p:blipFill>
          <a:blip r:embed="rId3" cstate="print"/>
          <a:srcRect/>
          <a:stretch>
            <a:fillRect/>
          </a:stretch>
        </p:blipFill>
        <p:spPr bwMode="auto">
          <a:xfrm>
            <a:off x="1524000" y="0"/>
            <a:ext cx="9067800" cy="6800850"/>
          </a:xfrm>
          <a:prstGeom prst="rect">
            <a:avLst/>
          </a:prstGeom>
          <a:noFill/>
        </p:spPr>
      </p:pic>
    </p:spTree>
    <p:extLst>
      <p:ext uri="{BB962C8B-B14F-4D97-AF65-F5344CB8AC3E}">
        <p14:creationId xmlns:p14="http://schemas.microsoft.com/office/powerpoint/2010/main" val="36848829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67125" y="109537"/>
            <a:ext cx="4857750" cy="6638925"/>
          </a:xfrm>
          <a:prstGeom prst="rect">
            <a:avLst/>
          </a:prstGeom>
        </p:spPr>
      </p:pic>
    </p:spTree>
    <p:extLst>
      <p:ext uri="{BB962C8B-B14F-4D97-AF65-F5344CB8AC3E}">
        <p14:creationId xmlns:p14="http://schemas.microsoft.com/office/powerpoint/2010/main" val="1993342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6057" y="-4596881"/>
            <a:ext cx="10635343" cy="11172289"/>
          </a:xfrm>
          <a:prstGeom prst="rect">
            <a:avLst/>
          </a:prstGeom>
        </p:spPr>
        <p:txBody>
          <a:bodyPr wrap="square">
            <a:spAutoFit/>
          </a:bodyPr>
          <a:lstStyle/>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r>
              <a:rPr lang="en-US" sz="1600" dirty="0" smtClean="0"/>
              <a:t>I have already intimated to you the danger of parties in the State, with particular reference to the founding of them on geographical discriminations. Let me now take a more comprehensive view, and </a:t>
            </a:r>
            <a:r>
              <a:rPr lang="en-US" sz="1600" b="1" dirty="0" smtClean="0">
                <a:solidFill>
                  <a:srgbClr val="FF0000"/>
                </a:solidFill>
              </a:rPr>
              <a:t>warn you in the most solemn manner against the baneful effects of the spirit of party generally….</a:t>
            </a:r>
          </a:p>
          <a:p>
            <a:endParaRPr lang="en-US" sz="1600" dirty="0" smtClean="0"/>
          </a:p>
          <a:p>
            <a:r>
              <a:rPr lang="en-US" sz="1600" dirty="0" smtClean="0"/>
              <a:t>The alternate domination of one faction over another, sharpened by the spirit of revenge, natural to party dissension, which in different ages and countries has perpetrated the most horrid enormities, is itself a frightful despotism. But this leads at length to a more formal and permanent despotism. </a:t>
            </a:r>
            <a:r>
              <a:rPr lang="en-US" sz="1600" b="1" dirty="0" smtClean="0">
                <a:solidFill>
                  <a:srgbClr val="FF0000"/>
                </a:solidFill>
              </a:rPr>
              <a:t>The disorders and miseries which result gradually incline the minds of men to seek security and repose in the absolute power of an individual; and sooner or later the chief of some prevailing faction, more able or more fortunate than his competitors, turns this disposition to the purposes of his own elevation, on the ruins of public liberty.</a:t>
            </a:r>
          </a:p>
          <a:p>
            <a:endParaRPr lang="en-US" sz="1600" dirty="0" smtClean="0"/>
          </a:p>
          <a:p>
            <a:r>
              <a:rPr lang="en-US" sz="1600" dirty="0" smtClean="0"/>
              <a:t>Without looking forward to an extremity of this kind (which nevertheless ought not to be entirely out of sight), the common and continual mischiefs of the spirit of party are sufficient to make it the interest and duty of a wise people to discourage and restrain it.</a:t>
            </a:r>
          </a:p>
          <a:p>
            <a:endParaRPr lang="en-US" sz="1600" dirty="0" smtClean="0"/>
          </a:p>
          <a:p>
            <a:r>
              <a:rPr lang="en-US" sz="1600" dirty="0" smtClean="0"/>
              <a:t>It serves always to distract the public councils and enfeeble the public administration. It agitates the community with ill-founded jealousies and false alarms, kindles the animosity of one part against another, foments occasionally riot and insurrection. It opens the door to foreign influence and corruption, which finds a facilitated access to the government itself through the channels of party passions. Thus the policy and the will of one country are subjected to the policy and will of another.</a:t>
            </a:r>
          </a:p>
          <a:p>
            <a:endParaRPr lang="en-US" sz="1600" dirty="0" smtClean="0"/>
          </a:p>
          <a:p>
            <a:r>
              <a:rPr lang="en-US" sz="1600" dirty="0" smtClean="0"/>
              <a:t>There is an opinion that parties in free countries are useful checks upon the administration of the government and serve to keep alive the spirit of liberty. This within certain limits is probably true; and in governments of a monarchical cast, patriotism may look with indulgence, if not with favor, upon the spirit of party. </a:t>
            </a:r>
            <a:r>
              <a:rPr lang="en-US" sz="1600" b="1" dirty="0" smtClean="0">
                <a:solidFill>
                  <a:srgbClr val="FF0000"/>
                </a:solidFill>
              </a:rPr>
              <a:t>But in those of the popular character, in governments purely elective, it is a spirit not to be encouraged.</a:t>
            </a:r>
            <a:endParaRPr lang="en-US" sz="1600" b="1" dirty="0">
              <a:solidFill>
                <a:srgbClr val="FF0000"/>
              </a:solidFill>
            </a:endParaRPr>
          </a:p>
        </p:txBody>
      </p:sp>
    </p:spTree>
    <p:extLst>
      <p:ext uri="{BB962C8B-B14F-4D97-AF65-F5344CB8AC3E}">
        <p14:creationId xmlns:p14="http://schemas.microsoft.com/office/powerpoint/2010/main" val="1250026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255101"/>
            <a:ext cx="12893371" cy="8867774"/>
          </a:xfrm>
          <a:prstGeom prst="rect">
            <a:avLst/>
          </a:prstGeom>
        </p:spPr>
      </p:pic>
    </p:spTree>
    <p:extLst>
      <p:ext uri="{BB962C8B-B14F-4D97-AF65-F5344CB8AC3E}">
        <p14:creationId xmlns:p14="http://schemas.microsoft.com/office/powerpoint/2010/main" val="35344347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US Navy 031029-N-6236G-001 A painting of President John Adams (1735-1826), 2nd president of the United States, by Asher B. Durand (1767-1845)-crop.jpg"/>
          <p:cNvPicPr>
            <a:picLocks noChangeAspect="1" noChangeArrowheads="1"/>
          </p:cNvPicPr>
          <p:nvPr/>
        </p:nvPicPr>
        <p:blipFill>
          <a:blip r:embed="rId3" cstate="print"/>
          <a:srcRect/>
          <a:stretch>
            <a:fillRect/>
          </a:stretch>
        </p:blipFill>
        <p:spPr bwMode="auto">
          <a:xfrm>
            <a:off x="124968" y="0"/>
            <a:ext cx="5452110" cy="6858000"/>
          </a:xfrm>
          <a:prstGeom prst="rect">
            <a:avLst/>
          </a:prstGeom>
          <a:noFill/>
        </p:spPr>
      </p:pic>
      <p:pic>
        <p:nvPicPr>
          <p:cNvPr id="2" name="Picture 1"/>
          <p:cNvPicPr>
            <a:picLocks noChangeAspect="1"/>
          </p:cNvPicPr>
          <p:nvPr/>
        </p:nvPicPr>
        <p:blipFill>
          <a:blip r:embed="rId4"/>
          <a:stretch>
            <a:fillRect/>
          </a:stretch>
        </p:blipFill>
        <p:spPr>
          <a:xfrm>
            <a:off x="6436877" y="0"/>
            <a:ext cx="5755123" cy="6864691"/>
          </a:xfrm>
          <a:prstGeom prst="rect">
            <a:avLst/>
          </a:prstGeom>
        </p:spPr>
      </p:pic>
    </p:spTree>
    <p:extLst>
      <p:ext uri="{BB962C8B-B14F-4D97-AF65-F5344CB8AC3E}">
        <p14:creationId xmlns:p14="http://schemas.microsoft.com/office/powerpoint/2010/main" val="192435431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6514" y="123825"/>
            <a:ext cx="7038975" cy="661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662119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39314" y="-78472"/>
            <a:ext cx="7599343" cy="6936472"/>
          </a:xfrm>
          <a:prstGeom prst="rect">
            <a:avLst/>
          </a:prstGeom>
        </p:spPr>
      </p:pic>
    </p:spTree>
    <p:extLst>
      <p:ext uri="{BB962C8B-B14F-4D97-AF65-F5344CB8AC3E}">
        <p14:creationId xmlns:p14="http://schemas.microsoft.com/office/powerpoint/2010/main" val="23834253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86367" y="-29159"/>
            <a:ext cx="8455062" cy="6887159"/>
          </a:xfrm>
          <a:prstGeom prst="rect">
            <a:avLst/>
          </a:prstGeom>
        </p:spPr>
      </p:pic>
    </p:spTree>
    <p:extLst>
      <p:ext uri="{BB962C8B-B14F-4D97-AF65-F5344CB8AC3E}">
        <p14:creationId xmlns:p14="http://schemas.microsoft.com/office/powerpoint/2010/main" val="16197918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685801"/>
            <a:ext cx="7782804" cy="527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739153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599" y="239486"/>
            <a:ext cx="7282543" cy="5909310"/>
          </a:xfrm>
          <a:prstGeom prst="rect">
            <a:avLst/>
          </a:prstGeom>
          <a:noFill/>
        </p:spPr>
        <p:txBody>
          <a:bodyPr wrap="square" rtlCol="0">
            <a:spAutoFit/>
          </a:bodyPr>
          <a:lstStyle/>
          <a:p>
            <a:pPr algn="ctr"/>
            <a:r>
              <a:rPr lang="en-US" dirty="0">
                <a:solidFill>
                  <a:prstClr val="black"/>
                </a:solidFill>
              </a:rPr>
              <a:t>Sedition</a:t>
            </a:r>
            <a:r>
              <a:rPr lang="en-US" i="1" dirty="0">
                <a:solidFill>
                  <a:prstClr val="black"/>
                </a:solidFill>
              </a:rPr>
              <a:t> </a:t>
            </a:r>
            <a:r>
              <a:rPr lang="en-US" dirty="0">
                <a:solidFill>
                  <a:prstClr val="black"/>
                </a:solidFill>
              </a:rPr>
              <a:t>Act</a:t>
            </a:r>
            <a:r>
              <a:rPr lang="en-US" i="1" dirty="0">
                <a:solidFill>
                  <a:prstClr val="black"/>
                </a:solidFill>
              </a:rPr>
              <a:t> (1798)</a:t>
            </a:r>
          </a:p>
          <a:p>
            <a:endParaRPr lang="en-US" i="1" dirty="0">
              <a:solidFill>
                <a:prstClr val="black"/>
              </a:solidFill>
            </a:endParaRPr>
          </a:p>
          <a:p>
            <a:r>
              <a:rPr lang="en-US" dirty="0">
                <a:solidFill>
                  <a:prstClr val="black"/>
                </a:solidFill>
              </a:rPr>
              <a:t>I</a:t>
            </a:r>
            <a:r>
              <a:rPr lang="en-US" dirty="0">
                <a:solidFill>
                  <a:prstClr val="black"/>
                </a:solidFill>
              </a:rPr>
              <a:t>f </a:t>
            </a:r>
            <a:r>
              <a:rPr lang="en-US" dirty="0">
                <a:solidFill>
                  <a:prstClr val="black"/>
                </a:solidFill>
              </a:rPr>
              <a:t>any person shall </a:t>
            </a:r>
            <a:r>
              <a:rPr lang="en-US" b="1" dirty="0">
                <a:solidFill>
                  <a:srgbClr val="FF0000"/>
                </a:solidFill>
              </a:rPr>
              <a:t>write, print, utter or publish, or shall cause or procure to be written, printed, uttered or published</a:t>
            </a:r>
            <a:r>
              <a:rPr lang="en-US" b="1" dirty="0">
                <a:solidFill>
                  <a:prstClr val="black"/>
                </a:solidFill>
              </a:rPr>
              <a:t>, </a:t>
            </a:r>
            <a:r>
              <a:rPr lang="en-US" dirty="0">
                <a:solidFill>
                  <a:prstClr val="black"/>
                </a:solidFill>
              </a:rPr>
              <a:t>or shall knowingly and willingly assist or aid in writing, printing, uttering or publishing </a:t>
            </a:r>
            <a:r>
              <a:rPr lang="en-US" b="1" dirty="0">
                <a:solidFill>
                  <a:srgbClr val="FF0000"/>
                </a:solidFill>
              </a:rPr>
              <a:t>any false, scandalous and malicious writing or writings against the government of the United States, or either house of the Congress of the United States, or the President of the United States</a:t>
            </a:r>
            <a:r>
              <a:rPr lang="en-US" b="1" dirty="0">
                <a:solidFill>
                  <a:prstClr val="black"/>
                </a:solidFill>
              </a:rPr>
              <a:t>, </a:t>
            </a:r>
            <a:r>
              <a:rPr lang="en-US" dirty="0">
                <a:solidFill>
                  <a:prstClr val="black"/>
                </a:solidFill>
              </a:rPr>
              <a:t>with intent to defame the said government, or either house of the said Congress, or the said President, or to bring them, or either of them, into contempt or disrepute; or to excite against them, or either or any of them, the hatred of the good people of the United States, or to stir up sedition within the United States, or to excite any unlawful combinations therein, for opposing or resisting any law of the United States, or any act of the President of the United States, done in pursuance of any such law, or of the powers in him vested by </a:t>
            </a:r>
            <a:r>
              <a:rPr lang="en-US" dirty="0">
                <a:solidFill>
                  <a:prstClr val="black"/>
                </a:solidFill>
              </a:rPr>
              <a:t>the constitution </a:t>
            </a:r>
            <a:r>
              <a:rPr lang="en-US" dirty="0">
                <a:solidFill>
                  <a:prstClr val="black"/>
                </a:solidFill>
              </a:rPr>
              <a:t>of the United States, or to resist, oppose, or defeat any such law or act, or to aid, encourage or abet any hostile designs of any foreign nation against United States, their people or government, then such person, being thereof convicted before any court of the United States having jurisdiction thereof, shall be punished by a fine not exceeding two thousand dollars, and by imprisonment not exceeding two years.</a:t>
            </a:r>
          </a:p>
        </p:txBody>
      </p:sp>
    </p:spTree>
    <p:extLst>
      <p:ext uri="{BB962C8B-B14F-4D97-AF65-F5344CB8AC3E}">
        <p14:creationId xmlns:p14="http://schemas.microsoft.com/office/powerpoint/2010/main" val="97651416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pasleybrothers.com/newspols/images/lyon.jpg"/>
          <p:cNvPicPr>
            <a:picLocks noChangeAspect="1" noChangeArrowheads="1"/>
          </p:cNvPicPr>
          <p:nvPr/>
        </p:nvPicPr>
        <p:blipFill>
          <a:blip r:embed="rId3" cstate="print"/>
          <a:srcRect/>
          <a:stretch>
            <a:fillRect/>
          </a:stretch>
        </p:blipFill>
        <p:spPr bwMode="auto">
          <a:xfrm>
            <a:off x="3570352" y="-44196"/>
            <a:ext cx="5268849" cy="6902196"/>
          </a:xfrm>
          <a:prstGeom prst="rect">
            <a:avLst/>
          </a:prstGeom>
          <a:noFill/>
        </p:spPr>
      </p:pic>
    </p:spTree>
    <p:extLst>
      <p:ext uri="{BB962C8B-B14F-4D97-AF65-F5344CB8AC3E}">
        <p14:creationId xmlns:p14="http://schemas.microsoft.com/office/powerpoint/2010/main" val="251631751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8475" y="142876"/>
            <a:ext cx="6477492" cy="663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390227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465666"/>
            <a:ext cx="7162800" cy="5684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654154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1003126" y="609600"/>
            <a:ext cx="9688882" cy="5943600"/>
          </a:xfrm>
          <a:prstGeom prst="rect">
            <a:avLst/>
          </a:prstGeom>
          <a:noFill/>
          <a:ln w="9525">
            <a:noFill/>
            <a:miter lim="800000"/>
            <a:headEnd/>
            <a:tailEnd/>
          </a:ln>
        </p:spPr>
      </p:pic>
    </p:spTree>
    <p:extLst>
      <p:ext uri="{BB962C8B-B14F-4D97-AF65-F5344CB8AC3E}">
        <p14:creationId xmlns:p14="http://schemas.microsoft.com/office/powerpoint/2010/main" val="330860638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11286" y="457201"/>
            <a:ext cx="6694714" cy="4524315"/>
          </a:xfrm>
          <a:prstGeom prst="rect">
            <a:avLst/>
          </a:prstGeom>
          <a:noFill/>
        </p:spPr>
        <p:txBody>
          <a:bodyPr wrap="square" rtlCol="0">
            <a:spAutoFit/>
          </a:bodyPr>
          <a:lstStyle/>
          <a:p>
            <a:pPr algn="ctr"/>
            <a:endParaRPr lang="en-US" dirty="0">
              <a:solidFill>
                <a:prstClr val="black"/>
              </a:solidFill>
            </a:endParaRPr>
          </a:p>
          <a:p>
            <a:pPr algn="ctr"/>
            <a:endParaRPr lang="en-US" dirty="0">
              <a:solidFill>
                <a:prstClr val="black"/>
              </a:solidFill>
            </a:endParaRPr>
          </a:p>
          <a:p>
            <a:pPr algn="ctr"/>
            <a:r>
              <a:rPr lang="en-US" sz="2000" dirty="0">
                <a:solidFill>
                  <a:prstClr val="black"/>
                </a:solidFill>
              </a:rPr>
              <a:t>12</a:t>
            </a:r>
            <a:r>
              <a:rPr lang="en-US" sz="2000" baseline="30000" dirty="0">
                <a:solidFill>
                  <a:prstClr val="black"/>
                </a:solidFill>
              </a:rPr>
              <a:t>th</a:t>
            </a:r>
            <a:r>
              <a:rPr lang="en-US" sz="2000" dirty="0">
                <a:solidFill>
                  <a:prstClr val="black"/>
                </a:solidFill>
              </a:rPr>
              <a:t> amendment</a:t>
            </a:r>
          </a:p>
          <a:p>
            <a:endParaRPr lang="en-US" dirty="0">
              <a:solidFill>
                <a:prstClr val="black"/>
              </a:solidFill>
            </a:endParaRPr>
          </a:p>
          <a:p>
            <a:r>
              <a:rPr lang="en-US" dirty="0">
                <a:solidFill>
                  <a:prstClr val="black"/>
                </a:solidFill>
              </a:rPr>
              <a:t>The </a:t>
            </a:r>
            <a:r>
              <a:rPr lang="en-US" dirty="0">
                <a:solidFill>
                  <a:prstClr val="black"/>
                </a:solidFill>
              </a:rPr>
              <a:t>Electors shall meet in their respective states, and vote by ballot for President and Vice-President, one of whom, at least, shall not be an inhabitant of the same state with themselves; </a:t>
            </a:r>
            <a:r>
              <a:rPr lang="en-US" b="1" dirty="0">
                <a:solidFill>
                  <a:srgbClr val="FF0000"/>
                </a:solidFill>
              </a:rPr>
              <a:t>they shall name in their ballots the person voted for as President, and in distinct ballots the person voted for as Vice-President, </a:t>
            </a:r>
            <a:r>
              <a:rPr lang="en-US" dirty="0">
                <a:solidFill>
                  <a:prstClr val="black"/>
                </a:solidFill>
              </a:rPr>
              <a:t>and they shall make distinct lists of all persons voted for as President, and of all persons voted for as Vice-President and of the number of votes for each, which lists they shall sign and certify, and transmit sealed to the seat of the government of the United States, directed to the President of the Senate</a:t>
            </a:r>
            <a:r>
              <a:rPr lang="en-US" dirty="0">
                <a:solidFill>
                  <a:prstClr val="black"/>
                </a:solidFill>
              </a:rPr>
              <a:t>;</a:t>
            </a:r>
          </a:p>
          <a:p>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22684115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288971" y="-55607"/>
            <a:ext cx="3570515" cy="7055252"/>
          </a:xfrm>
          <a:prstGeom prst="rect">
            <a:avLst/>
          </a:prstGeom>
        </p:spPr>
      </p:pic>
    </p:spTree>
    <p:extLst>
      <p:ext uri="{BB962C8B-B14F-4D97-AF65-F5344CB8AC3E}">
        <p14:creationId xmlns:p14="http://schemas.microsoft.com/office/powerpoint/2010/main" val="9343617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88745" y="0"/>
            <a:ext cx="7498766" cy="6781799"/>
          </a:xfrm>
          <a:prstGeom prst="rect">
            <a:avLst/>
          </a:prstGeom>
        </p:spPr>
      </p:pic>
    </p:spTree>
    <p:extLst>
      <p:ext uri="{BB962C8B-B14F-4D97-AF65-F5344CB8AC3E}">
        <p14:creationId xmlns:p14="http://schemas.microsoft.com/office/powerpoint/2010/main" val="15624219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1.bp.blogspot.com/_CvDCiEFbNy8/SrX1idNsc8I/AAAAAAAALOA/rGloph_QCPI/s400/1804+Jefferson%27s+White+House.+Library+of+Congress..jpg"/>
          <p:cNvPicPr>
            <a:picLocks noChangeAspect="1" noChangeArrowheads="1"/>
          </p:cNvPicPr>
          <p:nvPr/>
        </p:nvPicPr>
        <p:blipFill>
          <a:blip r:embed="rId3" cstate="print"/>
          <a:srcRect/>
          <a:stretch>
            <a:fillRect/>
          </a:stretch>
        </p:blipFill>
        <p:spPr bwMode="auto">
          <a:xfrm>
            <a:off x="1473203" y="685800"/>
            <a:ext cx="9016996" cy="5410200"/>
          </a:xfrm>
          <a:prstGeom prst="rect">
            <a:avLst/>
          </a:prstGeom>
          <a:noFill/>
        </p:spPr>
      </p:pic>
    </p:spTree>
    <p:extLst>
      <p:ext uri="{BB962C8B-B14F-4D97-AF65-F5344CB8AC3E}">
        <p14:creationId xmlns:p14="http://schemas.microsoft.com/office/powerpoint/2010/main" val="38212230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cache3.asset-cache.net/xc/72902061.jpg?v=1&amp;c=IWSAsset&amp;k=2&amp;d=45B0EB3381F7834D1121C51E88E2B9D76FA27CB9089310173CA7924026090B7C"/>
          <p:cNvPicPr>
            <a:picLocks noChangeAspect="1" noChangeArrowheads="1"/>
          </p:cNvPicPr>
          <p:nvPr/>
        </p:nvPicPr>
        <p:blipFill>
          <a:blip r:embed="rId3" cstate="print"/>
          <a:srcRect/>
          <a:stretch>
            <a:fillRect/>
          </a:stretch>
        </p:blipFill>
        <p:spPr bwMode="auto">
          <a:xfrm>
            <a:off x="2362200" y="-26843"/>
            <a:ext cx="7315200" cy="6982691"/>
          </a:xfrm>
          <a:prstGeom prst="rect">
            <a:avLst/>
          </a:prstGeom>
          <a:noFill/>
        </p:spPr>
      </p:pic>
    </p:spTree>
    <p:extLst>
      <p:ext uri="{BB962C8B-B14F-4D97-AF65-F5344CB8AC3E}">
        <p14:creationId xmlns:p14="http://schemas.microsoft.com/office/powerpoint/2010/main" val="269801000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76313" y="0"/>
            <a:ext cx="8388442" cy="6738257"/>
          </a:xfrm>
          <a:prstGeom prst="rect">
            <a:avLst/>
          </a:prstGeom>
        </p:spPr>
      </p:pic>
    </p:spTree>
    <p:extLst>
      <p:ext uri="{BB962C8B-B14F-4D97-AF65-F5344CB8AC3E}">
        <p14:creationId xmlns:p14="http://schemas.microsoft.com/office/powerpoint/2010/main" val="19476448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storiesofusa.com/images/louisiana-purchase-1803.gif"/>
          <p:cNvPicPr>
            <a:picLocks noChangeAspect="1" noChangeArrowheads="1"/>
          </p:cNvPicPr>
          <p:nvPr/>
        </p:nvPicPr>
        <p:blipFill>
          <a:blip r:embed="rId3" cstate="print"/>
          <a:srcRect/>
          <a:stretch>
            <a:fillRect/>
          </a:stretch>
        </p:blipFill>
        <p:spPr bwMode="auto">
          <a:xfrm>
            <a:off x="1607990" y="164704"/>
            <a:ext cx="9060011" cy="6464697"/>
          </a:xfrm>
          <a:prstGeom prst="rect">
            <a:avLst/>
          </a:prstGeom>
          <a:noFill/>
        </p:spPr>
      </p:pic>
    </p:spTree>
    <p:extLst>
      <p:ext uri="{BB962C8B-B14F-4D97-AF65-F5344CB8AC3E}">
        <p14:creationId xmlns:p14="http://schemas.microsoft.com/office/powerpoint/2010/main" val="65119711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r.jpg"/>
          <p:cNvPicPr>
            <a:picLocks noChangeAspect="1"/>
          </p:cNvPicPr>
          <p:nvPr/>
        </p:nvPicPr>
        <p:blipFill>
          <a:blip r:embed="rId3" cstate="print"/>
          <a:stretch>
            <a:fillRect/>
          </a:stretch>
        </p:blipFill>
        <p:spPr>
          <a:xfrm>
            <a:off x="1605643" y="914400"/>
            <a:ext cx="8980714" cy="5029200"/>
          </a:xfrm>
          <a:prstGeom prst="rect">
            <a:avLst/>
          </a:prstGeom>
        </p:spPr>
      </p:pic>
    </p:spTree>
    <p:extLst>
      <p:ext uri="{BB962C8B-B14F-4D97-AF65-F5344CB8AC3E}">
        <p14:creationId xmlns:p14="http://schemas.microsoft.com/office/powerpoint/2010/main" val="121644681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457200"/>
            <a:ext cx="7624156" cy="5824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091684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quincy-adams-picture.jpg"/>
          <p:cNvPicPr>
            <a:picLocks noChangeAspect="1"/>
          </p:cNvPicPr>
          <p:nvPr/>
        </p:nvPicPr>
        <p:blipFill>
          <a:blip r:embed="rId3" cstate="print"/>
          <a:stretch>
            <a:fillRect/>
          </a:stretch>
        </p:blipFill>
        <p:spPr>
          <a:xfrm>
            <a:off x="1981200" y="5080"/>
            <a:ext cx="3431032" cy="3119120"/>
          </a:xfrm>
          <a:prstGeom prst="rect">
            <a:avLst/>
          </a:prstGeom>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1" y="5080"/>
            <a:ext cx="2700337" cy="3525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8138" y="3264790"/>
            <a:ext cx="2757262" cy="3212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07571" y="3574442"/>
            <a:ext cx="2484166" cy="2995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275158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5907" y="204638"/>
            <a:ext cx="9119694" cy="6653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79720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upload.wikimedia.org/wikipedia/commons/archive/8/8d/20070806161251!Election_in_House1824-Large.PNG"/>
          <p:cNvPicPr>
            <a:picLocks noChangeAspect="1" noChangeArrowheads="1"/>
          </p:cNvPicPr>
          <p:nvPr/>
        </p:nvPicPr>
        <p:blipFill>
          <a:blip r:embed="rId3" cstate="print"/>
          <a:srcRect/>
          <a:stretch>
            <a:fillRect/>
          </a:stretch>
        </p:blipFill>
        <p:spPr bwMode="auto">
          <a:xfrm>
            <a:off x="1484476" y="304800"/>
            <a:ext cx="9183524" cy="6515685"/>
          </a:xfrm>
          <a:prstGeom prst="rect">
            <a:avLst/>
          </a:prstGeom>
          <a:noFill/>
        </p:spPr>
      </p:pic>
    </p:spTree>
    <p:extLst>
      <p:ext uri="{BB962C8B-B14F-4D97-AF65-F5344CB8AC3E}">
        <p14:creationId xmlns:p14="http://schemas.microsoft.com/office/powerpoint/2010/main" val="5594315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1499</TotalTime>
  <Words>2172</Words>
  <Application>Microsoft Office PowerPoint</Application>
  <PresentationFormat>Widescreen</PresentationFormat>
  <Paragraphs>149</Paragraphs>
  <Slides>72</Slides>
  <Notes>36</Notes>
  <HiddenSlides>0</HiddenSlides>
  <MMClips>0</MMClips>
  <ScaleCrop>false</ScaleCrop>
  <HeadingPairs>
    <vt:vector size="6" baseType="variant">
      <vt:variant>
        <vt:lpstr>Fonts Used</vt:lpstr>
      </vt:variant>
      <vt:variant>
        <vt:i4>3</vt:i4>
      </vt:variant>
      <vt:variant>
        <vt:lpstr>Theme</vt:lpstr>
      </vt:variant>
      <vt:variant>
        <vt:i4>7</vt:i4>
      </vt:variant>
      <vt:variant>
        <vt:lpstr>Slide Titles</vt:lpstr>
      </vt:variant>
      <vt:variant>
        <vt:i4>72</vt:i4>
      </vt:variant>
    </vt:vector>
  </HeadingPairs>
  <TitlesOfParts>
    <vt:vector size="82" baseType="lpstr">
      <vt:lpstr>Arial</vt:lpstr>
      <vt:lpstr>Calibri</vt:lpstr>
      <vt:lpstr>Calibri Light</vt:lpstr>
      <vt:lpstr>Office Theme</vt:lpstr>
      <vt:lpstr>1_Office Theme</vt:lpstr>
      <vt:lpstr>2_Office Theme</vt:lpstr>
      <vt:lpstr>3_Office Theme</vt:lpstr>
      <vt:lpstr>4_Office Theme</vt:lpstr>
      <vt:lpstr>5_Office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21</cp:revision>
  <dcterms:created xsi:type="dcterms:W3CDTF">2014-03-02T20:48:02Z</dcterms:created>
  <dcterms:modified xsi:type="dcterms:W3CDTF">2014-03-03T21:47:03Z</dcterms:modified>
</cp:coreProperties>
</file>