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60" r:id="rId2"/>
    <p:sldId id="288" r:id="rId3"/>
    <p:sldId id="289" r:id="rId4"/>
    <p:sldId id="294" r:id="rId5"/>
    <p:sldId id="295" r:id="rId6"/>
    <p:sldId id="296" r:id="rId7"/>
    <p:sldId id="299" r:id="rId8"/>
    <p:sldId id="300" r:id="rId9"/>
    <p:sldId id="306" r:id="rId10"/>
    <p:sldId id="290" r:id="rId11"/>
    <p:sldId id="392" r:id="rId12"/>
    <p:sldId id="307" r:id="rId13"/>
    <p:sldId id="386" r:id="rId14"/>
    <p:sldId id="387" r:id="rId15"/>
    <p:sldId id="308" r:id="rId16"/>
    <p:sldId id="325" r:id="rId17"/>
    <p:sldId id="261" r:id="rId18"/>
    <p:sldId id="309" r:id="rId19"/>
    <p:sldId id="262" r:id="rId20"/>
    <p:sldId id="265" r:id="rId21"/>
    <p:sldId id="268" r:id="rId22"/>
    <p:sldId id="311" r:id="rId23"/>
    <p:sldId id="312" r:id="rId24"/>
    <p:sldId id="313" r:id="rId25"/>
    <p:sldId id="317" r:id="rId26"/>
    <p:sldId id="318" r:id="rId27"/>
    <p:sldId id="327" r:id="rId28"/>
    <p:sldId id="326" r:id="rId29"/>
    <p:sldId id="321" r:id="rId30"/>
    <p:sldId id="324" r:id="rId31"/>
    <p:sldId id="322" r:id="rId32"/>
    <p:sldId id="323" r:id="rId33"/>
    <p:sldId id="280" r:id="rId34"/>
    <p:sldId id="281" r:id="rId35"/>
    <p:sldId id="282" r:id="rId36"/>
    <p:sldId id="284" r:id="rId37"/>
    <p:sldId id="285" r:id="rId38"/>
    <p:sldId id="286" r:id="rId39"/>
    <p:sldId id="393" r:id="rId40"/>
    <p:sldId id="394" r:id="rId41"/>
    <p:sldId id="337" r:id="rId42"/>
    <p:sldId id="338" r:id="rId43"/>
    <p:sldId id="395" r:id="rId44"/>
    <p:sldId id="396" r:id="rId45"/>
    <p:sldId id="397" r:id="rId46"/>
    <p:sldId id="341" r:id="rId47"/>
    <p:sldId id="342" r:id="rId48"/>
    <p:sldId id="344" r:id="rId49"/>
    <p:sldId id="346" r:id="rId50"/>
    <p:sldId id="347" r:id="rId51"/>
    <p:sldId id="349" r:id="rId52"/>
    <p:sldId id="390" r:id="rId53"/>
    <p:sldId id="351" r:id="rId54"/>
    <p:sldId id="388" r:id="rId55"/>
    <p:sldId id="352" r:id="rId56"/>
    <p:sldId id="353" r:id="rId57"/>
    <p:sldId id="354" r:id="rId58"/>
    <p:sldId id="355" r:id="rId59"/>
    <p:sldId id="356" r:id="rId60"/>
    <p:sldId id="357" r:id="rId61"/>
    <p:sldId id="359" r:id="rId62"/>
    <p:sldId id="360" r:id="rId63"/>
    <p:sldId id="389" r:id="rId64"/>
    <p:sldId id="361" r:id="rId65"/>
    <p:sldId id="362" r:id="rId66"/>
    <p:sldId id="363" r:id="rId67"/>
    <p:sldId id="398" r:id="rId68"/>
    <p:sldId id="364" r:id="rId69"/>
    <p:sldId id="366" r:id="rId70"/>
    <p:sldId id="367" r:id="rId71"/>
    <p:sldId id="368" r:id="rId72"/>
    <p:sldId id="369" r:id="rId73"/>
    <p:sldId id="370" r:id="rId74"/>
    <p:sldId id="371" r:id="rId75"/>
    <p:sldId id="372" r:id="rId76"/>
    <p:sldId id="373" r:id="rId77"/>
    <p:sldId id="374" r:id="rId78"/>
    <p:sldId id="377" r:id="rId79"/>
    <p:sldId id="378" r:id="rId80"/>
    <p:sldId id="379" r:id="rId81"/>
    <p:sldId id="380" r:id="rId82"/>
    <p:sldId id="381" r:id="rId83"/>
    <p:sldId id="382" r:id="rId84"/>
    <p:sldId id="391" r:id="rId85"/>
    <p:sldId id="384" r:id="rId86"/>
    <p:sldId id="385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40B9D-069F-438F-8C73-5069FCB512B2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CDD82-293E-4F19-B697-D9B4A59ACD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38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photobucket.com/images/selahattin%20ulkumen/" TargetMode="External"/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Lucas gusher, Beaumont,</a:t>
            </a:r>
            <a:r>
              <a:rPr lang="en-US" baseline="0" dirty="0" smtClean="0"/>
              <a:t> 1</a:t>
            </a:r>
            <a:r>
              <a:rPr lang="en-US" baseline="30000" dirty="0" smtClean="0"/>
              <a:t>st</a:t>
            </a:r>
            <a:r>
              <a:rPr lang="en-US" baseline="0" dirty="0" smtClean="0"/>
              <a:t> major TX gusher, 1900s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38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CDB7C-3ABC-4FA2-842B-E4981FA8D11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44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CDB7C-3ABC-4FA2-842B-E4981FA8D11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15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Henry ford with model 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26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91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Albert fall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98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oil well Iran</a:t>
            </a:r>
            <a:r>
              <a:rPr lang="en-US" baseline="0" dirty="0" smtClean="0"/>
              <a:t> 1908 (</a:t>
            </a:r>
            <a:r>
              <a:rPr lang="en-US" baseline="0" dirty="0" err="1" smtClean="0"/>
              <a:t>Masjid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Sulaiman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13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Oil wells in shaded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66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94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26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707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Ibn</a:t>
            </a:r>
            <a:r>
              <a:rPr lang="en-US" dirty="0" smtClean="0"/>
              <a:t> </a:t>
            </a:r>
            <a:r>
              <a:rPr lang="en-US" dirty="0" err="1" smtClean="0"/>
              <a:t>saud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96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King </a:t>
            </a:r>
            <a:r>
              <a:rPr lang="en-US" dirty="0" err="1" smtClean="0"/>
              <a:t>faisal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429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11307-CA55-471D-8EE8-35C9FD073C41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9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446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Bert fish, 1</a:t>
            </a:r>
            <a:r>
              <a:rPr lang="en-US" baseline="30000" dirty="0" smtClean="0"/>
              <a:t>st</a:t>
            </a:r>
            <a:r>
              <a:rPr lang="en-US" dirty="0" smtClean="0"/>
              <a:t> us ambassador</a:t>
            </a:r>
            <a:r>
              <a:rPr lang="en-US" baseline="0" dirty="0" smtClean="0"/>
              <a:t> to </a:t>
            </a:r>
            <a:r>
              <a:rPr lang="en-US" baseline="0" smtClean="0"/>
              <a:t>sarab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32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407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99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926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67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98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636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757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F9EFD-E2D7-4A7F-A9F9-79AE1EB936A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9834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Grand mufti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24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405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276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751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Avery </a:t>
            </a:r>
            <a:r>
              <a:rPr lang="en-US" dirty="0" err="1" smtClean="0"/>
              <a:t>brundage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174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ickes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400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 </a:t>
            </a:r>
            <a:r>
              <a:rPr lang="en-US" dirty="0" err="1" smtClean="0"/>
              <a:t>louis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311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434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918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157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796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372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786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994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1089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8441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5025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Ettore</a:t>
            </a:r>
            <a:r>
              <a:rPr lang="en-US" dirty="0" smtClean="0"/>
              <a:t> </a:t>
            </a:r>
            <a:r>
              <a:rPr lang="en-US" dirty="0" err="1" smtClean="0"/>
              <a:t>muti</a:t>
            </a:r>
            <a:r>
              <a:rPr lang="en-US" dirty="0" smtClean="0"/>
              <a:t>—commander of </a:t>
            </a:r>
            <a:r>
              <a:rPr lang="en-US" dirty="0" err="1" smtClean="0"/>
              <a:t>italian</a:t>
            </a:r>
            <a:r>
              <a:rPr lang="en-US" dirty="0" smtClean="0"/>
              <a:t> attack squadron </a:t>
            </a:r>
            <a:r>
              <a:rPr lang="en-US" dirty="0" err="1" smtClean="0"/>
              <a:t>bahrain.dhahran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2312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031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 prop poster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8362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7884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989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64519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Italian prisoners—op </a:t>
            </a:r>
            <a:r>
              <a:rPr lang="en-US" dirty="0" err="1" smtClean="0"/>
              <a:t>cmpass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1729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888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inonu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14607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Von </a:t>
            </a:r>
            <a:r>
              <a:rPr lang="en-US" dirty="0" err="1" smtClean="0"/>
              <a:t>papen—amb</a:t>
            </a:r>
            <a:r>
              <a:rPr lang="en-US" dirty="0" smtClean="0"/>
              <a:t> to turkey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1220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Reza shah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5315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Signed photo of ah—in shah’s palace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89076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97520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Persian corridor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9220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59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359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70671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Rashid </a:t>
            </a:r>
            <a:r>
              <a:rPr lang="en-US" dirty="0" err="1" smtClean="0"/>
              <a:t>ali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46607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Mufti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ali</a:t>
            </a:r>
            <a:r>
              <a:rPr lang="en-US" baseline="0" dirty="0" smtClean="0"/>
              <a:t> at anniversary of coup in </a:t>
            </a:r>
            <a:r>
              <a:rPr lang="en-US" baseline="0" dirty="0" err="1" smtClean="0"/>
              <a:t>berlin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33570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63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45532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darlan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86867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65112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Aus troops in </a:t>
            </a:r>
            <a:r>
              <a:rPr lang="en-US" dirty="0" err="1" smtClean="0"/>
              <a:t>lebanon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05323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Uss</a:t>
            </a:r>
            <a:r>
              <a:rPr lang="en-US" dirty="0" smtClean="0"/>
              <a:t> </a:t>
            </a: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CDD82-293E-4F19-B697-D9B4A59ACD0B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5200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1066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69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8760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44760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Dde</a:t>
            </a:r>
            <a:r>
              <a:rPr lang="en-US" dirty="0" smtClean="0"/>
              <a:t> with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71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40903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rommel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5762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73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55494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74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86861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Churchill </a:t>
            </a:r>
            <a:r>
              <a:rPr lang="en-US" dirty="0" err="1" smtClean="0"/>
              <a:t>inonu</a:t>
            </a:r>
            <a:r>
              <a:rPr lang="en-US" dirty="0" smtClean="0"/>
              <a:t> 1943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75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95374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Struma—769 passengers, all but one died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76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75569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Behic</a:t>
            </a:r>
            <a:r>
              <a:rPr lang="en-US" dirty="0" smtClean="0"/>
              <a:t> </a:t>
            </a:r>
            <a:r>
              <a:rPr lang="en-US" dirty="0" err="1" smtClean="0"/>
              <a:t>ercin</a:t>
            </a:r>
            <a:r>
              <a:rPr lang="en-US" dirty="0" smtClean="0"/>
              <a:t>—</a:t>
            </a:r>
            <a:r>
              <a:rPr lang="en-US" dirty="0" err="1" smtClean="0"/>
              <a:t>amb</a:t>
            </a:r>
            <a:r>
              <a:rPr lang="en-US" dirty="0" smtClean="0"/>
              <a:t> to </a:t>
            </a:r>
            <a:r>
              <a:rPr lang="en-US" dirty="0" err="1" smtClean="0"/>
              <a:t>vichy</a:t>
            </a:r>
            <a:r>
              <a:rPr lang="en-US" dirty="0" smtClean="0"/>
              <a:t>;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Selahattin</a:t>
            </a:r>
            <a:r>
              <a:rPr lang="en-US" sz="1200" b="0" i="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</a:t>
            </a:r>
            <a:r>
              <a:rPr lang="en-US" sz="1200" b="0" i="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Ulkumen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77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44589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78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35129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79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87877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Ante </a:t>
            </a:r>
            <a:r>
              <a:rPr lang="en-US" dirty="0" err="1" smtClean="0"/>
              <a:t>pavelic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80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48327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16</a:t>
            </a:r>
            <a:r>
              <a:rPr lang="en-US" baseline="30000" dirty="0" smtClean="0"/>
              <a:t>th</a:t>
            </a:r>
            <a:r>
              <a:rPr lang="en-US" dirty="0" smtClean="0"/>
              <a:t> Bosnian </a:t>
            </a:r>
            <a:r>
              <a:rPr lang="en-US" dirty="0" err="1" smtClean="0"/>
              <a:t>muslim</a:t>
            </a:r>
            <a:r>
              <a:rPr lang="en-US" dirty="0" smtClean="0"/>
              <a:t> partisan </a:t>
            </a:r>
            <a:r>
              <a:rPr lang="en-US" dirty="0" err="1" smtClean="0"/>
              <a:t>bridgae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81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87271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82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65471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teheran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83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9119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Dharhan</a:t>
            </a:r>
            <a:r>
              <a:rPr lang="en-US" baseline="0" dirty="0" smtClean="0"/>
              <a:t> air field (1950)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85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90060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Fdr</a:t>
            </a:r>
            <a:r>
              <a:rPr lang="en-US" dirty="0" smtClean="0"/>
              <a:t> and </a:t>
            </a:r>
            <a:r>
              <a:rPr lang="en-US" dirty="0" err="1" smtClean="0"/>
              <a:t>ibn</a:t>
            </a:r>
            <a:r>
              <a:rPr lang="en-US" dirty="0" smtClean="0"/>
              <a:t> </a:t>
            </a:r>
            <a:r>
              <a:rPr lang="en-US" dirty="0" err="1" smtClean="0"/>
              <a:t>saud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86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67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EF3F3-B114-4670-B675-C7708D04E0C9}" type="datetimeFigureOut">
              <a:rPr lang="en-US" smtClean="0"/>
              <a:pPr/>
              <a:t>10-Feb-14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20034-13E8-4EAE-A4C7-31461AAAB5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Lucas gush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9874" y="-75084"/>
            <a:ext cx="5824926" cy="6933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i tan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82930"/>
            <a:ext cx="9144000" cy="5692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wipl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" y="196273"/>
            <a:ext cx="9098280" cy="6433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seriouswheels.com/pics-def/Ford-Model-T-Centennial-Henry-Ford-1024x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"/>
            <a:ext cx="8813800" cy="6610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ttp://www.indiana.edu/~libsalc/cartoons/photos/ho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7649" y="108884"/>
            <a:ext cx="5113751" cy="6749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img.timeinc.net/time/photoessays/2008/10_worst_cabinet/f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543" y="339724"/>
            <a:ext cx="8584657" cy="5603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www.geo365.no/sfiles/16/37/1/picture/olje1908_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4" y="599090"/>
            <a:ext cx="8610596" cy="5344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iranmap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4834" y="102476"/>
            <a:ext cx="6748566" cy="6603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www.mtholyoke.edu/acad/intrel/Petroleum/Middle_Ea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-303062"/>
            <a:ext cx="5972175" cy="7161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04__A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7729" y="0"/>
            <a:ext cx="670854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2305A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7729" y="0"/>
            <a:ext cx="6708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3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Picture 4" descr="File:Ibn Sau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94568"/>
            <a:ext cx="4648200" cy="6656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File:King Faisal I of Iraq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11067"/>
            <a:ext cx="4191000" cy="66183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625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rpal192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6375" y="66675"/>
            <a:ext cx="619125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5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hansafx.net/blog/wp-content/uploads/2011/06/aramco_logo_new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838200"/>
            <a:ext cx="8760359" cy="3703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http://www.gstatic.com/hostedimg/0da7774a9910b2cb_land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04800"/>
            <a:ext cx="8260878" cy="63058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p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6603" y="152400"/>
            <a:ext cx="6568064" cy="6476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zi_propaganda_ein_vol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1294" y="26656"/>
            <a:ext cx="4742906" cy="6831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mil rhine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1924" y="26276"/>
            <a:ext cx="4283676" cy="6831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zi-olympic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94784"/>
            <a:ext cx="9144000" cy="6668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seOwens_1936Olympic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0"/>
            <a:ext cx="50292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aceinti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2213" y="-92628"/>
            <a:ext cx="7519787" cy="6950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z after muni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31545"/>
            <a:ext cx="9144000" cy="4994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tectorate_slovakia_19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1730"/>
            <a:ext cx="9144000" cy="6614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File:Al-Husayni1929he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89717"/>
            <a:ext cx="4953000" cy="6589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File:Palest against british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612" y="827128"/>
            <a:ext cx="8530788" cy="5345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www.1948.org.uk/storage/img1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190" y="239522"/>
            <a:ext cx="8291010" cy="5932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roposed Partition of Palest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0"/>
            <a:ext cx="358205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ile:Avery Brund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9056" y="325594"/>
            <a:ext cx="4245144" cy="5999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http://www.acurator.com/blog/Ickes_Harold_19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7214"/>
            <a:ext cx="5791200" cy="6846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www.jewishvirtuallibrary.org/images/stlou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459" y="123031"/>
            <a:ext cx="8536341" cy="6277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2464" y="381000"/>
            <a:ext cx="8899072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lotov signing pa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4510" y="0"/>
            <a:ext cx="55549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rt of war193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39_map_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May-16May1940-Fall_Gel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54" y="0"/>
            <a:ext cx="901009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0FranceBlit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54" y="0"/>
            <a:ext cx="901009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May-4June1940-Fall_Gel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54" y="0"/>
            <a:ext cx="901009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458"/>
            <a:ext cx="9144000" cy="609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40_map_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3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ussoliniSemi-Profi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18048" y="74896"/>
            <a:ext cx="4616151" cy="655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3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tlerMussoli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384"/>
            <a:ext cx="9144000" cy="678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0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http://3.bp.blogspot.com/_bBv3uv0MLOA/TQDBM5MFg9I/AAAAAAAAJSA/n150GVpLbIw/s1600/ETTORE%2BMUTI%2B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6014"/>
            <a:ext cx="5638800" cy="67557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745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3505200" cy="52344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952" y="2819400"/>
            <a:ext cx="5495563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7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File:Italo-Grecian War 1940-1941 - political map of operation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065" y="304800"/>
            <a:ext cx="8402634" cy="6019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139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File:Greecefightson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23444"/>
            <a:ext cx="5105400" cy="68412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04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321" y="180309"/>
            <a:ext cx="8370879" cy="63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2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41_map_de--eve of german invasion ur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0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upload.wikimedia.org/wikipedia/commons/thumb/6/63/WesternDesertBattle_Area1941_en.svg/1000px-WesternDesertBattle_Area1941_en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9137473" cy="426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731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ile:CompassPrison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1" y="304800"/>
            <a:ext cx="8572092" cy="5755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336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3520TQ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4939"/>
            <a:ext cx="9144000" cy="644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25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File:Inonu Ism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750" y="0"/>
            <a:ext cx="4972050" cy="66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07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File:Bundesarchiv Bild 183-S00017, Franz von Papen cr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1901"/>
            <a:ext cx="4953000" cy="66372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171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0"/>
            <a:ext cx="7496175" cy="6854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988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ttp://upload.wikimedia.org/wikipedia/commons/8/89/Reza_Shah_Pahlav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5239"/>
            <a:ext cx="4191000" cy="67056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870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File:Signed Photograph of Adolf Hitler and His Best Wishes for Reza Shah Pahlavi - Sahebgharanie Palace - Niavaran Pal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8890" y="46534"/>
            <a:ext cx="4461510" cy="68114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282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ap: Lend-Lease Rout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762000"/>
            <a:ext cx="9132996" cy="56929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07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File:Iranian women watch an Allied supply convoy halted somewhere on the Corridor. 194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705" y="195072"/>
            <a:ext cx="8265695" cy="6281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388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ttp://img483.imageshack.us/img483/972/in1yd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23161"/>
            <a:ext cx="8458200" cy="5888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677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ivmp.files.wordpress.com/2007/11/shah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-304800"/>
            <a:ext cx="4729130" cy="731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017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File:Rashid Ali Al-Gaylan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33350"/>
            <a:ext cx="4572000" cy="640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948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File:Rashid Ali al-Gaylani and Haj Amin al-Husseini at anniversary of the 1941 coup in Ira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0"/>
            <a:ext cx="7744595" cy="65210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985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 pols wwii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952" y="0"/>
            <a:ext cx="78980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14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Darl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9865" y="115062"/>
            <a:ext cx="4720535" cy="6514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954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File:IraqforceInSyria1941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81" y="11219"/>
            <a:ext cx="8481319" cy="68467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89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File:AWM 010546 allen leban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1" y="48388"/>
            <a:ext cx="8836579" cy="64286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447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48" y="152400"/>
            <a:ext cx="8234579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197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www.modestoradiomuseum.org/images/fdr%20pearl%20spee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14" y="173082"/>
            <a:ext cx="8280886" cy="6151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09570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1.bp.blogspot.com/_PnjruCyyH70/Sn0BM-CCuLI/AAAAAAAAAjE/vksfHYVfqHw/s400/1942%2Boperation%2Btorch%2B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1662" y="240030"/>
            <a:ext cx="6376938" cy="6313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589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www.asisbiz.com/il2/Bf-109E/Messerschmitt-Bf-109E/images/0-Map-North-Africa-Operation-Torch-0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05000"/>
            <a:ext cx="9015208" cy="2666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74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://www.ibiblio.org/hyperwar/USA/USA-C-Algeria/img/USA-C-Algeria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9952" y="64770"/>
            <a:ext cx="8909152" cy="67932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361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mm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1689"/>
            <a:ext cx="9144000" cy="639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6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www.annefrankguide.net/en-GB/content/Map_Alame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81000"/>
            <a:ext cx="7981950" cy="5991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15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5139" y="1828800"/>
            <a:ext cx="9274277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7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Churchill Inon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517" y="375805"/>
            <a:ext cx="8621683" cy="57963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45463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isurvived.org/Pictures_Isurvived/Struma_Shi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447800"/>
            <a:ext cx="8648700" cy="3459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7097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nnturk.com/images/ks/behicerkin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47"/>
            <a:ext cx="4267200" cy="6720841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017" y="474230"/>
            <a:ext cx="4419983" cy="584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428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 descr="File:Bundesarchiv Bild 146-1987-004-09A, Amin al Husseini und Adolf Hit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5312"/>
            <a:ext cx="8769350" cy="67026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70540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8" y="0"/>
            <a:ext cx="8201025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89626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ttp://www.srpska-mreza.com/History/ww2/photo/Paveli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24968"/>
            <a:ext cx="4724400" cy="66519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12498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bosniakandjewishfriendship.files.wordpress.com/2010/11/16th-bosnian-moslem-partisan-briga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0748"/>
            <a:ext cx="8915400" cy="62432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305787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ile:Bundesarchiv Bild 146-1980-036-05, Amin al Husseini bei bosnischen SS-Freiwillig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556" y="54292"/>
            <a:ext cx="9022444" cy="65751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337005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www.historycentral.com/FDR/Teher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8808720" cy="6423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458258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69728">
            <a:off x="1833419" y="135112"/>
            <a:ext cx="4932218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831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http://www.zianet.com/tmorris/dahran1950-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141" y="990600"/>
            <a:ext cx="9231921" cy="480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43073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File:FDR on quinc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0462" y="28188"/>
            <a:ext cx="9254462" cy="6448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8320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6172</TotalTime>
  <Words>216</Words>
  <Application>Microsoft Office PowerPoint</Application>
  <PresentationFormat>On-screen Show (4:3)</PresentationFormat>
  <Paragraphs>117</Paragraphs>
  <Slides>86</Slides>
  <Notes>82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36</cp:revision>
  <dcterms:created xsi:type="dcterms:W3CDTF">2011-09-04T01:14:19Z</dcterms:created>
  <dcterms:modified xsi:type="dcterms:W3CDTF">2014-02-11T01:37:52Z</dcterms:modified>
</cp:coreProperties>
</file>