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sldIdLst>
    <p:sldId id="377" r:id="rId2"/>
    <p:sldId id="348" r:id="rId3"/>
    <p:sldId id="304" r:id="rId4"/>
    <p:sldId id="344" r:id="rId5"/>
    <p:sldId id="345" r:id="rId6"/>
    <p:sldId id="468" r:id="rId7"/>
    <p:sldId id="347" r:id="rId8"/>
    <p:sldId id="349" r:id="rId9"/>
    <p:sldId id="421" r:id="rId10"/>
    <p:sldId id="375" r:id="rId11"/>
    <p:sldId id="422" r:id="rId12"/>
    <p:sldId id="372" r:id="rId13"/>
    <p:sldId id="424" r:id="rId14"/>
    <p:sldId id="467" r:id="rId15"/>
    <p:sldId id="379" r:id="rId16"/>
    <p:sldId id="380" r:id="rId17"/>
    <p:sldId id="381" r:id="rId18"/>
    <p:sldId id="382" r:id="rId19"/>
    <p:sldId id="383" r:id="rId20"/>
    <p:sldId id="386" r:id="rId21"/>
    <p:sldId id="387" r:id="rId22"/>
    <p:sldId id="388" r:id="rId23"/>
    <p:sldId id="389" r:id="rId24"/>
    <p:sldId id="469" r:id="rId25"/>
    <p:sldId id="390" r:id="rId26"/>
    <p:sldId id="392" r:id="rId27"/>
    <p:sldId id="393" r:id="rId28"/>
    <p:sldId id="395" r:id="rId29"/>
    <p:sldId id="398" r:id="rId30"/>
    <p:sldId id="419" r:id="rId31"/>
    <p:sldId id="420" r:id="rId32"/>
    <p:sldId id="399" r:id="rId33"/>
    <p:sldId id="396" r:id="rId34"/>
    <p:sldId id="403" r:id="rId35"/>
    <p:sldId id="412" r:id="rId36"/>
    <p:sldId id="407" r:id="rId37"/>
    <p:sldId id="426" r:id="rId38"/>
    <p:sldId id="409" r:id="rId39"/>
    <p:sldId id="413" r:id="rId40"/>
    <p:sldId id="356" r:id="rId41"/>
    <p:sldId id="369" r:id="rId42"/>
    <p:sldId id="355" r:id="rId43"/>
    <p:sldId id="414" r:id="rId44"/>
    <p:sldId id="470" r:id="rId45"/>
    <p:sldId id="427" r:id="rId46"/>
    <p:sldId id="429" r:id="rId47"/>
    <p:sldId id="430" r:id="rId48"/>
    <p:sldId id="431" r:id="rId49"/>
    <p:sldId id="432" r:id="rId50"/>
    <p:sldId id="433" r:id="rId51"/>
    <p:sldId id="434" r:id="rId52"/>
    <p:sldId id="435" r:id="rId53"/>
    <p:sldId id="436" r:id="rId54"/>
    <p:sldId id="437" r:id="rId55"/>
    <p:sldId id="438" r:id="rId56"/>
    <p:sldId id="439" r:id="rId57"/>
    <p:sldId id="440" r:id="rId58"/>
    <p:sldId id="442" r:id="rId59"/>
    <p:sldId id="443" r:id="rId60"/>
    <p:sldId id="444" r:id="rId61"/>
    <p:sldId id="445" r:id="rId62"/>
    <p:sldId id="446" r:id="rId63"/>
    <p:sldId id="447" r:id="rId64"/>
    <p:sldId id="448" r:id="rId65"/>
    <p:sldId id="449" r:id="rId66"/>
    <p:sldId id="451" r:id="rId67"/>
    <p:sldId id="452" r:id="rId68"/>
    <p:sldId id="453" r:id="rId69"/>
    <p:sldId id="454" r:id="rId70"/>
    <p:sldId id="455" r:id="rId71"/>
    <p:sldId id="456" r:id="rId72"/>
    <p:sldId id="457" r:id="rId73"/>
    <p:sldId id="458" r:id="rId74"/>
    <p:sldId id="459" r:id="rId75"/>
    <p:sldId id="460" r:id="rId76"/>
    <p:sldId id="461" r:id="rId77"/>
    <p:sldId id="462" r:id="rId78"/>
    <p:sldId id="465" r:id="rId79"/>
    <p:sldId id="466" r:id="rId8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27D1DF-9BB1-4C22-9E12-FF8B015BC274}" type="datetimeFigureOut">
              <a:rPr lang="en-US" smtClean="0"/>
              <a:pPr/>
              <a:t>30-Jan-14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FCDB7C-3ABC-4FA2-842B-E4981FA8D115}" type="slidenum">
              <a:rPr lang="en-US" smtClean="0"/>
              <a:pPr/>
              <a:t>‹#›</a:t>
            </a:fld>
            <a:endParaRPr lang="en-US" dirty="0"/>
          </a:p>
        </p:txBody>
      </p:sp>
    </p:spTree>
    <p:extLst>
      <p:ext uri="{BB962C8B-B14F-4D97-AF65-F5344CB8AC3E}">
        <p14:creationId xmlns:p14="http://schemas.microsoft.com/office/powerpoint/2010/main" val="2336682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a:t>
            </a:fld>
            <a:endParaRPr lang="en-US" dirty="0"/>
          </a:p>
        </p:txBody>
      </p:sp>
    </p:spTree>
    <p:extLst>
      <p:ext uri="{BB962C8B-B14F-4D97-AF65-F5344CB8AC3E}">
        <p14:creationId xmlns:p14="http://schemas.microsoft.com/office/powerpoint/2010/main" val="2603551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Black hand</a:t>
            </a:r>
            <a:r>
              <a:rPr lang="en-US" baseline="0" dirty="0" smtClean="0"/>
              <a:t> symbol</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2</a:t>
            </a:fld>
            <a:endParaRPr lang="en-US" dirty="0"/>
          </a:p>
        </p:txBody>
      </p:sp>
    </p:spTree>
    <p:extLst>
      <p:ext uri="{BB962C8B-B14F-4D97-AF65-F5344CB8AC3E}">
        <p14:creationId xmlns:p14="http://schemas.microsoft.com/office/powerpoint/2010/main" val="744378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3</a:t>
            </a:fld>
            <a:endParaRPr lang="en-US" dirty="0"/>
          </a:p>
        </p:txBody>
      </p:sp>
    </p:spTree>
    <p:extLst>
      <p:ext uri="{BB962C8B-B14F-4D97-AF65-F5344CB8AC3E}">
        <p14:creationId xmlns:p14="http://schemas.microsoft.com/office/powerpoint/2010/main" val="1600160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Gavrilo</a:t>
            </a:r>
            <a:r>
              <a:rPr lang="en-US" dirty="0" smtClean="0"/>
              <a:t> </a:t>
            </a:r>
            <a:r>
              <a:rPr lang="en-US" dirty="0" err="1" smtClean="0"/>
              <a:t>princip</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4</a:t>
            </a:fld>
            <a:endParaRPr lang="en-US" dirty="0"/>
          </a:p>
        </p:txBody>
      </p:sp>
    </p:spTree>
    <p:extLst>
      <p:ext uri="{BB962C8B-B14F-4D97-AF65-F5344CB8AC3E}">
        <p14:creationId xmlns:p14="http://schemas.microsoft.com/office/powerpoint/2010/main" val="2557129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5</a:t>
            </a:fld>
            <a:endParaRPr lang="en-US" dirty="0"/>
          </a:p>
        </p:txBody>
      </p:sp>
    </p:spTree>
    <p:extLst>
      <p:ext uri="{BB962C8B-B14F-4D97-AF65-F5344CB8AC3E}">
        <p14:creationId xmlns:p14="http://schemas.microsoft.com/office/powerpoint/2010/main" val="4266229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3942279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7</a:t>
            </a:fld>
            <a:endParaRPr lang="en-US" dirty="0"/>
          </a:p>
        </p:txBody>
      </p:sp>
    </p:spTree>
    <p:extLst>
      <p:ext uri="{BB962C8B-B14F-4D97-AF65-F5344CB8AC3E}">
        <p14:creationId xmlns:p14="http://schemas.microsoft.com/office/powerpoint/2010/main" val="175529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8</a:t>
            </a:fld>
            <a:endParaRPr lang="en-US" dirty="0"/>
          </a:p>
        </p:txBody>
      </p:sp>
    </p:spTree>
    <p:extLst>
      <p:ext uri="{BB962C8B-B14F-4D97-AF65-F5344CB8AC3E}">
        <p14:creationId xmlns:p14="http://schemas.microsoft.com/office/powerpoint/2010/main" val="3982099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Enver</a:t>
            </a:r>
            <a:r>
              <a:rPr lang="en-US" dirty="0" smtClean="0"/>
              <a:t> pasha</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9</a:t>
            </a:fld>
            <a:endParaRPr lang="en-US" dirty="0"/>
          </a:p>
        </p:txBody>
      </p:sp>
    </p:spTree>
    <p:extLst>
      <p:ext uri="{BB962C8B-B14F-4D97-AF65-F5344CB8AC3E}">
        <p14:creationId xmlns:p14="http://schemas.microsoft.com/office/powerpoint/2010/main" val="3013871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10</a:t>
            </a:fld>
            <a:endParaRPr lang="en-US" dirty="0"/>
          </a:p>
        </p:txBody>
      </p:sp>
    </p:spTree>
    <p:extLst>
      <p:ext uri="{BB962C8B-B14F-4D97-AF65-F5344CB8AC3E}">
        <p14:creationId xmlns:p14="http://schemas.microsoft.com/office/powerpoint/2010/main" val="1024303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11</a:t>
            </a:fld>
            <a:endParaRPr lang="en-US" dirty="0"/>
          </a:p>
        </p:txBody>
      </p:sp>
    </p:spTree>
    <p:extLst>
      <p:ext uri="{BB962C8B-B14F-4D97-AF65-F5344CB8AC3E}">
        <p14:creationId xmlns:p14="http://schemas.microsoft.com/office/powerpoint/2010/main" val="22108118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12</a:t>
            </a:fld>
            <a:endParaRPr lang="en-US" dirty="0"/>
          </a:p>
        </p:txBody>
      </p:sp>
    </p:spTree>
    <p:extLst>
      <p:ext uri="{BB962C8B-B14F-4D97-AF65-F5344CB8AC3E}">
        <p14:creationId xmlns:p14="http://schemas.microsoft.com/office/powerpoint/2010/main" val="11696149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13</a:t>
            </a:fld>
            <a:endParaRPr lang="en-US" dirty="0"/>
          </a:p>
        </p:txBody>
      </p:sp>
    </p:spTree>
    <p:extLst>
      <p:ext uri="{BB962C8B-B14F-4D97-AF65-F5344CB8AC3E}">
        <p14:creationId xmlns:p14="http://schemas.microsoft.com/office/powerpoint/2010/main" val="384903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15</a:t>
            </a:fld>
            <a:endParaRPr lang="en-US"/>
          </a:p>
        </p:txBody>
      </p:sp>
    </p:spTree>
    <p:extLst>
      <p:ext uri="{BB962C8B-B14F-4D97-AF65-F5344CB8AC3E}">
        <p14:creationId xmlns:p14="http://schemas.microsoft.com/office/powerpoint/2010/main" val="28234703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16</a:t>
            </a:fld>
            <a:endParaRPr lang="en-US"/>
          </a:p>
        </p:txBody>
      </p:sp>
    </p:spTree>
    <p:extLst>
      <p:ext uri="{BB962C8B-B14F-4D97-AF65-F5344CB8AC3E}">
        <p14:creationId xmlns:p14="http://schemas.microsoft.com/office/powerpoint/2010/main" val="9910833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17</a:t>
            </a:fld>
            <a:endParaRPr lang="en-US"/>
          </a:p>
        </p:txBody>
      </p:sp>
    </p:spTree>
    <p:extLst>
      <p:ext uri="{BB962C8B-B14F-4D97-AF65-F5344CB8AC3E}">
        <p14:creationId xmlns:p14="http://schemas.microsoft.com/office/powerpoint/2010/main" val="28591765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18</a:t>
            </a:fld>
            <a:endParaRPr lang="en-US"/>
          </a:p>
        </p:txBody>
      </p:sp>
    </p:spTree>
    <p:extLst>
      <p:ext uri="{BB962C8B-B14F-4D97-AF65-F5344CB8AC3E}">
        <p14:creationId xmlns:p14="http://schemas.microsoft.com/office/powerpoint/2010/main" val="14014110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19</a:t>
            </a:fld>
            <a:endParaRPr lang="en-US" dirty="0"/>
          </a:p>
        </p:txBody>
      </p:sp>
    </p:spTree>
    <p:extLst>
      <p:ext uri="{BB962C8B-B14F-4D97-AF65-F5344CB8AC3E}">
        <p14:creationId xmlns:p14="http://schemas.microsoft.com/office/powerpoint/2010/main" val="34502804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20</a:t>
            </a:fld>
            <a:endParaRPr lang="en-US"/>
          </a:p>
        </p:txBody>
      </p:sp>
    </p:spTree>
    <p:extLst>
      <p:ext uri="{BB962C8B-B14F-4D97-AF65-F5344CB8AC3E}">
        <p14:creationId xmlns:p14="http://schemas.microsoft.com/office/powerpoint/2010/main" val="36920223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21</a:t>
            </a:fld>
            <a:endParaRPr lang="en-US" dirty="0"/>
          </a:p>
        </p:txBody>
      </p:sp>
    </p:spTree>
    <p:extLst>
      <p:ext uri="{BB962C8B-B14F-4D97-AF65-F5344CB8AC3E}">
        <p14:creationId xmlns:p14="http://schemas.microsoft.com/office/powerpoint/2010/main" val="2972633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22</a:t>
            </a:fld>
            <a:endParaRPr lang="en-US" dirty="0"/>
          </a:p>
        </p:txBody>
      </p:sp>
    </p:spTree>
    <p:extLst>
      <p:ext uri="{BB962C8B-B14F-4D97-AF65-F5344CB8AC3E}">
        <p14:creationId xmlns:p14="http://schemas.microsoft.com/office/powerpoint/2010/main" val="3723120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23</a:t>
            </a:fld>
            <a:endParaRPr lang="en-US" dirty="0"/>
          </a:p>
        </p:txBody>
      </p:sp>
    </p:spTree>
    <p:extLst>
      <p:ext uri="{BB962C8B-B14F-4D97-AF65-F5344CB8AC3E}">
        <p14:creationId xmlns:p14="http://schemas.microsoft.com/office/powerpoint/2010/main" val="25158337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25</a:t>
            </a:fld>
            <a:endParaRPr lang="en-US" dirty="0"/>
          </a:p>
        </p:txBody>
      </p:sp>
    </p:spTree>
    <p:extLst>
      <p:ext uri="{BB962C8B-B14F-4D97-AF65-F5344CB8AC3E}">
        <p14:creationId xmlns:p14="http://schemas.microsoft.com/office/powerpoint/2010/main" val="42831915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 </a:t>
            </a:r>
            <a:r>
              <a:rPr lang="en-US" dirty="0" err="1" smtClean="0"/>
              <a:t>lawrence</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26</a:t>
            </a:fld>
            <a:endParaRPr lang="en-US" dirty="0"/>
          </a:p>
        </p:txBody>
      </p:sp>
    </p:spTree>
    <p:extLst>
      <p:ext uri="{BB962C8B-B14F-4D97-AF65-F5344CB8AC3E}">
        <p14:creationId xmlns:p14="http://schemas.microsoft.com/office/powerpoint/2010/main" val="29783005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27</a:t>
            </a:fld>
            <a:endParaRPr lang="en-US" dirty="0"/>
          </a:p>
        </p:txBody>
      </p:sp>
    </p:spTree>
    <p:extLst>
      <p:ext uri="{BB962C8B-B14F-4D97-AF65-F5344CB8AC3E}">
        <p14:creationId xmlns:p14="http://schemas.microsoft.com/office/powerpoint/2010/main" val="3344685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28</a:t>
            </a:fld>
            <a:endParaRPr lang="en-US" dirty="0"/>
          </a:p>
        </p:txBody>
      </p:sp>
    </p:spTree>
    <p:extLst>
      <p:ext uri="{BB962C8B-B14F-4D97-AF65-F5344CB8AC3E}">
        <p14:creationId xmlns:p14="http://schemas.microsoft.com/office/powerpoint/2010/main" val="5137563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29</a:t>
            </a:fld>
            <a:endParaRPr lang="en-US" dirty="0"/>
          </a:p>
        </p:txBody>
      </p:sp>
    </p:spTree>
    <p:extLst>
      <p:ext uri="{BB962C8B-B14F-4D97-AF65-F5344CB8AC3E}">
        <p14:creationId xmlns:p14="http://schemas.microsoft.com/office/powerpoint/2010/main" val="37486935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Hejaz 1915</a:t>
            </a:r>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30</a:t>
            </a:fld>
            <a:endParaRPr lang="en-US" dirty="0"/>
          </a:p>
        </p:txBody>
      </p:sp>
    </p:spTree>
    <p:extLst>
      <p:ext uri="{BB962C8B-B14F-4D97-AF65-F5344CB8AC3E}">
        <p14:creationId xmlns:p14="http://schemas.microsoft.com/office/powerpoint/2010/main" val="1139008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Hejaz </a:t>
            </a:r>
            <a:r>
              <a:rPr lang="en-US" dirty="0" err="1" smtClean="0"/>
              <a:t>rr</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31</a:t>
            </a:fld>
            <a:endParaRPr lang="en-US" dirty="0"/>
          </a:p>
        </p:txBody>
      </p:sp>
    </p:spTree>
    <p:extLst>
      <p:ext uri="{BB962C8B-B14F-4D97-AF65-F5344CB8AC3E}">
        <p14:creationId xmlns:p14="http://schemas.microsoft.com/office/powerpoint/2010/main" val="8748892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32</a:t>
            </a:fld>
            <a:endParaRPr lang="en-US" dirty="0"/>
          </a:p>
        </p:txBody>
      </p:sp>
    </p:spTree>
    <p:extLst>
      <p:ext uri="{BB962C8B-B14F-4D97-AF65-F5344CB8AC3E}">
        <p14:creationId xmlns:p14="http://schemas.microsoft.com/office/powerpoint/2010/main" val="31818012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Lawrence of </a:t>
            </a:r>
            <a:r>
              <a:rPr lang="en-US" dirty="0" err="1" smtClean="0"/>
              <a:t>arabia</a:t>
            </a:r>
            <a:r>
              <a:rPr lang="en-US" dirty="0" smtClean="0"/>
              <a:t> map</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33</a:t>
            </a:fld>
            <a:endParaRPr lang="en-US" dirty="0"/>
          </a:p>
        </p:txBody>
      </p:sp>
    </p:spTree>
    <p:extLst>
      <p:ext uri="{BB962C8B-B14F-4D97-AF65-F5344CB8AC3E}">
        <p14:creationId xmlns:p14="http://schemas.microsoft.com/office/powerpoint/2010/main" val="3125397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34</a:t>
            </a:fld>
            <a:endParaRPr lang="en-US" dirty="0"/>
          </a:p>
        </p:txBody>
      </p:sp>
    </p:spTree>
    <p:extLst>
      <p:ext uri="{BB962C8B-B14F-4D97-AF65-F5344CB8AC3E}">
        <p14:creationId xmlns:p14="http://schemas.microsoft.com/office/powerpoint/2010/main" val="25336531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35</a:t>
            </a:fld>
            <a:endParaRPr lang="en-US" dirty="0"/>
          </a:p>
        </p:txBody>
      </p:sp>
    </p:spTree>
    <p:extLst>
      <p:ext uri="{BB962C8B-B14F-4D97-AF65-F5344CB8AC3E}">
        <p14:creationId xmlns:p14="http://schemas.microsoft.com/office/powerpoint/2010/main" val="1993985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36</a:t>
            </a:fld>
            <a:endParaRPr lang="en-US" dirty="0"/>
          </a:p>
        </p:txBody>
      </p:sp>
    </p:spTree>
    <p:extLst>
      <p:ext uri="{BB962C8B-B14F-4D97-AF65-F5344CB8AC3E}">
        <p14:creationId xmlns:p14="http://schemas.microsoft.com/office/powerpoint/2010/main" val="20706320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37</a:t>
            </a:fld>
            <a:endParaRPr lang="en-US" dirty="0"/>
          </a:p>
        </p:txBody>
      </p:sp>
    </p:spTree>
    <p:extLst>
      <p:ext uri="{BB962C8B-B14F-4D97-AF65-F5344CB8AC3E}">
        <p14:creationId xmlns:p14="http://schemas.microsoft.com/office/powerpoint/2010/main" val="34983475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38</a:t>
            </a:fld>
            <a:endParaRPr lang="en-US" dirty="0"/>
          </a:p>
        </p:txBody>
      </p:sp>
    </p:spTree>
    <p:extLst>
      <p:ext uri="{BB962C8B-B14F-4D97-AF65-F5344CB8AC3E}">
        <p14:creationId xmlns:p14="http://schemas.microsoft.com/office/powerpoint/2010/main" val="28250199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39</a:t>
            </a:fld>
            <a:endParaRPr lang="en-US" dirty="0"/>
          </a:p>
        </p:txBody>
      </p:sp>
    </p:spTree>
    <p:extLst>
      <p:ext uri="{BB962C8B-B14F-4D97-AF65-F5344CB8AC3E}">
        <p14:creationId xmlns:p14="http://schemas.microsoft.com/office/powerpoint/2010/main" val="1568791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German troops </a:t>
            </a:r>
            <a:r>
              <a:rPr lang="en-US" dirty="0" err="1" smtClean="0"/>
              <a:t>jerusalem</a:t>
            </a:r>
            <a:r>
              <a:rPr lang="en-US" baseline="0" dirty="0" smtClean="0"/>
              <a:t> 1916</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40</a:t>
            </a:fld>
            <a:endParaRPr lang="en-US" dirty="0"/>
          </a:p>
        </p:txBody>
      </p:sp>
    </p:spTree>
    <p:extLst>
      <p:ext uri="{BB962C8B-B14F-4D97-AF65-F5344CB8AC3E}">
        <p14:creationId xmlns:p14="http://schemas.microsoft.com/office/powerpoint/2010/main" val="38352414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allenby</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41</a:t>
            </a:fld>
            <a:endParaRPr lang="en-US" dirty="0"/>
          </a:p>
        </p:txBody>
      </p:sp>
    </p:spTree>
    <p:extLst>
      <p:ext uri="{BB962C8B-B14F-4D97-AF65-F5344CB8AC3E}">
        <p14:creationId xmlns:p14="http://schemas.microsoft.com/office/powerpoint/2010/main" val="16570097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42</a:t>
            </a:fld>
            <a:endParaRPr lang="en-US" dirty="0"/>
          </a:p>
        </p:txBody>
      </p:sp>
    </p:spTree>
    <p:extLst>
      <p:ext uri="{BB962C8B-B14F-4D97-AF65-F5344CB8AC3E}">
        <p14:creationId xmlns:p14="http://schemas.microsoft.com/office/powerpoint/2010/main" val="17933053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43</a:t>
            </a:fld>
            <a:endParaRPr lang="en-US" dirty="0"/>
          </a:p>
        </p:txBody>
      </p:sp>
    </p:spTree>
    <p:extLst>
      <p:ext uri="{BB962C8B-B14F-4D97-AF65-F5344CB8AC3E}">
        <p14:creationId xmlns:p14="http://schemas.microsoft.com/office/powerpoint/2010/main" val="25501870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0489C6-3F4A-4C4B-863D-EE21318D16CA}" type="slidenum">
              <a:rPr lang="en-US" smtClean="0">
                <a:solidFill>
                  <a:prstClr val="black"/>
                </a:solidFill>
              </a:rPr>
              <a:pPr fontAlgn="base">
                <a:spcBef>
                  <a:spcPct val="0"/>
                </a:spcBef>
                <a:spcAft>
                  <a:spcPct val="0"/>
                </a:spcAft>
                <a:defRPr/>
              </a:pPr>
              <a:t>45</a:t>
            </a:fld>
            <a:endParaRPr lang="en-US" smtClean="0">
              <a:solidFill>
                <a:prstClr val="black"/>
              </a:solidFill>
            </a:endParaRPr>
          </a:p>
        </p:txBody>
      </p:sp>
    </p:spTree>
    <p:extLst>
      <p:ext uri="{BB962C8B-B14F-4D97-AF65-F5344CB8AC3E}">
        <p14:creationId xmlns:p14="http://schemas.microsoft.com/office/powerpoint/2010/main" val="34070656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19754329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33281188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8812367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herzl</a:t>
            </a:r>
            <a:endParaRPr lang="en-US" dirty="0"/>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29148902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34693221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1909 auction for land in </a:t>
            </a:r>
            <a:r>
              <a:rPr lang="en-US" dirty="0" err="1" smtClean="0"/>
              <a:t>tel</a:t>
            </a:r>
            <a:r>
              <a:rPr lang="en-US" dirty="0" smtClean="0"/>
              <a:t> </a:t>
            </a:r>
            <a:r>
              <a:rPr lang="en-US" dirty="0" err="1" smtClean="0"/>
              <a:t>aviv</a:t>
            </a:r>
            <a:endParaRPr lang="en-US" dirty="0"/>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12880897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balfour</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52</a:t>
            </a:fld>
            <a:endParaRPr lang="en-US" dirty="0">
              <a:solidFill>
                <a:prstClr val="black"/>
              </a:solidFill>
            </a:endParaRPr>
          </a:p>
        </p:txBody>
      </p:sp>
    </p:spTree>
    <p:extLst>
      <p:ext uri="{BB962C8B-B14F-4D97-AF65-F5344CB8AC3E}">
        <p14:creationId xmlns:p14="http://schemas.microsoft.com/office/powerpoint/2010/main" val="33128473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33391809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7124149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38138435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Transcaucasian</a:t>
            </a:r>
            <a:r>
              <a:rPr lang="en-US" dirty="0" smtClean="0"/>
              <a:t> republic</a:t>
            </a:r>
            <a:endParaRPr lang="en-US" dirty="0"/>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34063177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8477857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32373490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6053816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9207434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91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DA3784A-EDA0-44EB-B66F-776E2E9B0AB2}" type="slidenum">
              <a:rPr lang="en-US" smtClean="0">
                <a:solidFill>
                  <a:prstClr val="black"/>
                </a:solidFill>
              </a:rPr>
              <a:pPr fontAlgn="base">
                <a:spcBef>
                  <a:spcPct val="0"/>
                </a:spcBef>
                <a:spcAft>
                  <a:spcPct val="0"/>
                </a:spcAft>
                <a:defRPr/>
              </a:pPr>
              <a:t>61</a:t>
            </a:fld>
            <a:endParaRPr lang="en-US" smtClean="0">
              <a:solidFill>
                <a:prstClr val="black"/>
              </a:solidFill>
            </a:endParaRPr>
          </a:p>
        </p:txBody>
      </p:sp>
    </p:spTree>
    <p:extLst>
      <p:ext uri="{BB962C8B-B14F-4D97-AF65-F5344CB8AC3E}">
        <p14:creationId xmlns:p14="http://schemas.microsoft.com/office/powerpoint/2010/main" val="16788249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5390375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164C62AD-8C61-4340-BCA2-26B0D50260D1}" type="slidenum">
              <a:rPr lang="en-US" smtClean="0">
                <a:solidFill>
                  <a:prstClr val="black"/>
                </a:solidFill>
              </a:rPr>
              <a:pPr>
                <a:defRPr/>
              </a:pPr>
              <a:t>63</a:t>
            </a:fld>
            <a:endParaRPr lang="en-US">
              <a:solidFill>
                <a:prstClr val="black"/>
              </a:solidFill>
            </a:endParaRPr>
          </a:p>
        </p:txBody>
      </p:sp>
    </p:spTree>
    <p:extLst>
      <p:ext uri="{BB962C8B-B14F-4D97-AF65-F5344CB8AC3E}">
        <p14:creationId xmlns:p14="http://schemas.microsoft.com/office/powerpoint/2010/main" val="12306666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0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0EA91D-C9A3-46E3-A35B-2FB1B8D7F712}" type="slidenum">
              <a:rPr lang="en-US" smtClean="0">
                <a:solidFill>
                  <a:prstClr val="black"/>
                </a:solidFill>
              </a:rPr>
              <a:pPr fontAlgn="base">
                <a:spcBef>
                  <a:spcPct val="0"/>
                </a:spcBef>
                <a:spcAft>
                  <a:spcPct val="0"/>
                </a:spcAft>
                <a:defRPr/>
              </a:pPr>
              <a:t>64</a:t>
            </a:fld>
            <a:endParaRPr lang="en-US" smtClean="0">
              <a:solidFill>
                <a:prstClr val="black"/>
              </a:solidFill>
            </a:endParaRPr>
          </a:p>
        </p:txBody>
      </p:sp>
    </p:spTree>
    <p:extLst>
      <p:ext uri="{BB962C8B-B14F-4D97-AF65-F5344CB8AC3E}">
        <p14:creationId xmlns:p14="http://schemas.microsoft.com/office/powerpoint/2010/main" val="370735088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58AF189-5784-489A-B4B1-327D24162046}" type="slidenum">
              <a:rPr lang="en-US" smtClean="0">
                <a:solidFill>
                  <a:prstClr val="black"/>
                </a:solidFill>
              </a:rPr>
              <a:pPr fontAlgn="base">
                <a:spcBef>
                  <a:spcPct val="0"/>
                </a:spcBef>
                <a:spcAft>
                  <a:spcPct val="0"/>
                </a:spcAft>
                <a:defRPr/>
              </a:pPr>
              <a:t>65</a:t>
            </a:fld>
            <a:endParaRPr lang="en-US" smtClean="0">
              <a:solidFill>
                <a:prstClr val="black"/>
              </a:solidFill>
            </a:endParaRPr>
          </a:p>
        </p:txBody>
      </p:sp>
    </p:spTree>
    <p:extLst>
      <p:ext uri="{BB962C8B-B14F-4D97-AF65-F5344CB8AC3E}">
        <p14:creationId xmlns:p14="http://schemas.microsoft.com/office/powerpoint/2010/main" val="28199418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0B1F8C8-FE6B-44E3-9F43-24A3B475DEBB}" type="slidenum">
              <a:rPr lang="en-US" smtClean="0">
                <a:solidFill>
                  <a:prstClr val="black"/>
                </a:solidFill>
              </a:rPr>
              <a:pPr>
                <a:defRPr/>
              </a:pPr>
              <a:t>66</a:t>
            </a:fld>
            <a:endParaRPr lang="en-US">
              <a:solidFill>
                <a:prstClr val="black"/>
              </a:solidFill>
            </a:endParaRPr>
          </a:p>
        </p:txBody>
      </p:sp>
    </p:spTree>
    <p:extLst>
      <p:ext uri="{BB962C8B-B14F-4D97-AF65-F5344CB8AC3E}">
        <p14:creationId xmlns:p14="http://schemas.microsoft.com/office/powerpoint/2010/main" val="34048477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34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73EB85F-6E28-4511-AD77-74E76859112A}" type="slidenum">
              <a:rPr lang="en-US" smtClean="0">
                <a:solidFill>
                  <a:prstClr val="black"/>
                </a:solidFill>
              </a:rPr>
              <a:pPr fontAlgn="base">
                <a:spcBef>
                  <a:spcPct val="0"/>
                </a:spcBef>
                <a:spcAft>
                  <a:spcPct val="0"/>
                </a:spcAft>
                <a:defRPr/>
              </a:pPr>
              <a:t>67</a:t>
            </a:fld>
            <a:endParaRPr lang="en-US" smtClean="0">
              <a:solidFill>
                <a:prstClr val="black"/>
              </a:solidFill>
            </a:endParaRPr>
          </a:p>
        </p:txBody>
      </p:sp>
    </p:spTree>
    <p:extLst>
      <p:ext uri="{BB962C8B-B14F-4D97-AF65-F5344CB8AC3E}">
        <p14:creationId xmlns:p14="http://schemas.microsoft.com/office/powerpoint/2010/main" val="23004761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Signing</a:t>
            </a:r>
            <a:r>
              <a:rPr lang="en-US" baseline="0" dirty="0" smtClean="0"/>
              <a:t> </a:t>
            </a:r>
            <a:r>
              <a:rPr lang="en-US" baseline="0" dirty="0" err="1" smtClean="0"/>
              <a:t>sevres</a:t>
            </a:r>
            <a:endParaRPr lang="en-US" dirty="0"/>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337457383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12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D14294-97B3-41B8-A352-F9BFC275B9B9}" type="slidenum">
              <a:rPr lang="en-US" smtClean="0">
                <a:solidFill>
                  <a:prstClr val="black"/>
                </a:solidFill>
              </a:rPr>
              <a:pPr fontAlgn="base">
                <a:spcBef>
                  <a:spcPct val="0"/>
                </a:spcBef>
                <a:spcAft>
                  <a:spcPct val="0"/>
                </a:spcAft>
                <a:defRPr/>
              </a:pPr>
              <a:t>69</a:t>
            </a:fld>
            <a:endParaRPr lang="en-US" smtClean="0">
              <a:solidFill>
                <a:prstClr val="black"/>
              </a:solidFill>
            </a:endParaRPr>
          </a:p>
        </p:txBody>
      </p:sp>
    </p:spTree>
    <p:extLst>
      <p:ext uri="{BB962C8B-B14F-4D97-AF65-F5344CB8AC3E}">
        <p14:creationId xmlns:p14="http://schemas.microsoft.com/office/powerpoint/2010/main" val="396551072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464402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13501091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72</a:t>
            </a:fld>
            <a:endParaRPr lang="en-US">
              <a:solidFill>
                <a:prstClr val="black"/>
              </a:solidFill>
            </a:endParaRPr>
          </a:p>
        </p:txBody>
      </p:sp>
    </p:spTree>
    <p:extLst>
      <p:ext uri="{BB962C8B-B14F-4D97-AF65-F5344CB8AC3E}">
        <p14:creationId xmlns:p14="http://schemas.microsoft.com/office/powerpoint/2010/main" val="252633142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Turkish general on offensive intro </a:t>
            </a:r>
            <a:r>
              <a:rPr lang="en-US" dirty="0" err="1" smtClean="0"/>
              <a:t>armenia</a:t>
            </a:r>
            <a:endParaRPr lang="en-US" dirty="0"/>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73</a:t>
            </a:fld>
            <a:endParaRPr lang="en-US">
              <a:solidFill>
                <a:prstClr val="black"/>
              </a:solidFill>
            </a:endParaRPr>
          </a:p>
        </p:txBody>
      </p:sp>
    </p:spTree>
    <p:extLst>
      <p:ext uri="{BB962C8B-B14F-4D97-AF65-F5344CB8AC3E}">
        <p14:creationId xmlns:p14="http://schemas.microsoft.com/office/powerpoint/2010/main" val="232310100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74</a:t>
            </a:fld>
            <a:endParaRPr lang="en-US">
              <a:solidFill>
                <a:prstClr val="black"/>
              </a:solidFill>
            </a:endParaRPr>
          </a:p>
        </p:txBody>
      </p:sp>
    </p:spTree>
    <p:extLst>
      <p:ext uri="{BB962C8B-B14F-4D97-AF65-F5344CB8AC3E}">
        <p14:creationId xmlns:p14="http://schemas.microsoft.com/office/powerpoint/2010/main" val="24263850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Red army troops into </a:t>
            </a:r>
            <a:r>
              <a:rPr lang="en-US" dirty="0" err="1" smtClean="0"/>
              <a:t>yerevan</a:t>
            </a:r>
            <a:endParaRPr lang="en-US" dirty="0"/>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75</a:t>
            </a:fld>
            <a:endParaRPr lang="en-US">
              <a:solidFill>
                <a:prstClr val="black"/>
              </a:solidFill>
            </a:endParaRPr>
          </a:p>
        </p:txBody>
      </p:sp>
    </p:spTree>
    <p:extLst>
      <p:ext uri="{BB962C8B-B14F-4D97-AF65-F5344CB8AC3E}">
        <p14:creationId xmlns:p14="http://schemas.microsoft.com/office/powerpoint/2010/main" val="100867310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76</a:t>
            </a:fld>
            <a:endParaRPr lang="en-US">
              <a:solidFill>
                <a:prstClr val="black"/>
              </a:solidFill>
            </a:endParaRPr>
          </a:p>
        </p:txBody>
      </p:sp>
    </p:spTree>
    <p:extLst>
      <p:ext uri="{BB962C8B-B14F-4D97-AF65-F5344CB8AC3E}">
        <p14:creationId xmlns:p14="http://schemas.microsoft.com/office/powerpoint/2010/main" val="378802445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Smyrna burning</a:t>
            </a:r>
            <a:endParaRPr lang="en-US" dirty="0"/>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77</a:t>
            </a:fld>
            <a:endParaRPr lang="en-US">
              <a:solidFill>
                <a:prstClr val="black"/>
              </a:solidFill>
            </a:endParaRPr>
          </a:p>
        </p:txBody>
      </p:sp>
    </p:spTree>
    <p:extLst>
      <p:ext uri="{BB962C8B-B14F-4D97-AF65-F5344CB8AC3E}">
        <p14:creationId xmlns:p14="http://schemas.microsoft.com/office/powerpoint/2010/main" val="362810687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78</a:t>
            </a:fld>
            <a:endParaRPr lang="en-US">
              <a:solidFill>
                <a:prstClr val="black"/>
              </a:solidFill>
            </a:endParaRPr>
          </a:p>
        </p:txBody>
      </p:sp>
    </p:spTree>
    <p:extLst>
      <p:ext uri="{BB962C8B-B14F-4D97-AF65-F5344CB8AC3E}">
        <p14:creationId xmlns:p14="http://schemas.microsoft.com/office/powerpoint/2010/main" val="345483577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solidFill>
                  <a:prstClr val="black"/>
                </a:solidFill>
              </a:rPr>
              <a:pPr/>
              <a:t>79</a:t>
            </a:fld>
            <a:endParaRPr lang="en-US">
              <a:solidFill>
                <a:prstClr val="black"/>
              </a:solidFill>
            </a:endParaRPr>
          </a:p>
        </p:txBody>
      </p:sp>
    </p:spTree>
    <p:extLst>
      <p:ext uri="{BB962C8B-B14F-4D97-AF65-F5344CB8AC3E}">
        <p14:creationId xmlns:p14="http://schemas.microsoft.com/office/powerpoint/2010/main" val="3751317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pPr/>
              <a:t>30-Jan-14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pPr/>
              <a:t>30-Jan-14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238FB4-8E68-4FD5-A720-C1BDFE3F4BE5}" type="datetimeFigureOut">
              <a:rPr lang="en-US" smtClean="0"/>
              <a:pPr/>
              <a:t>30-Jan-14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238FB4-8E68-4FD5-A720-C1BDFE3F4BE5}" type="datetimeFigureOut">
              <a:rPr lang="en-US" smtClean="0"/>
              <a:pPr/>
              <a:t>30-Jan-14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238FB4-8E68-4FD5-A720-C1BDFE3F4BE5}" type="datetimeFigureOut">
              <a:rPr lang="en-US" smtClean="0"/>
              <a:pPr/>
              <a:t>30-Jan-14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238FB4-8E68-4FD5-A720-C1BDFE3F4BE5}" type="datetimeFigureOut">
              <a:rPr lang="en-US" smtClean="0"/>
              <a:pPr/>
              <a:t>30-Jan-14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238FB4-8E68-4FD5-A720-C1BDFE3F4BE5}" type="datetimeFigureOut">
              <a:rPr lang="en-US" smtClean="0"/>
              <a:pPr/>
              <a:t>30-Jan-14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238FB4-8E68-4FD5-A720-C1BDFE3F4BE5}" type="datetimeFigureOut">
              <a:rPr lang="en-US" smtClean="0"/>
              <a:pPr/>
              <a:t>30-Jan-14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238FB4-8E68-4FD5-A720-C1BDFE3F4BE5}" type="datetimeFigureOut">
              <a:rPr lang="en-US" smtClean="0"/>
              <a:pPr/>
              <a:t>30-Jan-14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pPr/>
              <a:t>30-Jan-14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pPr/>
              <a:t>30-Jan-14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238FB4-8E68-4FD5-A720-C1BDFE3F4BE5}" type="datetimeFigureOut">
              <a:rPr lang="en-US" smtClean="0"/>
              <a:pPr/>
              <a:t>30-Jan-14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0154E-0FA0-4557-9646-BC9BF5FDE65F}"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2.gif"/><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7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4--map-austro-hungarian-empire.jpg"/>
          <p:cNvPicPr>
            <a:picLocks noChangeAspect="1"/>
          </p:cNvPicPr>
          <p:nvPr/>
        </p:nvPicPr>
        <p:blipFill>
          <a:blip r:embed="rId3" cstate="print"/>
          <a:stretch>
            <a:fillRect/>
          </a:stretch>
        </p:blipFill>
        <p:spPr>
          <a:xfrm>
            <a:off x="39485" y="0"/>
            <a:ext cx="9065029" cy="6858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rumormillnews.com/pix3/pic79700.jpg"/>
          <p:cNvPicPr>
            <a:picLocks noChangeAspect="1" noChangeArrowheads="1"/>
          </p:cNvPicPr>
          <p:nvPr/>
        </p:nvPicPr>
        <p:blipFill>
          <a:blip r:embed="rId3" cstate="print"/>
          <a:srcRect/>
          <a:stretch>
            <a:fillRect/>
          </a:stretch>
        </p:blipFill>
        <p:spPr bwMode="auto">
          <a:xfrm>
            <a:off x="364173" y="223082"/>
            <a:ext cx="8322627" cy="6101518"/>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WWarchdukeMe.jpg"/>
          <p:cNvPicPr>
            <a:picLocks noChangeAspect="1"/>
          </p:cNvPicPr>
          <p:nvPr/>
        </p:nvPicPr>
        <p:blipFill>
          <a:blip r:embed="rId3" cstate="print"/>
          <a:stretch>
            <a:fillRect/>
          </a:stretch>
        </p:blipFill>
        <p:spPr>
          <a:xfrm>
            <a:off x="1447800" y="228600"/>
            <a:ext cx="6720840" cy="598040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ages.wikia.com/turtledove/images/a/a0/Princip.jpg"/>
          <p:cNvPicPr>
            <a:picLocks noChangeAspect="1" noChangeArrowheads="1"/>
          </p:cNvPicPr>
          <p:nvPr/>
        </p:nvPicPr>
        <p:blipFill>
          <a:blip r:embed="rId3" cstate="print"/>
          <a:srcRect/>
          <a:stretch>
            <a:fillRect/>
          </a:stretch>
        </p:blipFill>
        <p:spPr bwMode="auto">
          <a:xfrm>
            <a:off x="1408208" y="341842"/>
            <a:ext cx="6287992" cy="613515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www.wikinfo.org/upload/c/cc/Princip_arrested.jpg"/>
          <p:cNvPicPr>
            <a:picLocks noChangeAspect="1" noChangeArrowheads="1"/>
          </p:cNvPicPr>
          <p:nvPr/>
        </p:nvPicPr>
        <p:blipFill>
          <a:blip r:embed="rId3" cstate="print"/>
          <a:srcRect/>
          <a:stretch>
            <a:fillRect/>
          </a:stretch>
        </p:blipFill>
        <p:spPr bwMode="auto">
          <a:xfrm>
            <a:off x="-32780" y="-46178"/>
            <a:ext cx="9176780" cy="644697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verview.gif"/>
          <p:cNvPicPr>
            <a:picLocks noChangeAspect="1"/>
          </p:cNvPicPr>
          <p:nvPr/>
        </p:nvPicPr>
        <p:blipFill>
          <a:blip r:embed="rId3" cstate="print"/>
          <a:stretch>
            <a:fillRect/>
          </a:stretch>
        </p:blipFill>
        <p:spPr>
          <a:xfrm>
            <a:off x="542215" y="-7503"/>
            <a:ext cx="8068385" cy="6865503"/>
          </a:xfrm>
          <a:prstGeom prst="rect">
            <a:avLst/>
          </a:prstGeom>
        </p:spPr>
      </p:pic>
    </p:spTree>
    <p:extLst>
      <p:ext uri="{BB962C8B-B14F-4D97-AF65-F5344CB8AC3E}">
        <p14:creationId xmlns:p14="http://schemas.microsoft.com/office/powerpoint/2010/main" val="37096176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hlieffenPlan.jpg"/>
          <p:cNvPicPr>
            <a:picLocks noChangeAspect="1"/>
          </p:cNvPicPr>
          <p:nvPr/>
        </p:nvPicPr>
        <p:blipFill>
          <a:blip r:embed="rId3" cstate="print"/>
          <a:stretch>
            <a:fillRect/>
          </a:stretch>
        </p:blipFill>
        <p:spPr>
          <a:xfrm>
            <a:off x="1742354" y="0"/>
            <a:ext cx="5659291" cy="6858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8153400" cy="6740307"/>
          </a:xfrm>
          <a:prstGeom prst="rect">
            <a:avLst/>
          </a:prstGeom>
          <a:noFill/>
        </p:spPr>
        <p:txBody>
          <a:bodyPr wrap="square" rtlCol="0">
            <a:spAutoFit/>
          </a:bodyPr>
          <a:lstStyle/>
          <a:p>
            <a:pPr algn="ctr"/>
            <a:r>
              <a:rPr lang="en-US" b="1" dirty="0" smtClean="0"/>
              <a:t>Treaty of Alliance Between Germany and Turkey, 2 August 1914</a:t>
            </a:r>
          </a:p>
          <a:p>
            <a:endParaRPr lang="en-US" b="1" dirty="0" smtClean="0"/>
          </a:p>
          <a:p>
            <a:r>
              <a:rPr lang="en-US" b="1" dirty="0" smtClean="0"/>
              <a:t>1.</a:t>
            </a:r>
            <a:r>
              <a:rPr lang="en-US" dirty="0" smtClean="0"/>
              <a:t> The two contracting parties agree to observe strict neutrality in regard to the present conflict between Austria-Hungary and Serbia.</a:t>
            </a:r>
          </a:p>
          <a:p>
            <a:endParaRPr lang="en-US" dirty="0" smtClean="0"/>
          </a:p>
          <a:p>
            <a:r>
              <a:rPr lang="en-US" b="1" dirty="0" smtClean="0"/>
              <a:t>2.</a:t>
            </a:r>
            <a:r>
              <a:rPr lang="en-US" dirty="0" smtClean="0"/>
              <a:t> In case Russia should intervene with active military measures, and should thus bring about a casus </a:t>
            </a:r>
            <a:r>
              <a:rPr lang="en-US" dirty="0" err="1" smtClean="0"/>
              <a:t>foederis</a:t>
            </a:r>
            <a:r>
              <a:rPr lang="en-US" dirty="0" smtClean="0"/>
              <a:t> for Germany with relation to Austria-Hungary, this casus </a:t>
            </a:r>
            <a:r>
              <a:rPr lang="en-US" dirty="0" err="1" smtClean="0"/>
              <a:t>foederis</a:t>
            </a:r>
            <a:r>
              <a:rPr lang="en-US" dirty="0" smtClean="0"/>
              <a:t> would also come into existence for Turkey.</a:t>
            </a:r>
          </a:p>
          <a:p>
            <a:endParaRPr lang="en-US" dirty="0" smtClean="0"/>
          </a:p>
          <a:p>
            <a:r>
              <a:rPr lang="en-US" b="1" dirty="0" smtClean="0"/>
              <a:t>3.</a:t>
            </a:r>
            <a:r>
              <a:rPr lang="en-US" dirty="0" smtClean="0"/>
              <a:t> In case of war, Germany will leave her military mission at the disposal of Turkey. The latter, for her part, assures the said military mission an effective influence on the general conduct of the army, in accordance with the understanding arrived at directly between His Excellency the Minister of War and His Excellency the Chief of the Military Mission.</a:t>
            </a:r>
          </a:p>
          <a:p>
            <a:endParaRPr lang="en-US" dirty="0" smtClean="0"/>
          </a:p>
          <a:p>
            <a:r>
              <a:rPr lang="en-US" b="1" dirty="0" smtClean="0"/>
              <a:t>4.</a:t>
            </a:r>
            <a:r>
              <a:rPr lang="en-US" dirty="0" smtClean="0"/>
              <a:t> </a:t>
            </a:r>
            <a:r>
              <a:rPr lang="en-US" b="1" dirty="0" smtClean="0">
                <a:solidFill>
                  <a:srgbClr val="FF0000"/>
                </a:solidFill>
              </a:rPr>
              <a:t>Germany obligates herself, if necessary by force of arms, to protect Ottoman territory in case it should be threatened.</a:t>
            </a:r>
          </a:p>
          <a:p>
            <a:endParaRPr lang="en-US" dirty="0" smtClean="0"/>
          </a:p>
          <a:p>
            <a:r>
              <a:rPr lang="en-US" b="1" dirty="0" smtClean="0"/>
              <a:t>5.</a:t>
            </a:r>
            <a:r>
              <a:rPr lang="en-US" dirty="0" smtClean="0"/>
              <a:t> This agreement which has been concluded for the purpose of protecting both Empires from international complications which may result from the present conflict goes into force as soon as it is signed by the above-mentioned plenipotentiaries, and shall remain valid, together with any similar mutual agreements, until December 31, 1918.</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File:Enverpascha.jpg"/>
          <p:cNvPicPr>
            <a:picLocks noChangeAspect="1" noChangeArrowheads="1"/>
          </p:cNvPicPr>
          <p:nvPr/>
        </p:nvPicPr>
        <p:blipFill>
          <a:blip r:embed="rId3" cstate="print"/>
          <a:srcRect/>
          <a:stretch>
            <a:fillRect/>
          </a:stretch>
        </p:blipFill>
        <p:spPr bwMode="auto">
          <a:xfrm>
            <a:off x="2375208" y="91825"/>
            <a:ext cx="4482792" cy="661377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 in 1914.gif"/>
          <p:cNvPicPr>
            <a:picLocks noChangeAspect="1"/>
          </p:cNvPicPr>
          <p:nvPr/>
        </p:nvPicPr>
        <p:blipFill>
          <a:blip r:embed="rId3" cstate="print"/>
          <a:stretch>
            <a:fillRect/>
          </a:stretch>
        </p:blipFill>
        <p:spPr>
          <a:xfrm>
            <a:off x="1506181" y="0"/>
            <a:ext cx="6131637" cy="68580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choolworkhelper.net/wp-content/uploads/2011/07/Czar-Nicholas-II.jpg"/>
          <p:cNvPicPr>
            <a:picLocks noChangeAspect="1" noChangeArrowheads="1"/>
          </p:cNvPicPr>
          <p:nvPr/>
        </p:nvPicPr>
        <p:blipFill>
          <a:blip r:embed="rId3" cstate="print"/>
          <a:srcRect/>
          <a:stretch>
            <a:fillRect/>
          </a:stretch>
        </p:blipFill>
        <p:spPr bwMode="auto">
          <a:xfrm>
            <a:off x="330200" y="114300"/>
            <a:ext cx="8585200" cy="64389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File:Campaña del Caucaso.png"/>
          <p:cNvPicPr>
            <a:picLocks noChangeAspect="1" noChangeArrowheads="1"/>
          </p:cNvPicPr>
          <p:nvPr/>
        </p:nvPicPr>
        <p:blipFill>
          <a:blip r:embed="rId3" cstate="print"/>
          <a:srcRect/>
          <a:stretch>
            <a:fillRect/>
          </a:stretch>
        </p:blipFill>
        <p:spPr bwMode="auto">
          <a:xfrm>
            <a:off x="82828" y="280988"/>
            <a:ext cx="8832572" cy="6348412"/>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http://matrix.msu.edu/hst/fisher/150onlineSS10/hst150/project/imgs/front_orient1914-16gf.gif"/>
          <p:cNvPicPr>
            <a:picLocks noChangeAspect="1" noChangeArrowheads="1"/>
          </p:cNvPicPr>
          <p:nvPr/>
        </p:nvPicPr>
        <p:blipFill>
          <a:blip r:embed="rId3" cstate="print"/>
          <a:srcRect/>
          <a:stretch>
            <a:fillRect/>
          </a:stretch>
        </p:blipFill>
        <p:spPr bwMode="auto">
          <a:xfrm>
            <a:off x="644675" y="0"/>
            <a:ext cx="8273143" cy="6858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0"/>
            <a:ext cx="4836459" cy="6915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9515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ttleofgallipoli1.jpg"/>
          <p:cNvPicPr>
            <a:picLocks noChangeAspect="1"/>
          </p:cNvPicPr>
          <p:nvPr/>
        </p:nvPicPr>
        <p:blipFill>
          <a:blip r:embed="rId3" cstate="print"/>
          <a:stretch>
            <a:fillRect/>
          </a:stretch>
        </p:blipFill>
        <p:spPr>
          <a:xfrm>
            <a:off x="2220985" y="519624"/>
            <a:ext cx="4713215" cy="5804976"/>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al2.gif"/>
          <p:cNvPicPr>
            <a:picLocks noChangeAspect="1"/>
          </p:cNvPicPr>
          <p:nvPr/>
        </p:nvPicPr>
        <p:blipFill>
          <a:blip r:embed="rId3" cstate="print"/>
          <a:stretch>
            <a:fillRect/>
          </a:stretch>
        </p:blipFill>
        <p:spPr>
          <a:xfrm>
            <a:off x="2502144" y="0"/>
            <a:ext cx="4139712" cy="68580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zac,_the_landing_1915.jpg"/>
          <p:cNvPicPr>
            <a:picLocks noChangeAspect="1"/>
          </p:cNvPicPr>
          <p:nvPr/>
        </p:nvPicPr>
        <p:blipFill>
          <a:blip r:embed="rId3" cstate="print"/>
          <a:stretch>
            <a:fillRect/>
          </a:stretch>
        </p:blipFill>
        <p:spPr>
          <a:xfrm>
            <a:off x="-14213" y="922192"/>
            <a:ext cx="9158213" cy="5021407"/>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00px-W_Beach_Helles_Gallipoli.jpg"/>
          <p:cNvPicPr>
            <a:picLocks noChangeAspect="1"/>
          </p:cNvPicPr>
          <p:nvPr/>
        </p:nvPicPr>
        <p:blipFill>
          <a:blip r:embed="rId3" cstate="print"/>
          <a:stretch>
            <a:fillRect/>
          </a:stretch>
        </p:blipFill>
        <p:spPr>
          <a:xfrm>
            <a:off x="0" y="154305"/>
            <a:ext cx="9144000" cy="654939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2" descr="http://i1139.photobucket.com/albums/n546/134thoffoot/TurkishCasualtyfigsGallipoli0001.jpg"/>
          <p:cNvPicPr>
            <a:picLocks noChangeAspect="1" noChangeArrowheads="1"/>
          </p:cNvPicPr>
          <p:nvPr/>
        </p:nvPicPr>
        <p:blipFill>
          <a:blip r:embed="rId3" cstate="print"/>
          <a:srcRect/>
          <a:stretch>
            <a:fillRect/>
          </a:stretch>
        </p:blipFill>
        <p:spPr bwMode="auto">
          <a:xfrm>
            <a:off x="50321" y="990600"/>
            <a:ext cx="8770188" cy="46482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32px-LandsForSerbia.PNG"/>
          <p:cNvPicPr>
            <a:picLocks noChangeAspect="1"/>
          </p:cNvPicPr>
          <p:nvPr/>
        </p:nvPicPr>
        <p:blipFill>
          <a:blip r:embed="rId3" cstate="print"/>
          <a:stretch>
            <a:fillRect/>
          </a:stretch>
        </p:blipFill>
        <p:spPr>
          <a:xfrm>
            <a:off x="567874" y="-520"/>
            <a:ext cx="8195126" cy="670612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2" descr="http://www.annefrank.org/ImageVault/Images/id_11177/width_520/height_615/compressionQuality_80/scope_0/ImageVaultHandler.aspx"/>
          <p:cNvPicPr>
            <a:picLocks noChangeAspect="1" noChangeArrowheads="1"/>
          </p:cNvPicPr>
          <p:nvPr/>
        </p:nvPicPr>
        <p:blipFill>
          <a:blip r:embed="rId3" cstate="print"/>
          <a:srcRect/>
          <a:stretch>
            <a:fillRect/>
          </a:stretch>
        </p:blipFill>
        <p:spPr bwMode="auto">
          <a:xfrm>
            <a:off x="-126998" y="76200"/>
            <a:ext cx="9042398" cy="67818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descr="File:WWI Poster Rumania.jpg"/>
          <p:cNvPicPr>
            <a:picLocks noChangeAspect="1" noChangeArrowheads="1"/>
          </p:cNvPicPr>
          <p:nvPr/>
        </p:nvPicPr>
        <p:blipFill>
          <a:blip r:embed="rId3" cstate="print"/>
          <a:srcRect/>
          <a:stretch>
            <a:fillRect/>
          </a:stretch>
        </p:blipFill>
        <p:spPr bwMode="auto">
          <a:xfrm>
            <a:off x="2386832" y="-37883"/>
            <a:ext cx="4547368" cy="6895883"/>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4" name="Picture 2" descr="File:Romanian troops at Marasesti in 1917.jpg"/>
          <p:cNvPicPr>
            <a:picLocks noChangeAspect="1" noChangeArrowheads="1"/>
          </p:cNvPicPr>
          <p:nvPr/>
        </p:nvPicPr>
        <p:blipFill>
          <a:blip r:embed="rId3" cstate="print"/>
          <a:srcRect/>
          <a:stretch>
            <a:fillRect/>
          </a:stretch>
        </p:blipFill>
        <p:spPr bwMode="auto">
          <a:xfrm>
            <a:off x="-4692" y="450532"/>
            <a:ext cx="9148692" cy="5569268"/>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 y="-257175"/>
            <a:ext cx="9753600" cy="7372350"/>
          </a:xfrm>
          <a:prstGeom prst="rect">
            <a:avLst/>
          </a:prstGeom>
        </p:spPr>
      </p:pic>
    </p:spTree>
    <p:extLst>
      <p:ext uri="{BB962C8B-B14F-4D97-AF65-F5344CB8AC3E}">
        <p14:creationId xmlns:p14="http://schemas.microsoft.com/office/powerpoint/2010/main" val="1991398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6--sykespicot.jpg"/>
          <p:cNvPicPr>
            <a:picLocks noChangeAspect="1"/>
          </p:cNvPicPr>
          <p:nvPr/>
        </p:nvPicPr>
        <p:blipFill>
          <a:blip r:embed="rId3" cstate="print"/>
          <a:stretch>
            <a:fillRect/>
          </a:stretch>
        </p:blipFill>
        <p:spPr>
          <a:xfrm>
            <a:off x="1069049" y="-2201"/>
            <a:ext cx="7008151" cy="6860201"/>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4.bp.blogspot.com/-Z58dsKSAItg/TWLMQtYV0xI/AAAAAAAAAE4/T_H5_9L6wf8/s1600/LOA1.jpg"/>
          <p:cNvPicPr>
            <a:picLocks noChangeAspect="1" noChangeArrowheads="1"/>
          </p:cNvPicPr>
          <p:nvPr/>
        </p:nvPicPr>
        <p:blipFill>
          <a:blip r:embed="rId3" cstate="print"/>
          <a:srcRect/>
          <a:stretch>
            <a:fillRect/>
          </a:stretch>
        </p:blipFill>
        <p:spPr bwMode="auto">
          <a:xfrm>
            <a:off x="2324675" y="0"/>
            <a:ext cx="5481527" cy="68580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http://4.bp.blogspot.com/-FsU_6aidbC8/TWLMhWTqVZI/AAAAAAAAAE8/mAfjomHBYoM/s1600/LOA2.jpg"/>
          <p:cNvPicPr>
            <a:picLocks noChangeAspect="1" noChangeArrowheads="1"/>
          </p:cNvPicPr>
          <p:nvPr/>
        </p:nvPicPr>
        <p:blipFill>
          <a:blip r:embed="rId3" cstate="print"/>
          <a:srcRect/>
          <a:stretch>
            <a:fillRect/>
          </a:stretch>
        </p:blipFill>
        <p:spPr bwMode="auto">
          <a:xfrm>
            <a:off x="1722120" y="212436"/>
            <a:ext cx="6050280" cy="6416964"/>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http://www.spartacus.schoolnet.co.uk/IRAQfaisal1.jpg"/>
          <p:cNvPicPr>
            <a:picLocks noChangeAspect="1" noChangeArrowheads="1"/>
          </p:cNvPicPr>
          <p:nvPr/>
        </p:nvPicPr>
        <p:blipFill>
          <a:blip r:embed="rId3" cstate="print"/>
          <a:srcRect/>
          <a:stretch>
            <a:fillRect/>
          </a:stretch>
        </p:blipFill>
        <p:spPr bwMode="auto">
          <a:xfrm>
            <a:off x="2914652" y="170180"/>
            <a:ext cx="4248148" cy="623062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descr="File:Ferrocarril del hiyaz EN.PNG"/>
          <p:cNvPicPr>
            <a:picLocks noChangeAspect="1" noChangeArrowheads="1"/>
          </p:cNvPicPr>
          <p:nvPr/>
        </p:nvPicPr>
        <p:blipFill>
          <a:blip r:embed="rId3" cstate="print"/>
          <a:srcRect/>
          <a:stretch>
            <a:fillRect/>
          </a:stretch>
        </p:blipFill>
        <p:spPr bwMode="auto">
          <a:xfrm>
            <a:off x="1685783" y="69081"/>
            <a:ext cx="6315217" cy="6636519"/>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5--hejaz rr.PNG"/>
          <p:cNvPicPr>
            <a:picLocks noChangeAspect="1"/>
          </p:cNvPicPr>
          <p:nvPr/>
        </p:nvPicPr>
        <p:blipFill>
          <a:blip r:embed="rId3" cstate="print"/>
          <a:stretch>
            <a:fillRect/>
          </a:stretch>
        </p:blipFill>
        <p:spPr>
          <a:xfrm>
            <a:off x="1541903" y="129208"/>
            <a:ext cx="6230498" cy="642399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jaz2.PNG"/>
          <p:cNvPicPr>
            <a:picLocks noChangeAspect="1"/>
          </p:cNvPicPr>
          <p:nvPr/>
        </p:nvPicPr>
        <p:blipFill>
          <a:blip r:embed="rId3" cstate="print"/>
          <a:stretch>
            <a:fillRect/>
          </a:stretch>
        </p:blipFill>
        <p:spPr>
          <a:xfrm>
            <a:off x="-3485" y="212003"/>
            <a:ext cx="9528485" cy="618879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http://2.bp.blogspot.com/-2LVi9uQYz_0/TWLMvCkNBJI/AAAAAAAAAFA/a5J8jvIMca4/s1600/LOA3.jpg"/>
          <p:cNvPicPr>
            <a:picLocks noChangeAspect="1" noChangeArrowheads="1"/>
          </p:cNvPicPr>
          <p:nvPr/>
        </p:nvPicPr>
        <p:blipFill>
          <a:blip r:embed="rId3" cstate="print"/>
          <a:srcRect/>
          <a:stretch>
            <a:fillRect/>
          </a:stretch>
        </p:blipFill>
        <p:spPr bwMode="auto">
          <a:xfrm>
            <a:off x="63500" y="708660"/>
            <a:ext cx="8851900" cy="531114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web.archive.org/web/20070207105555/http:/upload.wikimedia.org/wikipedia/en/7/7e/Lawrence_map800.jpg"/>
          <p:cNvPicPr>
            <a:picLocks noChangeAspect="1" noChangeArrowheads="1"/>
          </p:cNvPicPr>
          <p:nvPr/>
        </p:nvPicPr>
        <p:blipFill>
          <a:blip r:embed="rId3" cstate="print"/>
          <a:srcRect/>
          <a:stretch>
            <a:fillRect/>
          </a:stretch>
        </p:blipFill>
        <p:spPr bwMode="auto">
          <a:xfrm>
            <a:off x="1409155" y="0"/>
            <a:ext cx="7134459" cy="68580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oodrow-wilson.jpg"/>
          <p:cNvPicPr>
            <a:picLocks noChangeAspect="1"/>
          </p:cNvPicPr>
          <p:nvPr/>
        </p:nvPicPr>
        <p:blipFill>
          <a:blip r:embed="rId3" cstate="print"/>
          <a:stretch>
            <a:fillRect/>
          </a:stretch>
        </p:blipFill>
        <p:spPr>
          <a:xfrm>
            <a:off x="1143000" y="0"/>
            <a:ext cx="6858000" cy="68580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2" descr="File:Enver pasha ww1.jpg"/>
          <p:cNvPicPr>
            <a:picLocks noChangeAspect="1" noChangeArrowheads="1"/>
          </p:cNvPicPr>
          <p:nvPr/>
        </p:nvPicPr>
        <p:blipFill>
          <a:blip r:embed="rId3" cstate="print"/>
          <a:srcRect/>
          <a:stretch>
            <a:fillRect/>
          </a:stretch>
        </p:blipFill>
        <p:spPr bwMode="auto">
          <a:xfrm>
            <a:off x="2475912" y="40153"/>
            <a:ext cx="4382088" cy="6817847"/>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http://abagond.files.wordpress.com/2011/05/armenian-genocide-map.gif"/>
          <p:cNvPicPr>
            <a:picLocks noChangeAspect="1" noChangeArrowheads="1"/>
          </p:cNvPicPr>
          <p:nvPr/>
        </p:nvPicPr>
        <p:blipFill>
          <a:blip r:embed="rId3" cstate="print"/>
          <a:srcRect/>
          <a:stretch>
            <a:fillRect/>
          </a:stretch>
        </p:blipFill>
        <p:spPr bwMode="auto">
          <a:xfrm>
            <a:off x="219142" y="-15762"/>
            <a:ext cx="8772458" cy="6873762"/>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bert_Lansing.jpg"/>
          <p:cNvPicPr>
            <a:picLocks noChangeAspect="1"/>
          </p:cNvPicPr>
          <p:nvPr/>
        </p:nvPicPr>
        <p:blipFill>
          <a:blip r:embed="rId3" cstate="print"/>
          <a:stretch>
            <a:fillRect/>
          </a:stretch>
        </p:blipFill>
        <p:spPr>
          <a:xfrm>
            <a:off x="0" y="69850"/>
            <a:ext cx="4445000" cy="67183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1" y="69849"/>
            <a:ext cx="4419600" cy="672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http://upload.wikimedia.org/wikipedia/commons/thumb/0/0a/NY_Times_Armenian_genocide.jpg/210px-NY_Times_Armenian_genocide.jpg"/>
          <p:cNvPicPr>
            <a:picLocks noChangeAspect="1" noChangeArrowheads="1"/>
          </p:cNvPicPr>
          <p:nvPr/>
        </p:nvPicPr>
        <p:blipFill>
          <a:blip r:embed="rId3" cstate="print"/>
          <a:srcRect/>
          <a:stretch>
            <a:fillRect/>
          </a:stretch>
        </p:blipFill>
        <p:spPr bwMode="auto">
          <a:xfrm>
            <a:off x="304800" y="65406"/>
            <a:ext cx="4260554" cy="6106794"/>
          </a:xfrm>
          <a:prstGeom prst="rect">
            <a:avLst/>
          </a:prstGeom>
          <a:noFill/>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7263" y="65406"/>
            <a:ext cx="4376737" cy="655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467600" cy="6463308"/>
          </a:xfrm>
          <a:prstGeom prst="rect">
            <a:avLst/>
          </a:prstGeom>
          <a:noFill/>
        </p:spPr>
        <p:txBody>
          <a:bodyPr wrap="square" rtlCol="0">
            <a:spAutoFit/>
          </a:bodyPr>
          <a:lstStyle/>
          <a:p>
            <a:pPr algn="ctr"/>
            <a:r>
              <a:rPr lang="en-US" b="1" dirty="0" smtClean="0"/>
              <a:t>Wilson 14 Points address—8 Jan. 1918</a:t>
            </a:r>
          </a:p>
          <a:p>
            <a:endParaRPr lang="en-US" dirty="0" smtClean="0"/>
          </a:p>
          <a:p>
            <a:r>
              <a:rPr lang="en-US" dirty="0" smtClean="0"/>
              <a:t>The program of the world's peace, therefore, is our program; and that program, the only possible program, as we see it, is this: …</a:t>
            </a:r>
            <a:br>
              <a:rPr lang="en-US" dirty="0" smtClean="0"/>
            </a:br>
            <a:endParaRPr lang="en-US" dirty="0" smtClean="0"/>
          </a:p>
          <a:p>
            <a:r>
              <a:rPr lang="en-US" dirty="0" smtClean="0"/>
              <a:t>XI. Rumania, Serbia, and Montenegro should be evacuated; occupied territories restored; Serbia accorded free and secure access to the sea; and the relations of the several Balkan states to one another determined by friendly counsel along historically established lines of allegiance and nationality; and international guarantees of the political and economic independence and territorial integrity of the several Balkan states should be entered into. </a:t>
            </a:r>
            <a:br>
              <a:rPr lang="en-US" dirty="0" smtClean="0"/>
            </a:br>
            <a:r>
              <a:rPr lang="en-US" dirty="0" smtClean="0"/>
              <a:t/>
            </a:r>
            <a:br>
              <a:rPr lang="en-US" dirty="0" smtClean="0"/>
            </a:br>
            <a:r>
              <a:rPr lang="en-US" b="1" dirty="0" smtClean="0">
                <a:solidFill>
                  <a:srgbClr val="FF0000"/>
                </a:solidFill>
              </a:rPr>
              <a:t>XII. The Turkish portion of the present Ottoman Empire should be assured a secure sovereignty, but the other nationalities which are now under Turkish rule should be assured an undoubted security of life and an absolutely unmolested opportunity of autonomous development, and the Dardanelles should be permanently opened as a free passage to the ships and commerce of all nations under international guarantees.</a:t>
            </a:r>
            <a:r>
              <a:rPr lang="en-US" dirty="0" smtClean="0">
                <a:solidFill>
                  <a:srgbClr val="FF0000"/>
                </a:solidFill>
              </a:rPr>
              <a:t> </a:t>
            </a:r>
            <a:br>
              <a:rPr lang="en-US" dirty="0" smtClean="0">
                <a:solidFill>
                  <a:srgbClr val="FF0000"/>
                </a:solidFill>
              </a:rPr>
            </a:br>
            <a:endParaRPr lang="en-US" dirty="0" smtClean="0">
              <a:solidFill>
                <a:srgbClr val="FF0000"/>
              </a:solidFill>
            </a:endParaRPr>
          </a:p>
          <a:p>
            <a:r>
              <a:rPr lang="en-US" dirty="0" smtClean="0"/>
              <a:t>In regard to these essential rectifications of wrong and assertions of right we feel ourselves to be intimate partners of all the governments and peoples associated together against the Imperialists. </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World War I Middle Eastern campaigns"/>
          <p:cNvPicPr>
            <a:picLocks noChangeAspect="1" noChangeArrowheads="1"/>
          </p:cNvPicPr>
          <p:nvPr/>
        </p:nvPicPr>
        <p:blipFill>
          <a:blip r:embed="rId3" cstate="print"/>
          <a:srcRect/>
          <a:stretch>
            <a:fillRect/>
          </a:stretch>
        </p:blipFill>
        <p:spPr bwMode="auto">
          <a:xfrm>
            <a:off x="41427" y="566406"/>
            <a:ext cx="9102573" cy="5834394"/>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http://1.bp.blogspot.com/_473nrD5vEv8/ScN5PCrrl_I/AAAAAAAABcE/Eip4ZnQR9ag/s400/general-allenby-jerusalem.jpg"/>
          <p:cNvPicPr>
            <a:picLocks noChangeAspect="1" noChangeArrowheads="1"/>
          </p:cNvPicPr>
          <p:nvPr/>
        </p:nvPicPr>
        <p:blipFill>
          <a:blip r:embed="rId3" cstate="print"/>
          <a:srcRect/>
          <a:stretch>
            <a:fillRect/>
          </a:stretch>
        </p:blipFill>
        <p:spPr bwMode="auto">
          <a:xfrm>
            <a:off x="0" y="247316"/>
            <a:ext cx="4547235" cy="6382084"/>
          </a:xfrm>
          <a:prstGeom prst="rect">
            <a:avLst/>
          </a:prstGeom>
          <a:noFill/>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2578" y="247317"/>
            <a:ext cx="4671422" cy="6382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yria1918.gif"/>
          <p:cNvPicPr>
            <a:picLocks noChangeAspect="1"/>
          </p:cNvPicPr>
          <p:nvPr/>
        </p:nvPicPr>
        <p:blipFill>
          <a:blip r:embed="rId3" cstate="print"/>
          <a:stretch>
            <a:fillRect/>
          </a:stretch>
        </p:blipFill>
        <p:spPr>
          <a:xfrm>
            <a:off x="1476375" y="142875"/>
            <a:ext cx="6191250" cy="657225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raq1918.gif"/>
          <p:cNvPicPr>
            <a:picLocks noChangeAspect="1"/>
          </p:cNvPicPr>
          <p:nvPr/>
        </p:nvPicPr>
        <p:blipFill>
          <a:blip r:embed="rId3" cstate="print"/>
          <a:stretch>
            <a:fillRect/>
          </a:stretch>
        </p:blipFill>
        <p:spPr>
          <a:xfrm>
            <a:off x="1132417" y="0"/>
            <a:ext cx="6879166" cy="6858000"/>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42874"/>
            <a:ext cx="9144000" cy="6572251"/>
          </a:xfrm>
          <a:prstGeom prst="rect">
            <a:avLst/>
          </a:prstGeom>
        </p:spPr>
      </p:pic>
    </p:spTree>
    <p:extLst>
      <p:ext uri="{BB962C8B-B14F-4D97-AF65-F5344CB8AC3E}">
        <p14:creationId xmlns:p14="http://schemas.microsoft.com/office/powerpoint/2010/main" val="837593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marxist.com/images/stories/history/treaty_of_versailles_3.jpg"/>
          <p:cNvPicPr>
            <a:picLocks noChangeAspect="1" noChangeArrowheads="1"/>
          </p:cNvPicPr>
          <p:nvPr/>
        </p:nvPicPr>
        <p:blipFill>
          <a:blip r:embed="rId3" cstate="print"/>
          <a:srcRect/>
          <a:stretch>
            <a:fillRect/>
          </a:stretch>
        </p:blipFill>
        <p:spPr bwMode="auto">
          <a:xfrm>
            <a:off x="762000" y="12700"/>
            <a:ext cx="8310563" cy="6388100"/>
          </a:xfrm>
          <a:prstGeom prst="rect">
            <a:avLst/>
          </a:prstGeom>
          <a:noFill/>
          <a:ln w="9525">
            <a:noFill/>
            <a:miter lim="800000"/>
            <a:headEnd/>
            <a:tailEnd/>
          </a:ln>
        </p:spPr>
      </p:pic>
    </p:spTree>
    <p:extLst>
      <p:ext uri="{BB962C8B-B14F-4D97-AF65-F5344CB8AC3E}">
        <p14:creationId xmlns:p14="http://schemas.microsoft.com/office/powerpoint/2010/main" val="143978097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30--Ita claims RegioniIrredenteItalia.jpg"/>
          <p:cNvPicPr>
            <a:picLocks noChangeAspect="1"/>
          </p:cNvPicPr>
          <p:nvPr/>
        </p:nvPicPr>
        <p:blipFill>
          <a:blip r:embed="rId3" cstate="print"/>
          <a:stretch>
            <a:fillRect/>
          </a:stretch>
        </p:blipFill>
        <p:spPr>
          <a:xfrm>
            <a:off x="2031578" y="0"/>
            <a:ext cx="5080844" cy="6858000"/>
          </a:xfrm>
          <a:prstGeom prst="rect">
            <a:avLst/>
          </a:prstGeom>
        </p:spPr>
      </p:pic>
    </p:spTree>
    <p:extLst>
      <p:ext uri="{BB962C8B-B14F-4D97-AF65-F5344CB8AC3E}">
        <p14:creationId xmlns:p14="http://schemas.microsoft.com/office/powerpoint/2010/main" val="13942163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www.mtholyoke.edu/~mille22d/classweb/AFP%20website/vittorio.jpg"/>
          <p:cNvPicPr>
            <a:picLocks noChangeAspect="1" noChangeArrowheads="1"/>
          </p:cNvPicPr>
          <p:nvPr/>
        </p:nvPicPr>
        <p:blipFill>
          <a:blip r:embed="rId3" cstate="print"/>
          <a:srcRect/>
          <a:stretch>
            <a:fillRect/>
          </a:stretch>
        </p:blipFill>
        <p:spPr bwMode="auto">
          <a:xfrm>
            <a:off x="2590800" y="152399"/>
            <a:ext cx="4821228" cy="6576235"/>
          </a:xfrm>
          <a:prstGeom prst="rect">
            <a:avLst/>
          </a:prstGeom>
          <a:noFill/>
        </p:spPr>
      </p:pic>
    </p:spTree>
    <p:extLst>
      <p:ext uri="{BB962C8B-B14F-4D97-AF65-F5344CB8AC3E}">
        <p14:creationId xmlns:p14="http://schemas.microsoft.com/office/powerpoint/2010/main" val="29796464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8--postwar Balkans.GIF"/>
          <p:cNvPicPr>
            <a:picLocks noChangeAspect="1"/>
          </p:cNvPicPr>
          <p:nvPr/>
        </p:nvPicPr>
        <p:blipFill>
          <a:blip r:embed="rId3" cstate="print"/>
          <a:stretch>
            <a:fillRect/>
          </a:stretch>
        </p:blipFill>
        <p:spPr>
          <a:xfrm>
            <a:off x="1531836" y="0"/>
            <a:ext cx="6080328" cy="6858000"/>
          </a:xfrm>
          <a:prstGeom prst="rect">
            <a:avLst/>
          </a:prstGeom>
        </p:spPr>
      </p:pic>
    </p:spTree>
    <p:extLst>
      <p:ext uri="{BB962C8B-B14F-4D97-AF65-F5344CB8AC3E}">
        <p14:creationId xmlns:p14="http://schemas.microsoft.com/office/powerpoint/2010/main" val="38886855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museumoffamilyhistory.com/zionism-herzl-01.jpg"/>
          <p:cNvPicPr>
            <a:picLocks noChangeAspect="1" noChangeArrowheads="1"/>
          </p:cNvPicPr>
          <p:nvPr/>
        </p:nvPicPr>
        <p:blipFill>
          <a:blip r:embed="rId3" cstate="print"/>
          <a:srcRect/>
          <a:stretch>
            <a:fillRect/>
          </a:stretch>
        </p:blipFill>
        <p:spPr bwMode="auto">
          <a:xfrm>
            <a:off x="1392510" y="-26258"/>
            <a:ext cx="6075090" cy="6731858"/>
          </a:xfrm>
          <a:prstGeom prst="rect">
            <a:avLst/>
          </a:prstGeom>
          <a:noFill/>
        </p:spPr>
      </p:pic>
    </p:spTree>
    <p:extLst>
      <p:ext uri="{BB962C8B-B14F-4D97-AF65-F5344CB8AC3E}">
        <p14:creationId xmlns:p14="http://schemas.microsoft.com/office/powerpoint/2010/main" val="15194092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jewishness.bellevueholidayrentals.com/images/p014_1_00.jpg"/>
          <p:cNvPicPr>
            <a:picLocks noChangeAspect="1" noChangeArrowheads="1"/>
          </p:cNvPicPr>
          <p:nvPr/>
        </p:nvPicPr>
        <p:blipFill>
          <a:blip r:embed="rId3" cstate="print"/>
          <a:srcRect/>
          <a:stretch>
            <a:fillRect/>
          </a:stretch>
        </p:blipFill>
        <p:spPr bwMode="auto">
          <a:xfrm>
            <a:off x="-22248" y="457200"/>
            <a:ext cx="9166248" cy="6172200"/>
          </a:xfrm>
          <a:prstGeom prst="rect">
            <a:avLst/>
          </a:prstGeom>
          <a:noFill/>
        </p:spPr>
      </p:pic>
    </p:spTree>
    <p:extLst>
      <p:ext uri="{BB962C8B-B14F-4D97-AF65-F5344CB8AC3E}">
        <p14:creationId xmlns:p14="http://schemas.microsoft.com/office/powerpoint/2010/main" val="139943730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1.bp.blogspot.com/_illAgHmXT3I/TMtbkuQMsTI/AAAAAAAAAyo/oaobZFSOxd0/s400/TelAviv-Founding.jpg"/>
          <p:cNvPicPr>
            <a:picLocks noChangeAspect="1" noChangeArrowheads="1"/>
          </p:cNvPicPr>
          <p:nvPr/>
        </p:nvPicPr>
        <p:blipFill>
          <a:blip r:embed="rId3" cstate="print"/>
          <a:srcRect/>
          <a:stretch>
            <a:fillRect/>
          </a:stretch>
        </p:blipFill>
        <p:spPr bwMode="auto">
          <a:xfrm>
            <a:off x="3316" y="162115"/>
            <a:ext cx="9140684" cy="5781485"/>
          </a:xfrm>
          <a:prstGeom prst="rect">
            <a:avLst/>
          </a:prstGeom>
          <a:noFill/>
        </p:spPr>
      </p:pic>
    </p:spTree>
    <p:extLst>
      <p:ext uri="{BB962C8B-B14F-4D97-AF65-F5344CB8AC3E}">
        <p14:creationId xmlns:p14="http://schemas.microsoft.com/office/powerpoint/2010/main" val="156830136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028" name="Picture 4" descr="http://en.mercopress.com/data/cache/noticias/23436/240x0/a6b51e5ab42cc931aaefad3835393a38.jpg"/>
          <p:cNvPicPr>
            <a:picLocks noChangeAspect="1" noChangeArrowheads="1"/>
          </p:cNvPicPr>
          <p:nvPr/>
        </p:nvPicPr>
        <p:blipFill>
          <a:blip r:embed="rId3" cstate="print"/>
          <a:srcRect/>
          <a:stretch>
            <a:fillRect/>
          </a:stretch>
        </p:blipFill>
        <p:spPr bwMode="auto">
          <a:xfrm>
            <a:off x="1872918" y="152400"/>
            <a:ext cx="5646818" cy="6705600"/>
          </a:xfrm>
          <a:prstGeom prst="rect">
            <a:avLst/>
          </a:prstGeom>
          <a:noFill/>
        </p:spPr>
      </p:pic>
    </p:spTree>
    <p:extLst>
      <p:ext uri="{BB962C8B-B14F-4D97-AF65-F5344CB8AC3E}">
        <p14:creationId xmlns:p14="http://schemas.microsoft.com/office/powerpoint/2010/main" val="158645182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57200"/>
            <a:ext cx="7239000" cy="5909310"/>
          </a:xfrm>
          <a:prstGeom prst="rect">
            <a:avLst/>
          </a:prstGeom>
          <a:noFill/>
        </p:spPr>
        <p:txBody>
          <a:bodyPr wrap="square" rtlCol="0">
            <a:spAutoFit/>
          </a:bodyPr>
          <a:lstStyle/>
          <a:p>
            <a:r>
              <a:rPr lang="en-US" dirty="0">
                <a:solidFill>
                  <a:prstClr val="black"/>
                </a:solidFill>
              </a:rPr>
              <a:t>Foreign Office</a:t>
            </a:r>
            <a:br>
              <a:rPr lang="en-US" dirty="0">
                <a:solidFill>
                  <a:prstClr val="black"/>
                </a:solidFill>
              </a:rPr>
            </a:br>
            <a:r>
              <a:rPr lang="en-US" dirty="0">
                <a:solidFill>
                  <a:prstClr val="black"/>
                </a:solidFill>
              </a:rPr>
              <a:t>November </a:t>
            </a:r>
            <a:r>
              <a:rPr lang="en-US" dirty="0" smtClean="0">
                <a:solidFill>
                  <a:prstClr val="black"/>
                </a:solidFill>
              </a:rPr>
              <a:t>2</a:t>
            </a:r>
            <a:r>
              <a:rPr lang="en-US" baseline="30000" dirty="0" smtClean="0">
                <a:solidFill>
                  <a:prstClr val="black"/>
                </a:solidFill>
              </a:rPr>
              <a:t>nd</a:t>
            </a:r>
            <a:r>
              <a:rPr lang="en-US" dirty="0" smtClean="0">
                <a:solidFill>
                  <a:prstClr val="black"/>
                </a:solidFill>
              </a:rPr>
              <a:t>, 1917</a:t>
            </a:r>
          </a:p>
          <a:p>
            <a:endParaRPr lang="en-US" dirty="0">
              <a:solidFill>
                <a:prstClr val="black"/>
              </a:solidFill>
            </a:endParaRPr>
          </a:p>
          <a:p>
            <a:r>
              <a:rPr lang="en-US" dirty="0">
                <a:solidFill>
                  <a:prstClr val="black"/>
                </a:solidFill>
              </a:rPr>
              <a:t>Dear Lord Rothschild</a:t>
            </a:r>
            <a:r>
              <a:rPr lang="en-US" dirty="0" smtClean="0">
                <a:solidFill>
                  <a:prstClr val="black"/>
                </a:solidFill>
              </a:rPr>
              <a:t>,</a:t>
            </a:r>
          </a:p>
          <a:p>
            <a:endParaRPr lang="en-US" dirty="0">
              <a:solidFill>
                <a:prstClr val="black"/>
              </a:solidFill>
            </a:endParaRPr>
          </a:p>
          <a:p>
            <a:r>
              <a:rPr lang="en-US" dirty="0">
                <a:solidFill>
                  <a:prstClr val="black"/>
                </a:solidFill>
              </a:rPr>
              <a:t>I have much pleasure in conveying to you, on behalf of His Majesty's Government, the following declaration of sympathy with Jewish Zionist aspirations which has been submitted to, and approved by, the Cabinet</a:t>
            </a:r>
            <a:r>
              <a:rPr lang="en-US" dirty="0" smtClean="0">
                <a:solidFill>
                  <a:prstClr val="black"/>
                </a:solidFill>
              </a:rPr>
              <a:t>.</a:t>
            </a:r>
          </a:p>
          <a:p>
            <a:endParaRPr lang="en-US" dirty="0">
              <a:solidFill>
                <a:prstClr val="black"/>
              </a:solidFill>
            </a:endParaRPr>
          </a:p>
          <a:p>
            <a:r>
              <a:rPr lang="en-US" dirty="0" smtClean="0">
                <a:solidFill>
                  <a:prstClr val="black"/>
                </a:solidFill>
              </a:rPr>
              <a:t>“His Majesty’s </a:t>
            </a:r>
            <a:r>
              <a:rPr lang="en-US" dirty="0">
                <a:solidFill>
                  <a:prstClr val="black"/>
                </a:solidFill>
              </a:rPr>
              <a:t>Government view with </a:t>
            </a:r>
            <a:r>
              <a:rPr lang="en-US" b="1" dirty="0" err="1">
                <a:solidFill>
                  <a:srgbClr val="FF0000"/>
                </a:solidFill>
              </a:rPr>
              <a:t>favour</a:t>
            </a:r>
            <a:r>
              <a:rPr lang="en-US" b="1" dirty="0">
                <a:solidFill>
                  <a:srgbClr val="FF0000"/>
                </a:solidFill>
              </a:rPr>
              <a:t> the establishment in Palestine of a national home for the Jewish people</a:t>
            </a:r>
            <a:r>
              <a:rPr lang="en-US" dirty="0">
                <a:solidFill>
                  <a:prstClr val="black"/>
                </a:solidFill>
              </a:rPr>
              <a:t>, </a:t>
            </a:r>
            <a:r>
              <a:rPr lang="en-US" b="1" dirty="0">
                <a:solidFill>
                  <a:srgbClr val="FF0000"/>
                </a:solidFill>
              </a:rPr>
              <a:t>and will use their best </a:t>
            </a:r>
            <a:r>
              <a:rPr lang="en-US" b="1" dirty="0" err="1">
                <a:solidFill>
                  <a:srgbClr val="FF0000"/>
                </a:solidFill>
              </a:rPr>
              <a:t>endeavours</a:t>
            </a:r>
            <a:r>
              <a:rPr lang="en-US" b="1" dirty="0">
                <a:solidFill>
                  <a:srgbClr val="FF0000"/>
                </a:solidFill>
              </a:rPr>
              <a:t> to facilitate the achievement of this object</a:t>
            </a:r>
            <a:r>
              <a:rPr lang="en-US" dirty="0">
                <a:solidFill>
                  <a:prstClr val="black"/>
                </a:solidFill>
              </a:rPr>
              <a:t>, it being clearly understood that nothing shall be done which may prejudice the civil and religious rights of existing non-Jewish communities in Palestine, or the rights and political status enjoyed by Jews in any other country</a:t>
            </a:r>
            <a:r>
              <a:rPr lang="en-US" dirty="0" smtClean="0">
                <a:solidFill>
                  <a:prstClr val="black"/>
                </a:solidFill>
              </a:rPr>
              <a:t>.”</a:t>
            </a:r>
          </a:p>
          <a:p>
            <a:endParaRPr lang="en-US" dirty="0">
              <a:solidFill>
                <a:prstClr val="black"/>
              </a:solidFill>
            </a:endParaRPr>
          </a:p>
          <a:p>
            <a:r>
              <a:rPr lang="en-US" dirty="0">
                <a:solidFill>
                  <a:prstClr val="black"/>
                </a:solidFill>
              </a:rPr>
              <a:t>I should be grateful if you would bring this declaration to the knowledge of the Zionist Federation</a:t>
            </a:r>
            <a:r>
              <a:rPr lang="en-US" dirty="0" smtClean="0">
                <a:solidFill>
                  <a:prstClr val="black"/>
                </a:solidFill>
              </a:rPr>
              <a:t>.</a:t>
            </a:r>
          </a:p>
          <a:p>
            <a:endParaRPr lang="en-US" dirty="0">
              <a:solidFill>
                <a:prstClr val="black"/>
              </a:solidFill>
            </a:endParaRPr>
          </a:p>
          <a:p>
            <a:r>
              <a:rPr lang="en-US" dirty="0">
                <a:solidFill>
                  <a:prstClr val="black"/>
                </a:solidFill>
              </a:rPr>
              <a:t>Yours sincerely,</a:t>
            </a:r>
            <a:br>
              <a:rPr lang="en-US" dirty="0">
                <a:solidFill>
                  <a:prstClr val="black"/>
                </a:solidFill>
              </a:rPr>
            </a:br>
            <a:r>
              <a:rPr lang="en-US" dirty="0">
                <a:solidFill>
                  <a:prstClr val="black"/>
                </a:solidFill>
              </a:rPr>
              <a:t>Arthur James Balfour</a:t>
            </a:r>
          </a:p>
        </p:txBody>
      </p:sp>
    </p:spTree>
    <p:extLst>
      <p:ext uri="{BB962C8B-B14F-4D97-AF65-F5344CB8AC3E}">
        <p14:creationId xmlns:p14="http://schemas.microsoft.com/office/powerpoint/2010/main" val="138922341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http://www.jewishvirtuallibrary.org/jsource/images/sykes.gif"/>
          <p:cNvPicPr>
            <a:picLocks noChangeAspect="1" noChangeArrowheads="1"/>
          </p:cNvPicPr>
          <p:nvPr/>
        </p:nvPicPr>
        <p:blipFill>
          <a:blip r:embed="rId3" cstate="print"/>
          <a:srcRect/>
          <a:stretch>
            <a:fillRect/>
          </a:stretch>
        </p:blipFill>
        <p:spPr bwMode="auto">
          <a:xfrm>
            <a:off x="2362200" y="152400"/>
            <a:ext cx="4762500" cy="6534151"/>
          </a:xfrm>
          <a:prstGeom prst="rect">
            <a:avLst/>
          </a:prstGeom>
          <a:noFill/>
        </p:spPr>
      </p:pic>
    </p:spTree>
    <p:extLst>
      <p:ext uri="{BB962C8B-B14F-4D97-AF65-F5344CB8AC3E}">
        <p14:creationId xmlns:p14="http://schemas.microsoft.com/office/powerpoint/2010/main" val="9180878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images.brandeis.edu/47/119247904720630.jpg"/>
          <p:cNvPicPr>
            <a:picLocks noChangeAspect="1" noChangeArrowheads="1"/>
          </p:cNvPicPr>
          <p:nvPr/>
        </p:nvPicPr>
        <p:blipFill>
          <a:blip r:embed="rId3" cstate="print"/>
          <a:srcRect/>
          <a:stretch>
            <a:fillRect/>
          </a:stretch>
        </p:blipFill>
        <p:spPr bwMode="auto">
          <a:xfrm>
            <a:off x="2472907" y="139064"/>
            <a:ext cx="5070893" cy="6718936"/>
          </a:xfrm>
          <a:prstGeom prst="rect">
            <a:avLst/>
          </a:prstGeom>
          <a:noFill/>
        </p:spPr>
      </p:pic>
    </p:spTree>
    <p:extLst>
      <p:ext uri="{BB962C8B-B14F-4D97-AF65-F5344CB8AC3E}">
        <p14:creationId xmlns:p14="http://schemas.microsoft.com/office/powerpoint/2010/main" val="167792834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File:Russia Caucusus 1882.jpg"/>
          <p:cNvPicPr>
            <a:picLocks noChangeAspect="1" noChangeArrowheads="1"/>
          </p:cNvPicPr>
          <p:nvPr/>
        </p:nvPicPr>
        <p:blipFill>
          <a:blip r:embed="rId3" cstate="print"/>
          <a:srcRect/>
          <a:stretch>
            <a:fillRect/>
          </a:stretch>
        </p:blipFill>
        <p:spPr bwMode="auto">
          <a:xfrm>
            <a:off x="681101" y="38927"/>
            <a:ext cx="7853299" cy="6819073"/>
          </a:xfrm>
          <a:prstGeom prst="rect">
            <a:avLst/>
          </a:prstGeom>
          <a:noFill/>
        </p:spPr>
      </p:pic>
    </p:spTree>
    <p:extLst>
      <p:ext uri="{BB962C8B-B14F-4D97-AF65-F5344CB8AC3E}">
        <p14:creationId xmlns:p14="http://schemas.microsoft.com/office/powerpoint/2010/main" val="81703104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File:Armenians fighting in the region of the burning tatar bazar at baku march days 1918.png"/>
          <p:cNvPicPr>
            <a:picLocks noChangeAspect="1" noChangeArrowheads="1"/>
          </p:cNvPicPr>
          <p:nvPr/>
        </p:nvPicPr>
        <p:blipFill>
          <a:blip r:embed="rId3" cstate="print"/>
          <a:srcRect/>
          <a:stretch>
            <a:fillRect/>
          </a:stretch>
        </p:blipFill>
        <p:spPr bwMode="auto">
          <a:xfrm>
            <a:off x="618422" y="-50102"/>
            <a:ext cx="8296978" cy="6450902"/>
          </a:xfrm>
          <a:prstGeom prst="rect">
            <a:avLst/>
          </a:prstGeom>
          <a:noFill/>
        </p:spPr>
      </p:pic>
    </p:spTree>
    <p:extLst>
      <p:ext uri="{BB962C8B-B14F-4D97-AF65-F5344CB8AC3E}">
        <p14:creationId xmlns:p14="http://schemas.microsoft.com/office/powerpoint/2010/main" val="19132696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le:First republic of Armenia-west boarders by Woodrow Wilson.png"/>
          <p:cNvPicPr>
            <a:picLocks noChangeAspect="1" noChangeArrowheads="1"/>
          </p:cNvPicPr>
          <p:nvPr/>
        </p:nvPicPr>
        <p:blipFill>
          <a:blip r:embed="rId3" cstate="print"/>
          <a:srcRect/>
          <a:stretch>
            <a:fillRect/>
          </a:stretch>
        </p:blipFill>
        <p:spPr bwMode="auto">
          <a:xfrm>
            <a:off x="551497" y="-30316"/>
            <a:ext cx="7830503" cy="6735916"/>
          </a:xfrm>
          <a:prstGeom prst="rect">
            <a:avLst/>
          </a:prstGeom>
          <a:noFill/>
        </p:spPr>
      </p:pic>
    </p:spTree>
    <p:extLst>
      <p:ext uri="{BB962C8B-B14F-4D97-AF65-F5344CB8AC3E}">
        <p14:creationId xmlns:p14="http://schemas.microsoft.com/office/powerpoint/2010/main" val="15111769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9--arm genocide--ww stamp.jpg"/>
          <p:cNvPicPr>
            <a:picLocks noChangeAspect="1"/>
          </p:cNvPicPr>
          <p:nvPr/>
        </p:nvPicPr>
        <p:blipFill>
          <a:blip r:embed="rId3" cstate="print"/>
          <a:stretch>
            <a:fillRect/>
          </a:stretch>
        </p:blipFill>
        <p:spPr>
          <a:xfrm>
            <a:off x="153185" y="58522"/>
            <a:ext cx="8762215" cy="6799478"/>
          </a:xfrm>
          <a:prstGeom prst="rect">
            <a:avLst/>
          </a:prstGeom>
        </p:spPr>
      </p:pic>
    </p:spTree>
    <p:extLst>
      <p:ext uri="{BB962C8B-B14F-4D97-AF65-F5344CB8AC3E}">
        <p14:creationId xmlns:p14="http://schemas.microsoft.com/office/powerpoint/2010/main" val="32280096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9--Proposed_Armenian_state_in_Asia_Minor.png"/>
          <p:cNvPicPr>
            <a:picLocks noChangeAspect="1"/>
          </p:cNvPicPr>
          <p:nvPr/>
        </p:nvPicPr>
        <p:blipFill>
          <a:blip r:embed="rId3" cstate="print"/>
          <a:stretch>
            <a:fillRect/>
          </a:stretch>
        </p:blipFill>
        <p:spPr>
          <a:xfrm>
            <a:off x="95809" y="108365"/>
            <a:ext cx="8952382" cy="6641270"/>
          </a:xfrm>
          <a:prstGeom prst="rect">
            <a:avLst/>
          </a:prstGeom>
        </p:spPr>
      </p:pic>
    </p:spTree>
    <p:extLst>
      <p:ext uri="{BB962C8B-B14F-4D97-AF65-F5344CB8AC3E}">
        <p14:creationId xmlns:p14="http://schemas.microsoft.com/office/powerpoint/2010/main" val="31922670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File:Sykes-Picot-1916.gif"/>
          <p:cNvPicPr>
            <a:picLocks noChangeAspect="1" noChangeArrowheads="1"/>
          </p:cNvPicPr>
          <p:nvPr/>
        </p:nvPicPr>
        <p:blipFill>
          <a:blip r:embed="rId3" cstate="print"/>
          <a:srcRect/>
          <a:stretch>
            <a:fillRect/>
          </a:stretch>
        </p:blipFill>
        <p:spPr bwMode="auto">
          <a:xfrm>
            <a:off x="2052638" y="0"/>
            <a:ext cx="5302250" cy="6858000"/>
          </a:xfrm>
          <a:prstGeom prst="rect">
            <a:avLst/>
          </a:prstGeom>
          <a:noFill/>
          <a:ln w="9525">
            <a:noFill/>
            <a:miter lim="800000"/>
            <a:headEnd/>
            <a:tailEnd/>
          </a:ln>
        </p:spPr>
      </p:pic>
    </p:spTree>
    <p:extLst>
      <p:ext uri="{BB962C8B-B14F-4D97-AF65-F5344CB8AC3E}">
        <p14:creationId xmlns:p14="http://schemas.microsoft.com/office/powerpoint/2010/main" val="332379059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2006TQ.gif"/>
          <p:cNvPicPr>
            <a:picLocks noChangeAspect="1"/>
          </p:cNvPicPr>
          <p:nvPr/>
        </p:nvPicPr>
        <p:blipFill>
          <a:blip r:embed="rId3" cstate="print"/>
          <a:stretch>
            <a:fillRect/>
          </a:stretch>
        </p:blipFill>
        <p:spPr>
          <a:xfrm>
            <a:off x="0" y="199326"/>
            <a:ext cx="9144000" cy="6459348"/>
          </a:xfrm>
          <a:prstGeom prst="rect">
            <a:avLst/>
          </a:prstGeom>
        </p:spPr>
      </p:pic>
    </p:spTree>
    <p:extLst>
      <p:ext uri="{BB962C8B-B14F-4D97-AF65-F5344CB8AC3E}">
        <p14:creationId xmlns:p14="http://schemas.microsoft.com/office/powerpoint/2010/main" val="11833823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bss.sfsu.edu/tygiel/Hist427/1910sphotos/WoodrowWilson.jpg"/>
          <p:cNvPicPr>
            <a:picLocks noChangeAspect="1" noChangeArrowheads="1"/>
          </p:cNvPicPr>
          <p:nvPr/>
        </p:nvPicPr>
        <p:blipFill>
          <a:blip r:embed="rId3" cstate="print"/>
          <a:srcRect/>
          <a:stretch>
            <a:fillRect/>
          </a:stretch>
        </p:blipFill>
        <p:spPr bwMode="auto">
          <a:xfrm>
            <a:off x="1998663" y="152400"/>
            <a:ext cx="5041900" cy="6553200"/>
          </a:xfrm>
          <a:prstGeom prst="rect">
            <a:avLst/>
          </a:prstGeom>
          <a:noFill/>
          <a:ln w="9525">
            <a:noFill/>
            <a:miter lim="800000"/>
            <a:headEnd/>
            <a:tailEnd/>
          </a:ln>
        </p:spPr>
      </p:pic>
    </p:spTree>
    <p:extLst>
      <p:ext uri="{BB962C8B-B14F-4D97-AF65-F5344CB8AC3E}">
        <p14:creationId xmlns:p14="http://schemas.microsoft.com/office/powerpoint/2010/main" val="1274652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 descr="vers.PNG"/>
          <p:cNvPicPr>
            <a:picLocks noChangeAspect="1"/>
          </p:cNvPicPr>
          <p:nvPr/>
        </p:nvPicPr>
        <p:blipFill>
          <a:blip r:embed="rId3" cstate="print"/>
          <a:srcRect/>
          <a:stretch>
            <a:fillRect/>
          </a:stretch>
        </p:blipFill>
        <p:spPr bwMode="auto">
          <a:xfrm>
            <a:off x="-66675" y="0"/>
            <a:ext cx="9277350" cy="6858000"/>
          </a:xfrm>
          <a:prstGeom prst="rect">
            <a:avLst/>
          </a:prstGeom>
          <a:noFill/>
          <a:ln w="9525">
            <a:noFill/>
            <a:miter lim="800000"/>
            <a:headEnd/>
            <a:tailEnd/>
          </a:ln>
        </p:spPr>
      </p:pic>
    </p:spTree>
    <p:extLst>
      <p:ext uri="{BB962C8B-B14F-4D97-AF65-F5344CB8AC3E}">
        <p14:creationId xmlns:p14="http://schemas.microsoft.com/office/powerpoint/2010/main" val="325839983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descr="Henry_Cabot_Lodge_1.jpg"/>
          <p:cNvPicPr>
            <a:picLocks noChangeAspect="1"/>
          </p:cNvPicPr>
          <p:nvPr/>
        </p:nvPicPr>
        <p:blipFill>
          <a:blip r:embed="rId3" cstate="print"/>
          <a:srcRect/>
          <a:stretch>
            <a:fillRect/>
          </a:stretch>
        </p:blipFill>
        <p:spPr bwMode="auto">
          <a:xfrm>
            <a:off x="-76200" y="304800"/>
            <a:ext cx="4591967" cy="5638800"/>
          </a:xfrm>
          <a:prstGeom prst="rect">
            <a:avLst/>
          </a:prstGeom>
          <a:noFill/>
          <a:ln w="9525">
            <a:noFill/>
            <a:miter lim="800000"/>
            <a:headEnd/>
            <a:tailEnd/>
          </a:ln>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5787" y="1335087"/>
            <a:ext cx="4488213" cy="552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4567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152400"/>
            <a:ext cx="8001000" cy="5909310"/>
          </a:xfrm>
          <a:prstGeom prst="rect">
            <a:avLst/>
          </a:prstGeom>
          <a:noFill/>
        </p:spPr>
        <p:txBody>
          <a:bodyPr wrap="square" rtlCol="0">
            <a:spAutoFit/>
          </a:bodyPr>
          <a:lstStyle/>
          <a:p>
            <a:pPr algn="ctr"/>
            <a:r>
              <a:rPr lang="en-US" b="1" dirty="0" smtClean="0">
                <a:solidFill>
                  <a:prstClr val="black"/>
                </a:solidFill>
              </a:rPr>
              <a:t>ARTICLE 22</a:t>
            </a:r>
          </a:p>
          <a:p>
            <a:pPr algn="ctr"/>
            <a:endParaRPr lang="en-US" b="1" dirty="0" smtClean="0">
              <a:solidFill>
                <a:prstClr val="black"/>
              </a:solidFill>
            </a:endParaRPr>
          </a:p>
          <a:p>
            <a:r>
              <a:rPr lang="en-US" dirty="0" smtClean="0">
                <a:solidFill>
                  <a:prstClr val="black"/>
                </a:solidFill>
              </a:rPr>
              <a:t>To those colonies and territories which as a consequence of the late war have ceased to be under the sovereignty of the States which formerly governed them and which are inhabited by peoples not yet able to stand by themselves under the strenuous conditions of the modern world, there should be applied the principle that the well-being and development of such peoples form a sacred trust of </a:t>
            </a:r>
            <a:r>
              <a:rPr lang="en-US" dirty="0" err="1" smtClean="0">
                <a:solidFill>
                  <a:prstClr val="black"/>
                </a:solidFill>
              </a:rPr>
              <a:t>civilisation</a:t>
            </a:r>
            <a:r>
              <a:rPr lang="en-US" dirty="0" smtClean="0">
                <a:solidFill>
                  <a:prstClr val="black"/>
                </a:solidFill>
              </a:rPr>
              <a:t> and that securities for the performance of this trust should be embodied in this Covenant. The best method of giving practical effect to this principle is that the tutelage of such peoples should be entrusted to advanced nations who by reason of their resources, their experience or their geographical position can best undertake this responsibility, and who are willing to accept it, and that this tutelage should be exercised by them as </a:t>
            </a:r>
            <a:r>
              <a:rPr lang="en-US" dirty="0" err="1" smtClean="0">
                <a:solidFill>
                  <a:prstClr val="black"/>
                </a:solidFill>
              </a:rPr>
              <a:t>Mandatories</a:t>
            </a:r>
            <a:r>
              <a:rPr lang="en-US" dirty="0" smtClean="0">
                <a:solidFill>
                  <a:prstClr val="black"/>
                </a:solidFill>
              </a:rPr>
              <a:t> on behalf of the League. The character of the mandate must differ according to the stage of the development of the people, the geographical situation of the territory, its economic conditions, and other similar circumstances. </a:t>
            </a:r>
            <a:r>
              <a:rPr lang="en-US" b="1" dirty="0" smtClean="0">
                <a:solidFill>
                  <a:srgbClr val="FF0000"/>
                </a:solidFill>
              </a:rPr>
              <a:t>Certain communities formerly belonging to the Turkish Empire have reached a stage of development where their existence as independent nations can be provisionally </a:t>
            </a:r>
            <a:r>
              <a:rPr lang="en-US" b="1" dirty="0" err="1" smtClean="0">
                <a:solidFill>
                  <a:srgbClr val="FF0000"/>
                </a:solidFill>
              </a:rPr>
              <a:t>recognised</a:t>
            </a:r>
            <a:r>
              <a:rPr lang="en-US" b="1" dirty="0" smtClean="0">
                <a:solidFill>
                  <a:srgbClr val="FF0000"/>
                </a:solidFill>
              </a:rPr>
              <a:t> subject to the rendering of administrative advice and assistance by a Mandatory until such time as they are able to stand alone.</a:t>
            </a:r>
            <a:r>
              <a:rPr lang="en-US" b="1" dirty="0" smtClean="0">
                <a:solidFill>
                  <a:prstClr val="black"/>
                </a:solidFill>
              </a:rPr>
              <a:t> </a:t>
            </a:r>
            <a:r>
              <a:rPr lang="en-US" dirty="0" smtClean="0">
                <a:solidFill>
                  <a:prstClr val="black"/>
                </a:solidFill>
              </a:rPr>
              <a:t>The wishes of these communities must be a principal consideration in the selection of the Mandatory. </a:t>
            </a:r>
          </a:p>
        </p:txBody>
      </p:sp>
    </p:spTree>
    <p:extLst>
      <p:ext uri="{BB962C8B-B14F-4D97-AF65-F5344CB8AC3E}">
        <p14:creationId xmlns:p14="http://schemas.microsoft.com/office/powerpoint/2010/main" val="4132304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1"/>
          <p:cNvSpPr txBox="1">
            <a:spLocks noChangeArrowheads="1"/>
          </p:cNvSpPr>
          <p:nvPr/>
        </p:nvSpPr>
        <p:spPr bwMode="auto">
          <a:xfrm>
            <a:off x="1524000" y="381000"/>
            <a:ext cx="6553200" cy="5724644"/>
          </a:xfrm>
          <a:prstGeom prst="rect">
            <a:avLst/>
          </a:prstGeom>
          <a:noFill/>
          <a:ln w="9525">
            <a:noFill/>
            <a:miter lim="800000"/>
            <a:headEnd/>
            <a:tailEnd/>
          </a:ln>
        </p:spPr>
        <p:txBody>
          <a:bodyPr wrap="square">
            <a:spAutoFit/>
          </a:bodyPr>
          <a:lstStyle/>
          <a:p>
            <a:pPr algn="ctr"/>
            <a:r>
              <a:rPr lang="en-US" sz="2400" dirty="0">
                <a:solidFill>
                  <a:prstClr val="black"/>
                </a:solidFill>
              </a:rPr>
              <a:t>ARTICLE 11</a:t>
            </a:r>
          </a:p>
          <a:p>
            <a:endParaRPr lang="en-US" sz="2400" dirty="0">
              <a:solidFill>
                <a:prstClr val="black"/>
              </a:solidFill>
            </a:endParaRPr>
          </a:p>
          <a:p>
            <a:r>
              <a:rPr lang="en-US" sz="2000" dirty="0">
                <a:solidFill>
                  <a:prstClr val="black"/>
                </a:solidFill>
              </a:rPr>
              <a:t>Any war or threat of war, whether immediately affecting any of the Members of the League or not, is hereby declared a matter of concern to the whole League, and the League shall take any action that may be deemed wise and effectual to safeguard the peace of nations. In case any such emergency should arise the Secretary General shall </a:t>
            </a:r>
            <a:r>
              <a:rPr lang="en-US" sz="2000" b="1" dirty="0">
                <a:solidFill>
                  <a:srgbClr val="FF0000"/>
                </a:solidFill>
              </a:rPr>
              <a:t>on the request of any Member of the League</a:t>
            </a:r>
            <a:r>
              <a:rPr lang="en-US" sz="2000" dirty="0">
                <a:solidFill>
                  <a:prstClr val="black"/>
                </a:solidFill>
              </a:rPr>
              <a:t> forthwith summon a meeting of the Council.</a:t>
            </a:r>
          </a:p>
          <a:p>
            <a:endParaRPr lang="en-US" sz="2000" dirty="0">
              <a:solidFill>
                <a:prstClr val="black"/>
              </a:solidFill>
            </a:endParaRPr>
          </a:p>
          <a:p>
            <a:r>
              <a:rPr lang="en-US" sz="2000" dirty="0">
                <a:solidFill>
                  <a:prstClr val="black"/>
                </a:solidFill>
              </a:rPr>
              <a:t>It is also declared to </a:t>
            </a:r>
            <a:r>
              <a:rPr lang="en-US" sz="2000" b="1" dirty="0">
                <a:solidFill>
                  <a:srgbClr val="FF0000"/>
                </a:solidFill>
              </a:rPr>
              <a:t>be the friendly right of each Member of the League</a:t>
            </a:r>
            <a:r>
              <a:rPr lang="en-US" sz="2000" dirty="0">
                <a:solidFill>
                  <a:prstClr val="black"/>
                </a:solidFill>
              </a:rPr>
              <a:t> to bring to the attention of the Assembly or of the Council any circumstance whatever affecting international relations which threatens to disturb international peace or the good understanding between nations upon which peace depends.</a:t>
            </a:r>
          </a:p>
          <a:p>
            <a:endParaRPr lang="en-US" dirty="0">
              <a:solidFill>
                <a:prstClr val="black"/>
              </a:solidFill>
            </a:endParaRPr>
          </a:p>
        </p:txBody>
      </p:sp>
    </p:spTree>
    <p:extLst>
      <p:ext uri="{BB962C8B-B14F-4D97-AF65-F5344CB8AC3E}">
        <p14:creationId xmlns:p14="http://schemas.microsoft.com/office/powerpoint/2010/main" val="932625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asbarez.com/App/Asbarez/eng/2010/08/0810sevres.jpg"/>
          <p:cNvPicPr>
            <a:picLocks noChangeAspect="1" noChangeArrowheads="1"/>
          </p:cNvPicPr>
          <p:nvPr/>
        </p:nvPicPr>
        <p:blipFill>
          <a:blip r:embed="rId3" cstate="print"/>
          <a:srcRect/>
          <a:stretch>
            <a:fillRect/>
          </a:stretch>
        </p:blipFill>
        <p:spPr bwMode="auto">
          <a:xfrm>
            <a:off x="0" y="43339"/>
            <a:ext cx="9144000" cy="6686550"/>
          </a:xfrm>
          <a:prstGeom prst="rect">
            <a:avLst/>
          </a:prstGeom>
          <a:noFill/>
        </p:spPr>
      </p:pic>
    </p:spTree>
    <p:extLst>
      <p:ext uri="{BB962C8B-B14F-4D97-AF65-F5344CB8AC3E}">
        <p14:creationId xmlns:p14="http://schemas.microsoft.com/office/powerpoint/2010/main" val="23598809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TreatyOfSevres_(corrected).PNG"/>
          <p:cNvPicPr>
            <a:picLocks noChangeAspect="1"/>
          </p:cNvPicPr>
          <p:nvPr/>
        </p:nvPicPr>
        <p:blipFill>
          <a:blip r:embed="rId3" cstate="print"/>
          <a:srcRect/>
          <a:stretch>
            <a:fillRect/>
          </a:stretch>
        </p:blipFill>
        <p:spPr bwMode="auto">
          <a:xfrm>
            <a:off x="0" y="133350"/>
            <a:ext cx="9144000" cy="6591300"/>
          </a:xfrm>
          <a:prstGeom prst="rect">
            <a:avLst/>
          </a:prstGeom>
          <a:noFill/>
          <a:ln w="9525">
            <a:noFill/>
            <a:miter lim="800000"/>
            <a:headEnd/>
            <a:tailEnd/>
          </a:ln>
        </p:spPr>
      </p:pic>
    </p:spTree>
    <p:extLst>
      <p:ext uri="{BB962C8B-B14F-4D97-AF65-F5344CB8AC3E}">
        <p14:creationId xmlns:p14="http://schemas.microsoft.com/office/powerpoint/2010/main" val="242019157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2.bp.blogspot.com/_fDHZJ0rirOc/S_xSBEnDOJI/AAAAAAAABVs/IcoWOV3oYFo/s1600/British+and+French+Mandates.jpg"/>
          <p:cNvPicPr>
            <a:picLocks noChangeAspect="1" noChangeArrowheads="1"/>
          </p:cNvPicPr>
          <p:nvPr/>
        </p:nvPicPr>
        <p:blipFill>
          <a:blip r:embed="rId3" cstate="print"/>
          <a:srcRect/>
          <a:stretch>
            <a:fillRect/>
          </a:stretch>
        </p:blipFill>
        <p:spPr bwMode="auto">
          <a:xfrm>
            <a:off x="533401" y="228600"/>
            <a:ext cx="8450862" cy="6624915"/>
          </a:xfrm>
          <a:prstGeom prst="rect">
            <a:avLst/>
          </a:prstGeom>
          <a:noFill/>
        </p:spPr>
      </p:pic>
    </p:spTree>
    <p:extLst>
      <p:ext uri="{BB962C8B-B14F-4D97-AF65-F5344CB8AC3E}">
        <p14:creationId xmlns:p14="http://schemas.microsoft.com/office/powerpoint/2010/main" val="37263567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bluepoint.gen.tr/ataturk/a93.jpg"/>
          <p:cNvPicPr>
            <a:picLocks noChangeAspect="1" noChangeArrowheads="1"/>
          </p:cNvPicPr>
          <p:nvPr/>
        </p:nvPicPr>
        <p:blipFill>
          <a:blip r:embed="rId3" cstate="print"/>
          <a:srcRect/>
          <a:stretch>
            <a:fillRect/>
          </a:stretch>
        </p:blipFill>
        <p:spPr bwMode="auto">
          <a:xfrm>
            <a:off x="1981200" y="0"/>
            <a:ext cx="5153025" cy="6976065"/>
          </a:xfrm>
          <a:prstGeom prst="rect">
            <a:avLst/>
          </a:prstGeom>
          <a:noFill/>
        </p:spPr>
      </p:pic>
    </p:spTree>
    <p:extLst>
      <p:ext uri="{BB962C8B-B14F-4D97-AF65-F5344CB8AC3E}">
        <p14:creationId xmlns:p14="http://schemas.microsoft.com/office/powerpoint/2010/main" val="11695937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ww.wilsonforarmenia.org/Armenia%20Maps/ArmeniaMap1919.jpg"/>
          <p:cNvPicPr>
            <a:picLocks noChangeAspect="1" noChangeArrowheads="1"/>
          </p:cNvPicPr>
          <p:nvPr/>
        </p:nvPicPr>
        <p:blipFill>
          <a:blip r:embed="rId3" cstate="print"/>
          <a:srcRect/>
          <a:stretch>
            <a:fillRect/>
          </a:stretch>
        </p:blipFill>
        <p:spPr bwMode="auto">
          <a:xfrm>
            <a:off x="3328" y="381228"/>
            <a:ext cx="9140672" cy="5943372"/>
          </a:xfrm>
          <a:prstGeom prst="rect">
            <a:avLst/>
          </a:prstGeom>
          <a:noFill/>
        </p:spPr>
      </p:pic>
    </p:spTree>
    <p:extLst>
      <p:ext uri="{BB962C8B-B14F-4D97-AF65-F5344CB8AC3E}">
        <p14:creationId xmlns:p14="http://schemas.microsoft.com/office/powerpoint/2010/main" val="38961423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File:KazimKarabekir.jpg"/>
          <p:cNvPicPr>
            <a:picLocks noChangeAspect="1" noChangeArrowheads="1"/>
          </p:cNvPicPr>
          <p:nvPr/>
        </p:nvPicPr>
        <p:blipFill>
          <a:blip r:embed="rId3" cstate="print"/>
          <a:srcRect/>
          <a:stretch>
            <a:fillRect/>
          </a:stretch>
        </p:blipFill>
        <p:spPr bwMode="auto">
          <a:xfrm>
            <a:off x="827833" y="137973"/>
            <a:ext cx="7325567" cy="6415227"/>
          </a:xfrm>
          <a:prstGeom prst="rect">
            <a:avLst/>
          </a:prstGeom>
          <a:noFill/>
        </p:spPr>
      </p:pic>
    </p:spTree>
    <p:extLst>
      <p:ext uri="{BB962C8B-B14F-4D97-AF65-F5344CB8AC3E}">
        <p14:creationId xmlns:p14="http://schemas.microsoft.com/office/powerpoint/2010/main" val="17711660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21--treaty of kars.jpg"/>
          <p:cNvPicPr>
            <a:picLocks noChangeAspect="1"/>
          </p:cNvPicPr>
          <p:nvPr/>
        </p:nvPicPr>
        <p:blipFill>
          <a:blip r:embed="rId3" cstate="print"/>
          <a:stretch>
            <a:fillRect/>
          </a:stretch>
        </p:blipFill>
        <p:spPr>
          <a:xfrm>
            <a:off x="1365885" y="0"/>
            <a:ext cx="6412230" cy="6858000"/>
          </a:xfrm>
          <a:prstGeom prst="rect">
            <a:avLst/>
          </a:prstGeom>
        </p:spPr>
      </p:pic>
    </p:spTree>
    <p:extLst>
      <p:ext uri="{BB962C8B-B14F-4D97-AF65-F5344CB8AC3E}">
        <p14:creationId xmlns:p14="http://schemas.microsoft.com/office/powerpoint/2010/main" val="19423713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File:11thRedArmyYerevan.jpg"/>
          <p:cNvPicPr>
            <a:picLocks noChangeAspect="1" noChangeArrowheads="1"/>
          </p:cNvPicPr>
          <p:nvPr/>
        </p:nvPicPr>
        <p:blipFill>
          <a:blip r:embed="rId3" cstate="print"/>
          <a:srcRect/>
          <a:stretch>
            <a:fillRect/>
          </a:stretch>
        </p:blipFill>
        <p:spPr bwMode="auto">
          <a:xfrm>
            <a:off x="-104791" y="64484"/>
            <a:ext cx="9020191" cy="6641116"/>
          </a:xfrm>
          <a:prstGeom prst="rect">
            <a:avLst/>
          </a:prstGeom>
          <a:noFill/>
        </p:spPr>
      </p:pic>
    </p:spTree>
    <p:extLst>
      <p:ext uri="{BB962C8B-B14F-4D97-AF65-F5344CB8AC3E}">
        <p14:creationId xmlns:p14="http://schemas.microsoft.com/office/powerpoint/2010/main" val="8546018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9--greek claims.jpg"/>
          <p:cNvPicPr>
            <a:picLocks noChangeAspect="1"/>
          </p:cNvPicPr>
          <p:nvPr/>
        </p:nvPicPr>
        <p:blipFill>
          <a:blip r:embed="rId3" cstate="print"/>
          <a:stretch>
            <a:fillRect/>
          </a:stretch>
        </p:blipFill>
        <p:spPr>
          <a:xfrm>
            <a:off x="1776598" y="0"/>
            <a:ext cx="5590804" cy="6858000"/>
          </a:xfrm>
          <a:prstGeom prst="rect">
            <a:avLst/>
          </a:prstGeom>
        </p:spPr>
      </p:pic>
    </p:spTree>
    <p:extLst>
      <p:ext uri="{BB962C8B-B14F-4D97-AF65-F5344CB8AC3E}">
        <p14:creationId xmlns:p14="http://schemas.microsoft.com/office/powerpoint/2010/main" val="33895114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File:Smyrna burning.jpg"/>
          <p:cNvPicPr>
            <a:picLocks noChangeAspect="1" noChangeArrowheads="1"/>
          </p:cNvPicPr>
          <p:nvPr/>
        </p:nvPicPr>
        <p:blipFill>
          <a:blip r:embed="rId3" cstate="print"/>
          <a:srcRect/>
          <a:stretch>
            <a:fillRect/>
          </a:stretch>
        </p:blipFill>
        <p:spPr bwMode="auto">
          <a:xfrm>
            <a:off x="0" y="0"/>
            <a:ext cx="9209640" cy="3073718"/>
          </a:xfrm>
          <a:prstGeom prst="rect">
            <a:avLst/>
          </a:prstGeom>
          <a:noFill/>
        </p:spPr>
      </p:pic>
      <p:pic>
        <p:nvPicPr>
          <p:cNvPr id="2" name="Picture 1"/>
          <p:cNvPicPr>
            <a:picLocks noChangeAspect="1"/>
          </p:cNvPicPr>
          <p:nvPr/>
        </p:nvPicPr>
        <p:blipFill>
          <a:blip r:embed="rId4"/>
          <a:stretch>
            <a:fillRect/>
          </a:stretch>
        </p:blipFill>
        <p:spPr>
          <a:xfrm>
            <a:off x="21771" y="2667000"/>
            <a:ext cx="8992379" cy="4191000"/>
          </a:xfrm>
          <a:prstGeom prst="rect">
            <a:avLst/>
          </a:prstGeom>
        </p:spPr>
      </p:pic>
    </p:spTree>
    <p:extLst>
      <p:ext uri="{BB962C8B-B14F-4D97-AF65-F5344CB8AC3E}">
        <p14:creationId xmlns:p14="http://schemas.microsoft.com/office/powerpoint/2010/main" val="9530791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p:cNvPicPr>
            <a:picLocks noChangeAspect="1" noChangeArrowheads="1"/>
          </p:cNvPicPr>
          <p:nvPr/>
        </p:nvPicPr>
        <p:blipFill>
          <a:blip r:embed="rId3" cstate="print"/>
          <a:srcRect/>
          <a:stretch>
            <a:fillRect/>
          </a:stretch>
        </p:blipFill>
        <p:spPr bwMode="auto">
          <a:xfrm>
            <a:off x="2057400" y="-335278"/>
            <a:ext cx="6248400" cy="7015250"/>
          </a:xfrm>
          <a:prstGeom prst="rect">
            <a:avLst/>
          </a:prstGeom>
          <a:noFill/>
          <a:ln w="9525">
            <a:noFill/>
            <a:miter lim="800000"/>
            <a:headEnd/>
            <a:tailEnd/>
          </a:ln>
        </p:spPr>
      </p:pic>
    </p:spTree>
    <p:extLst>
      <p:ext uri="{BB962C8B-B14F-4D97-AF65-F5344CB8AC3E}">
        <p14:creationId xmlns:p14="http://schemas.microsoft.com/office/powerpoint/2010/main" val="18118145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File:Turkey-Greece-Bulgaria on Treaty of Lausanne.png"/>
          <p:cNvPicPr>
            <a:picLocks noChangeAspect="1" noChangeArrowheads="1"/>
          </p:cNvPicPr>
          <p:nvPr/>
        </p:nvPicPr>
        <p:blipFill>
          <a:blip r:embed="rId3" cstate="print"/>
          <a:srcRect/>
          <a:stretch>
            <a:fillRect/>
          </a:stretch>
        </p:blipFill>
        <p:spPr bwMode="auto">
          <a:xfrm>
            <a:off x="37869" y="1137592"/>
            <a:ext cx="9106131" cy="4653608"/>
          </a:xfrm>
          <a:prstGeom prst="rect">
            <a:avLst/>
          </a:prstGeom>
          <a:noFill/>
        </p:spPr>
      </p:pic>
    </p:spTree>
    <p:extLst>
      <p:ext uri="{BB962C8B-B14F-4D97-AF65-F5344CB8AC3E}">
        <p14:creationId xmlns:p14="http://schemas.microsoft.com/office/powerpoint/2010/main" val="8350733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6239</TotalTime>
  <Words>561</Words>
  <Application>Microsoft Office PowerPoint</Application>
  <PresentationFormat>On-screen Show (4:3)</PresentationFormat>
  <Paragraphs>128</Paragraphs>
  <Slides>79</Slides>
  <Notes>76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79</vt:i4>
      </vt:variant>
    </vt:vector>
  </HeadingPairs>
  <TitlesOfParts>
    <vt:vector size="82"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 Johnson</cp:lastModifiedBy>
  <cp:revision>108</cp:revision>
  <dcterms:created xsi:type="dcterms:W3CDTF">2009-10-19T18:44:58Z</dcterms:created>
  <dcterms:modified xsi:type="dcterms:W3CDTF">2014-02-02T02:37:00Z</dcterms:modified>
</cp:coreProperties>
</file>