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70" r:id="rId2"/>
    <p:sldId id="344" r:id="rId3"/>
    <p:sldId id="345" r:id="rId4"/>
    <p:sldId id="257" r:id="rId5"/>
    <p:sldId id="321" r:id="rId6"/>
    <p:sldId id="323" r:id="rId7"/>
    <p:sldId id="309" r:id="rId8"/>
    <p:sldId id="308" r:id="rId9"/>
    <p:sldId id="404" r:id="rId10"/>
    <p:sldId id="313" r:id="rId11"/>
    <p:sldId id="312" r:id="rId12"/>
    <p:sldId id="314" r:id="rId13"/>
    <p:sldId id="325" r:id="rId14"/>
    <p:sldId id="330" r:id="rId15"/>
    <p:sldId id="331" r:id="rId16"/>
    <p:sldId id="405" r:id="rId17"/>
    <p:sldId id="326" r:id="rId18"/>
    <p:sldId id="327" r:id="rId19"/>
    <p:sldId id="328" r:id="rId20"/>
    <p:sldId id="348" r:id="rId21"/>
    <p:sldId id="320" r:id="rId22"/>
    <p:sldId id="318" r:id="rId23"/>
    <p:sldId id="334" r:id="rId24"/>
    <p:sldId id="333" r:id="rId25"/>
    <p:sldId id="335" r:id="rId26"/>
    <p:sldId id="338" r:id="rId27"/>
    <p:sldId id="337" r:id="rId28"/>
    <p:sldId id="341" r:id="rId29"/>
    <p:sldId id="287" r:id="rId30"/>
    <p:sldId id="414" r:id="rId31"/>
    <p:sldId id="346" r:id="rId32"/>
    <p:sldId id="340" r:id="rId33"/>
    <p:sldId id="329" r:id="rId34"/>
    <p:sldId id="354" r:id="rId35"/>
    <p:sldId id="402" r:id="rId36"/>
    <p:sldId id="355" r:id="rId37"/>
    <p:sldId id="357" r:id="rId38"/>
    <p:sldId id="358" r:id="rId39"/>
    <p:sldId id="415" r:id="rId40"/>
    <p:sldId id="361" r:id="rId41"/>
    <p:sldId id="362" r:id="rId42"/>
    <p:sldId id="363" r:id="rId43"/>
    <p:sldId id="364" r:id="rId44"/>
    <p:sldId id="365" r:id="rId45"/>
    <p:sldId id="366" r:id="rId46"/>
    <p:sldId id="411" r:id="rId47"/>
    <p:sldId id="406" r:id="rId48"/>
    <p:sldId id="407" r:id="rId49"/>
    <p:sldId id="408" r:id="rId50"/>
    <p:sldId id="409" r:id="rId51"/>
    <p:sldId id="410" r:id="rId52"/>
    <p:sldId id="412" r:id="rId53"/>
    <p:sldId id="413" r:id="rId54"/>
    <p:sldId id="374" r:id="rId55"/>
    <p:sldId id="375" r:id="rId56"/>
    <p:sldId id="376" r:id="rId57"/>
    <p:sldId id="377" r:id="rId58"/>
    <p:sldId id="378" r:id="rId59"/>
    <p:sldId id="379" r:id="rId60"/>
    <p:sldId id="380" r:id="rId61"/>
    <p:sldId id="381" r:id="rId62"/>
    <p:sldId id="382" r:id="rId63"/>
    <p:sldId id="383" r:id="rId64"/>
    <p:sldId id="384" r:id="rId65"/>
    <p:sldId id="385" r:id="rId66"/>
    <p:sldId id="386" r:id="rId67"/>
    <p:sldId id="387" r:id="rId68"/>
    <p:sldId id="391" r:id="rId69"/>
    <p:sldId id="392" r:id="rId70"/>
    <p:sldId id="416" r:id="rId71"/>
    <p:sldId id="393" r:id="rId72"/>
    <p:sldId id="394" r:id="rId73"/>
    <p:sldId id="396" r:id="rId74"/>
    <p:sldId id="398" r:id="rId75"/>
    <p:sldId id="399" r:id="rId76"/>
    <p:sldId id="400" r:id="rId77"/>
    <p:sldId id="401"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58" autoAdjust="0"/>
  </p:normalViewPr>
  <p:slideViewPr>
    <p:cSldViewPr>
      <p:cViewPr varScale="1">
        <p:scale>
          <a:sx n="87" d="100"/>
          <a:sy n="87" d="100"/>
        </p:scale>
        <p:origin x="149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369A18-F4AF-494A-BAAB-B409A5321357}" type="datetimeFigureOut">
              <a:rPr lang="en-US" smtClean="0"/>
              <a:pPr/>
              <a:t>14-Mar-14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AF4C70-7367-49E5-BA30-B08CA3FB3A66}" type="slidenum">
              <a:rPr lang="en-US" smtClean="0"/>
              <a:pPr/>
              <a:t>‹#›</a:t>
            </a:fld>
            <a:endParaRPr lang="en-US"/>
          </a:p>
        </p:txBody>
      </p:sp>
    </p:spTree>
    <p:extLst>
      <p:ext uri="{BB962C8B-B14F-4D97-AF65-F5344CB8AC3E}">
        <p14:creationId xmlns:p14="http://schemas.microsoft.com/office/powerpoint/2010/main" val="3854509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a:t>
            </a:fld>
            <a:endParaRPr lang="en-US"/>
          </a:p>
        </p:txBody>
      </p:sp>
    </p:spTree>
    <p:extLst>
      <p:ext uri="{BB962C8B-B14F-4D97-AF65-F5344CB8AC3E}">
        <p14:creationId xmlns:p14="http://schemas.microsoft.com/office/powerpoint/2010/main" val="2512388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a:t>
            </a:fld>
            <a:endParaRPr lang="en-US"/>
          </a:p>
        </p:txBody>
      </p:sp>
    </p:spTree>
    <p:extLst>
      <p:ext uri="{BB962C8B-B14F-4D97-AF65-F5344CB8AC3E}">
        <p14:creationId xmlns:p14="http://schemas.microsoft.com/office/powerpoint/2010/main" val="458201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a:t>
            </a:fld>
            <a:endParaRPr lang="en-US"/>
          </a:p>
        </p:txBody>
      </p:sp>
    </p:spTree>
    <p:extLst>
      <p:ext uri="{BB962C8B-B14F-4D97-AF65-F5344CB8AC3E}">
        <p14:creationId xmlns:p14="http://schemas.microsoft.com/office/powerpoint/2010/main" val="951746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4</a:t>
            </a:fld>
            <a:endParaRPr lang="en-US"/>
          </a:p>
        </p:txBody>
      </p:sp>
    </p:spTree>
    <p:extLst>
      <p:ext uri="{BB962C8B-B14F-4D97-AF65-F5344CB8AC3E}">
        <p14:creationId xmlns:p14="http://schemas.microsoft.com/office/powerpoint/2010/main" val="1906146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5</a:t>
            </a:fld>
            <a:endParaRPr lang="en-US"/>
          </a:p>
        </p:txBody>
      </p:sp>
    </p:spTree>
    <p:extLst>
      <p:ext uri="{BB962C8B-B14F-4D97-AF65-F5344CB8AC3E}">
        <p14:creationId xmlns:p14="http://schemas.microsoft.com/office/powerpoint/2010/main" val="3980030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6</a:t>
            </a:fld>
            <a:endParaRPr lang="en-US"/>
          </a:p>
        </p:txBody>
      </p:sp>
    </p:spTree>
    <p:extLst>
      <p:ext uri="{BB962C8B-B14F-4D97-AF65-F5344CB8AC3E}">
        <p14:creationId xmlns:p14="http://schemas.microsoft.com/office/powerpoint/2010/main" val="2230559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Rn</a:t>
            </a:r>
            <a:r>
              <a:rPr lang="en-US" dirty="0" smtClean="0"/>
              <a:t> shah dc 1969</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pPr/>
              <a:t>7</a:t>
            </a:fld>
            <a:endParaRPr lang="en-US"/>
          </a:p>
        </p:txBody>
      </p:sp>
    </p:spTree>
    <p:extLst>
      <p:ext uri="{BB962C8B-B14F-4D97-AF65-F5344CB8AC3E}">
        <p14:creationId xmlns:p14="http://schemas.microsoft.com/office/powerpoint/2010/main" val="2516891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1972—RN in Teheran</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pPr/>
              <a:t>8</a:t>
            </a:fld>
            <a:endParaRPr lang="en-US"/>
          </a:p>
        </p:txBody>
      </p:sp>
    </p:spTree>
    <p:extLst>
      <p:ext uri="{BB962C8B-B14F-4D97-AF65-F5344CB8AC3E}">
        <p14:creationId xmlns:p14="http://schemas.microsoft.com/office/powerpoint/2010/main" val="2886220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756632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10</a:t>
            </a:fld>
            <a:endParaRPr lang="en-US"/>
          </a:p>
        </p:txBody>
      </p:sp>
    </p:spTree>
    <p:extLst>
      <p:ext uri="{BB962C8B-B14F-4D97-AF65-F5344CB8AC3E}">
        <p14:creationId xmlns:p14="http://schemas.microsoft.com/office/powerpoint/2010/main" val="276425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11</a:t>
            </a:fld>
            <a:endParaRPr lang="en-US"/>
          </a:p>
        </p:txBody>
      </p:sp>
    </p:spTree>
    <p:extLst>
      <p:ext uri="{BB962C8B-B14F-4D97-AF65-F5344CB8AC3E}">
        <p14:creationId xmlns:p14="http://schemas.microsoft.com/office/powerpoint/2010/main" val="2609936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12</a:t>
            </a:fld>
            <a:endParaRPr lang="en-US"/>
          </a:p>
        </p:txBody>
      </p:sp>
    </p:spTree>
    <p:extLst>
      <p:ext uri="{BB962C8B-B14F-4D97-AF65-F5344CB8AC3E}">
        <p14:creationId xmlns:p14="http://schemas.microsoft.com/office/powerpoint/2010/main" val="3621921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Opec</a:t>
            </a:r>
            <a:r>
              <a:rPr lang="en-US" dirty="0" smtClean="0"/>
              <a:t> 1960—iran, </a:t>
            </a:r>
            <a:r>
              <a:rPr lang="en-US" dirty="0" err="1" smtClean="0"/>
              <a:t>iraq</a:t>
            </a:r>
            <a:r>
              <a:rPr lang="en-US" dirty="0" smtClean="0"/>
              <a:t>, </a:t>
            </a:r>
            <a:r>
              <a:rPr lang="en-US" dirty="0" err="1" smtClean="0"/>
              <a:t>kuwait</a:t>
            </a:r>
            <a:r>
              <a:rPr lang="en-US" dirty="0" smtClean="0"/>
              <a:t>, </a:t>
            </a:r>
            <a:r>
              <a:rPr lang="en-US" dirty="0" err="1" smtClean="0"/>
              <a:t>sa</a:t>
            </a:r>
            <a:r>
              <a:rPr lang="en-US" dirty="0" smtClean="0"/>
              <a:t>, </a:t>
            </a:r>
            <a:r>
              <a:rPr lang="en-US" dirty="0" err="1" smtClean="0"/>
              <a:t>ven</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pPr/>
              <a:t>13</a:t>
            </a:fld>
            <a:endParaRPr lang="en-US"/>
          </a:p>
        </p:txBody>
      </p:sp>
    </p:spTree>
    <p:extLst>
      <p:ext uri="{BB962C8B-B14F-4D97-AF65-F5344CB8AC3E}">
        <p14:creationId xmlns:p14="http://schemas.microsoft.com/office/powerpoint/2010/main" val="1038605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14</a:t>
            </a:fld>
            <a:endParaRPr lang="en-US"/>
          </a:p>
        </p:txBody>
      </p:sp>
    </p:spTree>
    <p:extLst>
      <p:ext uri="{BB962C8B-B14F-4D97-AF65-F5344CB8AC3E}">
        <p14:creationId xmlns:p14="http://schemas.microsoft.com/office/powerpoint/2010/main" val="2995177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Nixon helms</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pPr/>
              <a:t>15</a:t>
            </a:fld>
            <a:endParaRPr lang="en-US"/>
          </a:p>
        </p:txBody>
      </p:sp>
    </p:spTree>
    <p:extLst>
      <p:ext uri="{BB962C8B-B14F-4D97-AF65-F5344CB8AC3E}">
        <p14:creationId xmlns:p14="http://schemas.microsoft.com/office/powerpoint/2010/main" val="3673444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449673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17</a:t>
            </a:fld>
            <a:endParaRPr lang="en-US"/>
          </a:p>
        </p:txBody>
      </p:sp>
    </p:spTree>
    <p:extLst>
      <p:ext uri="{BB962C8B-B14F-4D97-AF65-F5344CB8AC3E}">
        <p14:creationId xmlns:p14="http://schemas.microsoft.com/office/powerpoint/2010/main" val="1740720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18</a:t>
            </a:fld>
            <a:endParaRPr lang="en-US"/>
          </a:p>
        </p:txBody>
      </p:sp>
    </p:spTree>
    <p:extLst>
      <p:ext uri="{BB962C8B-B14F-4D97-AF65-F5344CB8AC3E}">
        <p14:creationId xmlns:p14="http://schemas.microsoft.com/office/powerpoint/2010/main" val="1609245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19</a:t>
            </a:fld>
            <a:endParaRPr lang="en-US"/>
          </a:p>
        </p:txBody>
      </p:sp>
    </p:spTree>
    <p:extLst>
      <p:ext uri="{BB962C8B-B14F-4D97-AF65-F5344CB8AC3E}">
        <p14:creationId xmlns:p14="http://schemas.microsoft.com/office/powerpoint/2010/main" val="2479401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20</a:t>
            </a:fld>
            <a:endParaRPr lang="en-US"/>
          </a:p>
        </p:txBody>
      </p:sp>
    </p:spTree>
    <p:extLst>
      <p:ext uri="{BB962C8B-B14F-4D97-AF65-F5344CB8AC3E}">
        <p14:creationId xmlns:p14="http://schemas.microsoft.com/office/powerpoint/2010/main" val="3806417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21</a:t>
            </a:fld>
            <a:endParaRPr lang="en-US"/>
          </a:p>
        </p:txBody>
      </p:sp>
    </p:spTree>
    <p:extLst>
      <p:ext uri="{BB962C8B-B14F-4D97-AF65-F5344CB8AC3E}">
        <p14:creationId xmlns:p14="http://schemas.microsoft.com/office/powerpoint/2010/main" val="1624157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22</a:t>
            </a:fld>
            <a:endParaRPr lang="en-US"/>
          </a:p>
        </p:txBody>
      </p:sp>
    </p:spTree>
    <p:extLst>
      <p:ext uri="{BB962C8B-B14F-4D97-AF65-F5344CB8AC3E}">
        <p14:creationId xmlns:p14="http://schemas.microsoft.com/office/powerpoint/2010/main" val="1447636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23</a:t>
            </a:fld>
            <a:endParaRPr lang="en-US"/>
          </a:p>
        </p:txBody>
      </p:sp>
    </p:spTree>
    <p:extLst>
      <p:ext uri="{BB962C8B-B14F-4D97-AF65-F5344CB8AC3E}">
        <p14:creationId xmlns:p14="http://schemas.microsoft.com/office/powerpoint/2010/main" val="851982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24</a:t>
            </a:fld>
            <a:endParaRPr lang="en-US"/>
          </a:p>
        </p:txBody>
      </p:sp>
    </p:spTree>
    <p:extLst>
      <p:ext uri="{BB962C8B-B14F-4D97-AF65-F5344CB8AC3E}">
        <p14:creationId xmlns:p14="http://schemas.microsoft.com/office/powerpoint/2010/main" val="3186050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25</a:t>
            </a:fld>
            <a:endParaRPr lang="en-US"/>
          </a:p>
        </p:txBody>
      </p:sp>
    </p:spTree>
    <p:extLst>
      <p:ext uri="{BB962C8B-B14F-4D97-AF65-F5344CB8AC3E}">
        <p14:creationId xmlns:p14="http://schemas.microsoft.com/office/powerpoint/2010/main" val="1861237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26</a:t>
            </a:fld>
            <a:endParaRPr lang="en-US"/>
          </a:p>
        </p:txBody>
      </p:sp>
    </p:spTree>
    <p:extLst>
      <p:ext uri="{BB962C8B-B14F-4D97-AF65-F5344CB8AC3E}">
        <p14:creationId xmlns:p14="http://schemas.microsoft.com/office/powerpoint/2010/main" val="24554151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27</a:t>
            </a:fld>
            <a:endParaRPr lang="en-US"/>
          </a:p>
        </p:txBody>
      </p:sp>
    </p:spTree>
    <p:extLst>
      <p:ext uri="{BB962C8B-B14F-4D97-AF65-F5344CB8AC3E}">
        <p14:creationId xmlns:p14="http://schemas.microsoft.com/office/powerpoint/2010/main" val="1996975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28</a:t>
            </a:fld>
            <a:endParaRPr lang="en-US"/>
          </a:p>
        </p:txBody>
      </p:sp>
    </p:spTree>
    <p:extLst>
      <p:ext uri="{BB962C8B-B14F-4D97-AF65-F5344CB8AC3E}">
        <p14:creationId xmlns:p14="http://schemas.microsoft.com/office/powerpoint/2010/main" val="5821576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29</a:t>
            </a:fld>
            <a:endParaRPr lang="en-US"/>
          </a:p>
        </p:txBody>
      </p:sp>
    </p:spTree>
    <p:extLst>
      <p:ext uri="{BB962C8B-B14F-4D97-AF65-F5344CB8AC3E}">
        <p14:creationId xmlns:p14="http://schemas.microsoft.com/office/powerpoint/2010/main" val="26537656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8288433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M-60 tank</a:t>
            </a:r>
            <a:r>
              <a:rPr lang="en-US" baseline="0" dirty="0" smtClean="0"/>
              <a:t> supplied by US</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pPr/>
              <a:t>31</a:t>
            </a:fld>
            <a:endParaRPr lang="en-US"/>
          </a:p>
        </p:txBody>
      </p:sp>
    </p:spTree>
    <p:extLst>
      <p:ext uri="{BB962C8B-B14F-4D97-AF65-F5344CB8AC3E}">
        <p14:creationId xmlns:p14="http://schemas.microsoft.com/office/powerpoint/2010/main" val="2734393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Syr</a:t>
            </a:r>
            <a:r>
              <a:rPr lang="en-US" dirty="0" smtClean="0"/>
              <a:t> general</a:t>
            </a:r>
            <a:r>
              <a:rPr lang="en-US" baseline="0" dirty="0" smtClean="0"/>
              <a:t> staff </a:t>
            </a:r>
            <a:r>
              <a:rPr lang="en-US" baseline="0" dirty="0" err="1" smtClean="0"/>
              <a:t>hqs</a:t>
            </a:r>
            <a:r>
              <a:rPr lang="en-US" baseline="0" dirty="0" smtClean="0"/>
              <a:t> in </a:t>
            </a:r>
            <a:r>
              <a:rPr lang="en-US" baseline="0" dirty="0" err="1" smtClean="0"/>
              <a:t>damascus</a:t>
            </a:r>
            <a:r>
              <a:rPr lang="en-US" baseline="0" dirty="0" smtClean="0"/>
              <a:t> bombed</a:t>
            </a:r>
            <a:endParaRPr lang="en-US" dirty="0"/>
          </a:p>
        </p:txBody>
      </p:sp>
      <p:sp>
        <p:nvSpPr>
          <p:cNvPr id="4" name="Slide Number Placeholder 3"/>
          <p:cNvSpPr>
            <a:spLocks noGrp="1"/>
          </p:cNvSpPr>
          <p:nvPr>
            <p:ph type="sldNum" sz="quarter" idx="10"/>
          </p:nvPr>
        </p:nvSpPr>
        <p:spPr/>
        <p:txBody>
          <a:bodyPr/>
          <a:lstStyle/>
          <a:p>
            <a:fld id="{2AAF4C70-7367-49E5-BA30-B08CA3FB3A66}" type="slidenum">
              <a:rPr lang="en-US" smtClean="0"/>
              <a:pPr/>
              <a:t>32</a:t>
            </a:fld>
            <a:endParaRPr lang="en-US"/>
          </a:p>
        </p:txBody>
      </p:sp>
    </p:spTree>
    <p:extLst>
      <p:ext uri="{BB962C8B-B14F-4D97-AF65-F5344CB8AC3E}">
        <p14:creationId xmlns:p14="http://schemas.microsoft.com/office/powerpoint/2010/main" val="8598617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33</a:t>
            </a:fld>
            <a:endParaRPr lang="en-US"/>
          </a:p>
        </p:txBody>
      </p:sp>
    </p:spTree>
    <p:extLst>
      <p:ext uri="{BB962C8B-B14F-4D97-AF65-F5344CB8AC3E}">
        <p14:creationId xmlns:p14="http://schemas.microsoft.com/office/powerpoint/2010/main" val="14064644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123504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3830940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667375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2563661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339945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8782958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6964201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280847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6337515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Mkarios</a:t>
            </a:r>
            <a:r>
              <a:rPr lang="en-US" baseline="0" dirty="0" smtClean="0"/>
              <a:t> residence right after coup 15 jl74</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6235153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9300567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7916397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4220053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brademas</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4034593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6826264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5537592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7308159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7811296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974333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3856553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8608737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33726958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9580833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21643675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34658179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25818515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41148752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21119990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11633826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10438106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23198664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yamit</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25577910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Evacuation </a:t>
            </a:r>
            <a:r>
              <a:rPr lang="en-US" dirty="0" err="1" smtClean="0"/>
              <a:t>yamit</a:t>
            </a:r>
            <a:r>
              <a:rPr lang="en-US" baseline="0" dirty="0" smtClean="0"/>
              <a:t> settlement--2500</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26988147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17296191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41595570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Carter late</a:t>
            </a:r>
            <a:r>
              <a:rPr lang="en-US" baseline="0" dirty="0" smtClean="0"/>
              <a:t> 77 </a:t>
            </a:r>
            <a:r>
              <a:rPr lang="en-US" baseline="0" dirty="0" err="1" smtClean="0"/>
              <a:t>teheran</a:t>
            </a:r>
            <a:r>
              <a:rPr lang="en-US" baseline="0" dirty="0" smtClean="0"/>
              <a:t> state visit—shah as oasis of stability</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2446136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State visit to US</a:t>
            </a:r>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11791467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249178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pPr/>
              <a:t>14-Mar-14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pPr/>
              <a:t>14-Mar-14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pPr/>
              <a:t>14-Mar-14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pPr/>
              <a:t>14-Mar-14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pPr/>
              <a:t>14-Mar-14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pPr/>
              <a:t>14-Mar-14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pPr/>
              <a:t>14-Mar-14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pPr/>
              <a:t>14-Mar-14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pPr/>
              <a:t>14-Mar-14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pPr/>
              <a:t>14-Mar-14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pPr/>
              <a:t>14-Mar-14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8C4E6-9D18-46B8-A44A-52EC48EA40C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pPr/>
              <a:t>14-Mar-14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7.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7.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wmv"/><Relationship Id="rId1" Type="http://schemas.microsoft.com/office/2007/relationships/media" Target="../media/media6.wmv"/><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7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2.gif"/><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3.gif"/><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ixon-one.jpg"/>
          <p:cNvPicPr>
            <a:picLocks noChangeAspect="1"/>
          </p:cNvPicPr>
          <p:nvPr/>
        </p:nvPicPr>
        <p:blipFill>
          <a:blip r:embed="rId3" cstate="print"/>
          <a:stretch>
            <a:fillRect/>
          </a:stretch>
        </p:blipFill>
        <p:spPr>
          <a:xfrm>
            <a:off x="0" y="381000"/>
            <a:ext cx="4460379" cy="5638800"/>
          </a:xfrm>
          <a:prstGeom prst="rect">
            <a:avLst/>
          </a:prstGeom>
        </p:spPr>
      </p:pic>
      <p:pic>
        <p:nvPicPr>
          <p:cNvPr id="2" name="Picture 1"/>
          <p:cNvPicPr>
            <a:picLocks noChangeAspect="1"/>
          </p:cNvPicPr>
          <p:nvPr/>
        </p:nvPicPr>
        <p:blipFill>
          <a:blip r:embed="rId4"/>
          <a:stretch>
            <a:fillRect/>
          </a:stretch>
        </p:blipFill>
        <p:spPr>
          <a:xfrm>
            <a:off x="5240964" y="321656"/>
            <a:ext cx="3903036" cy="575748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china.jpg"/>
          <p:cNvPicPr>
            <a:picLocks noChangeAspect="1"/>
          </p:cNvPicPr>
          <p:nvPr/>
        </p:nvPicPr>
        <p:blipFill>
          <a:blip r:embed="rId3" cstate="print"/>
          <a:stretch>
            <a:fillRect/>
          </a:stretch>
        </p:blipFill>
        <p:spPr>
          <a:xfrm>
            <a:off x="1718555" y="0"/>
            <a:ext cx="5528549" cy="708659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red-october.net/wp-content/uploads/2008/12/nixon-brezhnev.jpg"/>
          <p:cNvPicPr>
            <a:picLocks noChangeAspect="1" noChangeArrowheads="1"/>
          </p:cNvPicPr>
          <p:nvPr/>
        </p:nvPicPr>
        <p:blipFill>
          <a:blip r:embed="rId3" cstate="print"/>
          <a:srcRect/>
          <a:stretch>
            <a:fillRect/>
          </a:stretch>
        </p:blipFill>
        <p:spPr bwMode="auto">
          <a:xfrm>
            <a:off x="127808" y="191160"/>
            <a:ext cx="9016192" cy="598104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and Kissinger.jpg"/>
          <p:cNvPicPr>
            <a:picLocks noChangeAspect="1"/>
          </p:cNvPicPr>
          <p:nvPr/>
        </p:nvPicPr>
        <p:blipFill>
          <a:blip r:embed="rId3" cstate="print"/>
          <a:stretch>
            <a:fillRect/>
          </a:stretch>
        </p:blipFill>
        <p:spPr>
          <a:xfrm>
            <a:off x="1143000" y="0"/>
            <a:ext cx="6858000"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ph.cdn.photos.upi.com/collection/upi/4e3c6b491165f78866bec57f3f879945/Secretary-of-State-William-Rogers-briefs-President-Nixon-on-his-Middle-East-fact-finding-tour_9.jpg"/>
          <p:cNvPicPr>
            <a:picLocks noChangeAspect="1" noChangeArrowheads="1"/>
          </p:cNvPicPr>
          <p:nvPr/>
        </p:nvPicPr>
        <p:blipFill>
          <a:blip r:embed="rId3" cstate="print"/>
          <a:srcRect/>
          <a:stretch>
            <a:fillRect/>
          </a:stretch>
        </p:blipFill>
        <p:spPr bwMode="auto">
          <a:xfrm>
            <a:off x="457200" y="275108"/>
            <a:ext cx="8458200" cy="624157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7620000" cy="6694140"/>
          </a:xfrm>
          <a:prstGeom prst="rect">
            <a:avLst/>
          </a:prstGeom>
          <a:noFill/>
        </p:spPr>
        <p:txBody>
          <a:bodyPr wrap="square" rtlCol="0">
            <a:spAutoFit/>
          </a:bodyPr>
          <a:lstStyle/>
          <a:p>
            <a:r>
              <a:rPr lang="en-US" sz="1100" b="1" cap="small" dirty="0" smtClean="0"/>
              <a:t>	President Nixon</a:t>
            </a:r>
            <a:r>
              <a:rPr lang="en-US" sz="1100" b="1" dirty="0" smtClean="0"/>
              <a:t>:</a:t>
            </a:r>
            <a:r>
              <a:rPr lang="en-US" sz="1100" dirty="0" smtClean="0"/>
              <a:t> </a:t>
            </a:r>
            <a:r>
              <a:rPr lang="en-US" sz="1100" dirty="0"/>
              <a:t>E</a:t>
            </a:r>
            <a:r>
              <a:rPr lang="en-US" sz="1100" dirty="0" smtClean="0"/>
              <a:t>ven </a:t>
            </a:r>
            <a:r>
              <a:rPr lang="en-US" sz="1100" dirty="0" smtClean="0"/>
              <a:t>though the Mideast thing is tough for us—you know, we don’t know what’s going to happen—at least, it puts attention on that. </a:t>
            </a:r>
          </a:p>
          <a:p>
            <a:r>
              <a:rPr lang="en-US" sz="1100" b="1" cap="small" dirty="0" smtClean="0"/>
              <a:t>	Rogers:</a:t>
            </a:r>
            <a:r>
              <a:rPr lang="en-US" sz="1100" dirty="0" smtClean="0"/>
              <a:t> That’s right. That’s right. </a:t>
            </a:r>
          </a:p>
          <a:p>
            <a:r>
              <a:rPr lang="en-US" sz="1100" b="1" cap="small" dirty="0" smtClean="0"/>
              <a:t>	President Nixon</a:t>
            </a:r>
            <a:r>
              <a:rPr lang="en-US" sz="1100" b="1" dirty="0" smtClean="0"/>
              <a:t>:</a:t>
            </a:r>
            <a:r>
              <a:rPr lang="en-US" sz="1100" dirty="0" smtClean="0"/>
              <a:t> And frankly, Bill, nothing really can happen there. It just can’t happen, that’s all. </a:t>
            </a:r>
          </a:p>
          <a:p>
            <a:r>
              <a:rPr lang="en-US" sz="1100" b="1" cap="small" dirty="0" smtClean="0"/>
              <a:t>	Rogers:</a:t>
            </a:r>
            <a:r>
              <a:rPr lang="en-US" sz="1100" dirty="0" smtClean="0"/>
              <a:t> No, and it isn’t going to happen right now, I don’t think. </a:t>
            </a:r>
          </a:p>
          <a:p>
            <a:r>
              <a:rPr lang="en-US" sz="1100" b="1" cap="small" dirty="0" smtClean="0"/>
              <a:t>	President Nixon</a:t>
            </a:r>
            <a:r>
              <a:rPr lang="en-US" sz="1100" b="1" dirty="0" smtClean="0"/>
              <a:t>:</a:t>
            </a:r>
            <a:r>
              <a:rPr lang="en-US" sz="1100" dirty="0" smtClean="0"/>
              <a:t> No. </a:t>
            </a:r>
          </a:p>
          <a:p>
            <a:r>
              <a:rPr lang="en-US" sz="1100" b="1" cap="small" dirty="0" smtClean="0"/>
              <a:t>	Rogers:</a:t>
            </a:r>
            <a:r>
              <a:rPr lang="en-US" sz="1100" dirty="0" smtClean="0"/>
              <a:t> And if it’s going to happen, it’s going to happen anyway. So I don’t believe that I’ll be blamed for it. </a:t>
            </a:r>
          </a:p>
          <a:p>
            <a:r>
              <a:rPr lang="en-US" sz="1100" b="1" cap="small" dirty="0" smtClean="0"/>
              <a:t>	President Nixon</a:t>
            </a:r>
            <a:r>
              <a:rPr lang="en-US" sz="1100" b="1" dirty="0" smtClean="0"/>
              <a:t>:</a:t>
            </a:r>
            <a:r>
              <a:rPr lang="en-US" sz="1100" dirty="0" smtClean="0"/>
              <a:t> Right. Right. </a:t>
            </a:r>
          </a:p>
          <a:p>
            <a:r>
              <a:rPr lang="en-US" sz="1100" b="1" cap="small" dirty="0" smtClean="0"/>
              <a:t>	Rogers:</a:t>
            </a:r>
            <a:r>
              <a:rPr lang="en-US" sz="1100" dirty="0" smtClean="0"/>
              <a:t> And I think I’ll get a pretty good reception—well, I know I’ll get a great reception in Israel, probably a pretty good reception in Egypt. Now, I may have some security problems in Jordan. I probably will go to Lebanon and maybe just a quick stop in Saudi Arabia. I will—that is no— </a:t>
            </a:r>
          </a:p>
          <a:p>
            <a:r>
              <a:rPr lang="en-US" sz="1100" b="1" cap="small" dirty="0" smtClean="0"/>
              <a:t>	President Nixon</a:t>
            </a:r>
            <a:r>
              <a:rPr lang="en-US" sz="1100" b="1" dirty="0" smtClean="0"/>
              <a:t>:</a:t>
            </a:r>
            <a:r>
              <a:rPr lang="en-US" sz="1100" dirty="0" smtClean="0"/>
              <a:t> I’d do them. Personally, I think you should certainly do Saudi Arabia. </a:t>
            </a:r>
          </a:p>
          <a:p>
            <a:r>
              <a:rPr lang="en-US" sz="1100" b="1" cap="small" dirty="0" smtClean="0"/>
              <a:t>	Rogers:</a:t>
            </a:r>
            <a:r>
              <a:rPr lang="en-US" sz="1100" dirty="0" smtClean="0"/>
              <a:t> Yeah. </a:t>
            </a:r>
          </a:p>
          <a:p>
            <a:r>
              <a:rPr lang="en-US" sz="1100" b="1" cap="small" dirty="0" smtClean="0"/>
              <a:t>	President Nixon</a:t>
            </a:r>
            <a:r>
              <a:rPr lang="en-US" sz="1100" b="1" dirty="0" smtClean="0"/>
              <a:t>:</a:t>
            </a:r>
            <a:r>
              <a:rPr lang="en-US" sz="1100" dirty="0" smtClean="0"/>
              <a:t> If there’s any security problem, I don’t think you ought to go. Egypt, they’ll protect you. </a:t>
            </a:r>
          </a:p>
          <a:p>
            <a:r>
              <a:rPr lang="en-US" sz="1100" b="1" cap="small" dirty="0" smtClean="0"/>
              <a:t>	Rogers:</a:t>
            </a:r>
            <a:r>
              <a:rPr lang="en-US" sz="1100" dirty="0" smtClean="0"/>
              <a:t> Yeah. The only security problem would be in Jordan, I think. But what the hell, that’s part of the job. </a:t>
            </a:r>
          </a:p>
          <a:p>
            <a:r>
              <a:rPr lang="en-US" sz="1100" b="1" cap="small" dirty="0" smtClean="0"/>
              <a:t>	President Nixon</a:t>
            </a:r>
            <a:r>
              <a:rPr lang="en-US" sz="1100" b="1" dirty="0" smtClean="0"/>
              <a:t>:</a:t>
            </a:r>
            <a:r>
              <a:rPr lang="en-US" sz="1100" dirty="0" smtClean="0"/>
              <a:t> Where would you go in Jordan? Just— </a:t>
            </a:r>
          </a:p>
          <a:p>
            <a:r>
              <a:rPr lang="en-US" sz="1100" b="1" cap="small" dirty="0" smtClean="0"/>
              <a:t>	Rogers:</a:t>
            </a:r>
            <a:r>
              <a:rPr lang="en-US" sz="1100" dirty="0" smtClean="0"/>
              <a:t> Just Amman. </a:t>
            </a:r>
          </a:p>
          <a:p>
            <a:r>
              <a:rPr lang="en-US" sz="1100" b="1" cap="small" dirty="0" smtClean="0"/>
              <a:t>	President Nixon</a:t>
            </a:r>
            <a:r>
              <a:rPr lang="en-US" sz="1100" b="1" dirty="0" smtClean="0"/>
              <a:t>:</a:t>
            </a:r>
            <a:r>
              <a:rPr lang="en-US" sz="1100" dirty="0" smtClean="0"/>
              <a:t> Amman. I’ve never been there. </a:t>
            </a:r>
          </a:p>
          <a:p>
            <a:r>
              <a:rPr lang="en-US" sz="1100" b="1" cap="small" dirty="0"/>
              <a:t>Rogers:</a:t>
            </a:r>
            <a:r>
              <a:rPr lang="en-US" sz="1100" dirty="0"/>
              <a:t> Just to see the king. </a:t>
            </a:r>
          </a:p>
          <a:p>
            <a:r>
              <a:rPr lang="en-US" sz="1100" b="1" cap="small" dirty="0"/>
              <a:t>	President Nixon</a:t>
            </a:r>
            <a:r>
              <a:rPr lang="en-US" sz="1100" b="1" dirty="0"/>
              <a:t>:</a:t>
            </a:r>
            <a:r>
              <a:rPr lang="en-US" sz="1100" dirty="0"/>
              <a:t> Well, go and get the tank [a reference to the tanks supplied through U.S. military aid to Jordan].</a:t>
            </a:r>
          </a:p>
          <a:p>
            <a:r>
              <a:rPr lang="en-US" sz="1100" b="1" cap="small" dirty="0"/>
              <a:t>	Rogers:</a:t>
            </a:r>
            <a:r>
              <a:rPr lang="en-US" sz="1100" dirty="0"/>
              <a:t> [</a:t>
            </a:r>
            <a:r>
              <a:rPr lang="en-US" sz="1100" i="1" dirty="0"/>
              <a:t>Laughs.</a:t>
            </a:r>
            <a:r>
              <a:rPr lang="en-US" sz="1100" dirty="0"/>
              <a:t>] Yeah. </a:t>
            </a:r>
          </a:p>
          <a:p>
            <a:r>
              <a:rPr lang="en-US" sz="1100" b="1" cap="small" dirty="0"/>
              <a:t>	President Nixon</a:t>
            </a:r>
            <a:r>
              <a:rPr lang="en-US" sz="1100" b="1" dirty="0"/>
              <a:t>:</a:t>
            </a:r>
            <a:r>
              <a:rPr lang="en-US" sz="1100" dirty="0"/>
              <a:t> He’s got the tank. Yeah. </a:t>
            </a:r>
          </a:p>
          <a:p>
            <a:r>
              <a:rPr lang="en-US" sz="1100" b="1" cap="small" dirty="0"/>
              <a:t>	Rogers:</a:t>
            </a:r>
            <a:r>
              <a:rPr lang="en-US" sz="1100" dirty="0"/>
              <a:t> Well, I— </a:t>
            </a:r>
          </a:p>
          <a:p>
            <a:r>
              <a:rPr lang="en-US" sz="1100" b="1" cap="small" dirty="0"/>
              <a:t>	President Nixon</a:t>
            </a:r>
            <a:r>
              <a:rPr lang="en-US" sz="1100" b="1" dirty="0"/>
              <a:t>:</a:t>
            </a:r>
            <a:r>
              <a:rPr lang="en-US" sz="1100" dirty="0"/>
              <a:t> No, I see—I feel—you’ve got to decide. If you think it’s a good idea, you go. </a:t>
            </a:r>
          </a:p>
          <a:p>
            <a:r>
              <a:rPr lang="en-US" sz="1100" b="1" cap="small" dirty="0"/>
              <a:t>	Rogers:</a:t>
            </a:r>
            <a:r>
              <a:rPr lang="en-US" sz="1100" dirty="0"/>
              <a:t> All right. I won’t make a decision until we check it out pretty carefully. But, I didn’t want to do it if you saw any disadvantage. </a:t>
            </a:r>
          </a:p>
          <a:p>
            <a:r>
              <a:rPr lang="en-US" sz="1100" b="1" cap="small" dirty="0"/>
              <a:t>	President Nixon</a:t>
            </a:r>
            <a:r>
              <a:rPr lang="en-US" sz="1100" b="1" dirty="0"/>
              <a:t>:</a:t>
            </a:r>
            <a:r>
              <a:rPr lang="en-US" sz="1100" dirty="0"/>
              <a:t> No. Not at all. No, I think it’s a very good thing to, sort of, put the spotlight of attention out there and if something can come out of it, it’d be great. </a:t>
            </a:r>
          </a:p>
          <a:p>
            <a:r>
              <a:rPr lang="en-US" sz="1100" b="1" cap="small" dirty="0"/>
              <a:t>	Rogers:</a:t>
            </a:r>
            <a:r>
              <a:rPr lang="en-US" sz="1100" dirty="0"/>
              <a:t> Well, we may, you know, something may come out of it. </a:t>
            </a:r>
          </a:p>
          <a:p>
            <a:r>
              <a:rPr lang="en-US" sz="1100" b="1" cap="small" dirty="0"/>
              <a:t>	President Nixon</a:t>
            </a:r>
            <a:r>
              <a:rPr lang="en-US" sz="1100" b="1" dirty="0"/>
              <a:t>:</a:t>
            </a:r>
            <a:r>
              <a:rPr lang="en-US" sz="1100" dirty="0"/>
              <a:t> Right. Right. </a:t>
            </a:r>
          </a:p>
          <a:p>
            <a:r>
              <a:rPr lang="en-US" sz="1100" b="1" cap="small" dirty="0"/>
              <a:t>	Rogers:</a:t>
            </a:r>
            <a:r>
              <a:rPr lang="en-US" sz="1100" dirty="0"/>
              <a:t> You can’t tell. And I’ll downplay the importance of it in my backgrounders and so forth. </a:t>
            </a:r>
          </a:p>
          <a:p>
            <a:r>
              <a:rPr lang="en-US" sz="1100" b="1" cap="small" dirty="0"/>
              <a:t>	President Nixon</a:t>
            </a:r>
            <a:r>
              <a:rPr lang="en-US" sz="1100" b="1" dirty="0"/>
              <a:t>:</a:t>
            </a:r>
            <a:r>
              <a:rPr lang="en-US" sz="1100" dirty="0"/>
              <a:t> Yeah. Say that it’s a trip for the purpose of touching base in these areas. </a:t>
            </a:r>
          </a:p>
          <a:p>
            <a:r>
              <a:rPr lang="en-US" sz="1100" b="1" cap="small" dirty="0"/>
              <a:t>	Rogers:</a:t>
            </a:r>
            <a:r>
              <a:rPr lang="en-US" sz="1100" dirty="0"/>
              <a:t> Yeah. </a:t>
            </a:r>
          </a:p>
          <a:p>
            <a:r>
              <a:rPr lang="en-US" sz="1100" b="1" cap="small" dirty="0"/>
              <a:t>	President Nixon</a:t>
            </a:r>
            <a:r>
              <a:rPr lang="en-US" sz="1100" b="1" dirty="0"/>
              <a:t>:</a:t>
            </a:r>
            <a:r>
              <a:rPr lang="en-US" sz="1100" dirty="0"/>
              <a:t> And just talking with this matter over and so forth. </a:t>
            </a:r>
          </a:p>
          <a:p>
            <a:r>
              <a:rPr lang="en-US" sz="1100" b="1" cap="small" dirty="0"/>
              <a:t>	Rogers:</a:t>
            </a:r>
            <a:r>
              <a:rPr lang="en-US" sz="1100" dirty="0"/>
              <a:t> In response to an invitation by all of them. See, it’s the first time that a president of Egypt has asked a— </a:t>
            </a:r>
          </a:p>
          <a:p>
            <a:r>
              <a:rPr lang="en-US" sz="1100" b="1" cap="small" dirty="0"/>
              <a:t>	President Nixon</a:t>
            </a:r>
            <a:r>
              <a:rPr lang="en-US" sz="1100" b="1" dirty="0"/>
              <a:t>:</a:t>
            </a:r>
            <a:r>
              <a:rPr lang="en-US" sz="1100" dirty="0"/>
              <a:t> Have you ever been to Israel? </a:t>
            </a:r>
          </a:p>
          <a:p>
            <a:r>
              <a:rPr lang="en-US" sz="1100" b="1" cap="small" dirty="0"/>
              <a:t>	Rogers:</a:t>
            </a:r>
            <a:r>
              <a:rPr lang="en-US" sz="1100" dirty="0"/>
              <a:t> No. </a:t>
            </a:r>
          </a:p>
          <a:p>
            <a:r>
              <a:rPr lang="en-US" sz="1100" b="1" cap="small" dirty="0"/>
              <a:t>	President Nixon</a:t>
            </a:r>
            <a:r>
              <a:rPr lang="en-US" sz="1100" b="1" dirty="0"/>
              <a:t>:</a:t>
            </a:r>
            <a:r>
              <a:rPr lang="en-US" sz="1100" dirty="0"/>
              <a:t> Mm-hmm. The food’s lousy, but otherwise it’s all right. [</a:t>
            </a:r>
            <a:r>
              <a:rPr lang="en-US" sz="1100" i="1" dirty="0"/>
              <a:t>Chuckles</a:t>
            </a:r>
            <a:r>
              <a:rPr lang="en-US" sz="1100" dirty="0"/>
              <a:t>.]</a:t>
            </a:r>
          </a:p>
          <a:p>
            <a:endParaRPr lang="en-US" sz="1100" dirty="0"/>
          </a:p>
        </p:txBody>
      </p:sp>
      <p:pic>
        <p:nvPicPr>
          <p:cNvPr id="3" name="rn-rogersedite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20000" y="5791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35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farm1.static.flickr.com/167/465700256_1ba2406abe_o.gif"/>
          <p:cNvPicPr>
            <a:picLocks noChangeAspect="1" noChangeArrowheads="1"/>
          </p:cNvPicPr>
          <p:nvPr/>
        </p:nvPicPr>
        <p:blipFill>
          <a:blip r:embed="rId3" cstate="print"/>
          <a:srcRect/>
          <a:stretch>
            <a:fillRect/>
          </a:stretch>
        </p:blipFill>
        <p:spPr bwMode="auto">
          <a:xfrm>
            <a:off x="2438400" y="24143"/>
            <a:ext cx="4572000" cy="679009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arstimes.com/history/shah_us/shah_nixon_03.jpg"/>
          <p:cNvPicPr>
            <a:picLocks noChangeAspect="1" noChangeArrowheads="1"/>
          </p:cNvPicPr>
          <p:nvPr/>
        </p:nvPicPr>
        <p:blipFill>
          <a:blip r:embed="rId3" cstate="print"/>
          <a:srcRect/>
          <a:stretch>
            <a:fillRect/>
          </a:stretch>
        </p:blipFill>
        <p:spPr bwMode="auto">
          <a:xfrm>
            <a:off x="554038" y="355422"/>
            <a:ext cx="8437562" cy="566437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696200" cy="6532558"/>
          </a:xfrm>
          <a:prstGeom prst="rect">
            <a:avLst/>
          </a:prstGeom>
          <a:noFill/>
        </p:spPr>
        <p:txBody>
          <a:bodyPr wrap="square" rtlCol="0">
            <a:spAutoFit/>
          </a:bodyPr>
          <a:lstStyle/>
          <a:p>
            <a:r>
              <a:rPr lang="en-US" sz="1350" b="1" cap="small" dirty="0" smtClean="0">
                <a:solidFill>
                  <a:prstClr val="black"/>
                </a:solidFill>
              </a:rPr>
              <a:t>	Douglas MacArthur, II</a:t>
            </a:r>
            <a:r>
              <a:rPr lang="en-US" sz="1350" dirty="0" smtClean="0">
                <a:solidFill>
                  <a:prstClr val="black"/>
                </a:solidFill>
              </a:rPr>
              <a:t>: A strong Iran, sir, in terms of your conviction (which I share, 200 percent) that we must not see the basic balance between East and West altered radically . . . A strong Iran—</a:t>
            </a:r>
          </a:p>
          <a:p>
            <a:r>
              <a:rPr lang="en-US" sz="1350" dirty="0" smtClean="0">
                <a:solidFill>
                  <a:prstClr val="black"/>
                </a:solidFill>
              </a:rPr>
              <a:t>	</a:t>
            </a:r>
            <a:r>
              <a:rPr lang="en-US" sz="1350" b="1" cap="small" dirty="0" smtClean="0">
                <a:solidFill>
                  <a:prstClr val="black"/>
                </a:solidFill>
              </a:rPr>
              <a:t>President Nixon</a:t>
            </a:r>
            <a:r>
              <a:rPr lang="en-US" sz="1350" dirty="0" smtClean="0">
                <a:solidFill>
                  <a:prstClr val="black"/>
                </a:solidFill>
              </a:rPr>
              <a:t>: Yeah.</a:t>
            </a:r>
          </a:p>
          <a:p>
            <a:r>
              <a:rPr lang="en-US" sz="1350" b="1" cap="small" dirty="0" smtClean="0">
                <a:solidFill>
                  <a:prstClr val="black"/>
                </a:solidFill>
              </a:rPr>
              <a:t>	MacArthur</a:t>
            </a:r>
            <a:r>
              <a:rPr lang="en-US" sz="1350" dirty="0" smtClean="0">
                <a:solidFill>
                  <a:prstClr val="black"/>
                </a:solidFill>
              </a:rPr>
              <a:t>: You know, the Soviets have been able, through their polarization of this Arab-Israel conflict—they </a:t>
            </a:r>
            <a:r>
              <a:rPr lang="en-US" sz="1350" i="1" dirty="0" smtClean="0">
                <a:solidFill>
                  <a:prstClr val="black"/>
                </a:solidFill>
              </a:rPr>
              <a:t>have</a:t>
            </a:r>
            <a:r>
              <a:rPr lang="en-US" sz="1350" dirty="0" smtClean="0">
                <a:solidFill>
                  <a:prstClr val="black"/>
                </a:solidFill>
              </a:rPr>
              <a:t> been able to gain increasing influence—</a:t>
            </a:r>
          </a:p>
          <a:p>
            <a:r>
              <a:rPr lang="en-US" sz="1350" b="1" cap="small" dirty="0" smtClean="0">
                <a:solidFill>
                  <a:prstClr val="black"/>
                </a:solidFill>
              </a:rPr>
              <a:t>	President Nixon</a:t>
            </a:r>
            <a:r>
              <a:rPr lang="en-US" sz="1350" dirty="0" smtClean="0">
                <a:solidFill>
                  <a:prstClr val="black"/>
                </a:solidFill>
              </a:rPr>
              <a:t>: Oh!</a:t>
            </a:r>
          </a:p>
          <a:p>
            <a:r>
              <a:rPr lang="en-US" sz="1350" b="1" cap="small" dirty="0" smtClean="0">
                <a:solidFill>
                  <a:prstClr val="black"/>
                </a:solidFill>
              </a:rPr>
              <a:t>	MacArthur</a:t>
            </a:r>
            <a:r>
              <a:rPr lang="en-US" sz="1350" dirty="0" smtClean="0">
                <a:solidFill>
                  <a:prstClr val="black"/>
                </a:solidFill>
              </a:rPr>
              <a:t>: —in these places, no question about it. A strong Iran helps to counterbalance that.</a:t>
            </a:r>
          </a:p>
          <a:p>
            <a:r>
              <a:rPr lang="en-US" sz="1350" dirty="0" smtClean="0">
                <a:solidFill>
                  <a:prstClr val="black"/>
                </a:solidFill>
              </a:rPr>
              <a:t>	</a:t>
            </a:r>
            <a:r>
              <a:rPr lang="en-US" sz="1350" b="1" cap="small" dirty="0" smtClean="0">
                <a:solidFill>
                  <a:prstClr val="black"/>
                </a:solidFill>
              </a:rPr>
              <a:t>President Nixon</a:t>
            </a:r>
            <a:r>
              <a:rPr lang="en-US" sz="1350" dirty="0" smtClean="0">
                <a:solidFill>
                  <a:prstClr val="black"/>
                </a:solidFill>
              </a:rPr>
              <a:t>: That’s right. It’s just one friend there. Face it, Iran is not of either world, really, in a sense. I guess. But the point it—if I felt, if we can go with that, we can have them strong. They’re at the center of it, and a </a:t>
            </a:r>
            <a:r>
              <a:rPr lang="en-US" sz="1350" i="1" dirty="0" smtClean="0">
                <a:solidFill>
                  <a:prstClr val="black"/>
                </a:solidFill>
              </a:rPr>
              <a:t>friend </a:t>
            </a:r>
            <a:r>
              <a:rPr lang="en-US" sz="1350" dirty="0" smtClean="0">
                <a:solidFill>
                  <a:prstClr val="black"/>
                </a:solidFill>
              </a:rPr>
              <a:t>of the United States. I couldn’t agree more, it’s something.</a:t>
            </a:r>
          </a:p>
          <a:p>
            <a:r>
              <a:rPr lang="en-US" sz="1350" dirty="0" smtClean="0">
                <a:solidFill>
                  <a:prstClr val="black"/>
                </a:solidFill>
              </a:rPr>
              <a:t>	Because if you look around there, it just happens: Who else do we have, except for Europe? The Southern Mediterranean—it’s all gone.</a:t>
            </a:r>
          </a:p>
          <a:p>
            <a:r>
              <a:rPr lang="en-US" sz="1350" dirty="0" smtClean="0">
                <a:solidFill>
                  <a:prstClr val="black"/>
                </a:solidFill>
              </a:rPr>
              <a:t>	[Morocco’s King] Hassan will be here—he’s a nice fellow, but Morocco, Christ, they can’t last [against the Soviets]. </a:t>
            </a:r>
          </a:p>
          <a:p>
            <a:r>
              <a:rPr lang="en-US" sz="1350" dirty="0" smtClean="0">
                <a:solidFill>
                  <a:prstClr val="black"/>
                </a:solidFill>
              </a:rPr>
              <a:t>	Morocco</a:t>
            </a:r>
            <a:r>
              <a:rPr lang="en-US" sz="1350" dirty="0">
                <a:solidFill>
                  <a:prstClr val="black"/>
                </a:solidFill>
              </a:rPr>
              <a:t>, Tunisia, Libya, Algeria. Sudan. Naturally, the UAR. All those little miserable countries around—Jordan, and Lebanon, and the rest . . . They’re like—they’d go down like ten-pins, just like that.</a:t>
            </a:r>
          </a:p>
          <a:p>
            <a:r>
              <a:rPr lang="en-US" sz="1350" dirty="0">
                <a:solidFill>
                  <a:prstClr val="black"/>
                </a:solidFill>
              </a:rPr>
              <a:t>	Some of them would like to be our friends. </a:t>
            </a:r>
            <a:r>
              <a:rPr lang="en-US" sz="1350" i="1" dirty="0">
                <a:solidFill>
                  <a:prstClr val="black"/>
                </a:solidFill>
              </a:rPr>
              <a:t>But </a:t>
            </a:r>
            <a:r>
              <a:rPr lang="en-US" sz="1350" dirty="0">
                <a:solidFill>
                  <a:prstClr val="black"/>
                </a:solidFill>
              </a:rPr>
              <a:t>central to every one of those countries (even as far off as Morocco) is the fact that the United States is aligned with Israel. And because we’re aligned with Israel [</a:t>
            </a:r>
            <a:r>
              <a:rPr lang="en-US" sz="1350" i="1" dirty="0">
                <a:solidFill>
                  <a:prstClr val="black"/>
                </a:solidFill>
              </a:rPr>
              <a:t>bangs the desk for emphasis</a:t>
            </a:r>
            <a:r>
              <a:rPr lang="en-US" sz="1350" dirty="0">
                <a:solidFill>
                  <a:prstClr val="black"/>
                </a:solidFill>
              </a:rPr>
              <a:t>], we are their enemy.</a:t>
            </a:r>
          </a:p>
          <a:p>
            <a:r>
              <a:rPr lang="en-US" sz="1350" b="1" cap="small" dirty="0">
                <a:solidFill>
                  <a:prstClr val="black"/>
                </a:solidFill>
              </a:rPr>
              <a:t>	MacArthur</a:t>
            </a:r>
            <a:r>
              <a:rPr lang="en-US" sz="1350" dirty="0">
                <a:solidFill>
                  <a:prstClr val="black"/>
                </a:solidFill>
              </a:rPr>
              <a:t>: That’s right.</a:t>
            </a:r>
          </a:p>
          <a:p>
            <a:r>
              <a:rPr lang="en-US" sz="1350" b="1" cap="small" dirty="0">
                <a:solidFill>
                  <a:prstClr val="black"/>
                </a:solidFill>
              </a:rPr>
              <a:t>	President Nixon</a:t>
            </a:r>
            <a:r>
              <a:rPr lang="en-US" sz="1350" dirty="0">
                <a:solidFill>
                  <a:prstClr val="black"/>
                </a:solidFill>
              </a:rPr>
              <a:t>: That’s what it is.</a:t>
            </a:r>
          </a:p>
          <a:p>
            <a:r>
              <a:rPr lang="en-US" sz="1350" dirty="0">
                <a:solidFill>
                  <a:prstClr val="black"/>
                </a:solidFill>
              </a:rPr>
              <a:t>	Now, this doesn’t mean that we let Israel go down the drain—because that would play into the Soviet hands, too. But it does mean that right now, we’re in a </a:t>
            </a:r>
            <a:r>
              <a:rPr lang="en-US" sz="1350" i="1" dirty="0">
                <a:solidFill>
                  <a:prstClr val="black"/>
                </a:solidFill>
              </a:rPr>
              <a:t>hell</a:t>
            </a:r>
            <a:r>
              <a:rPr lang="en-US" sz="1350" dirty="0">
                <a:solidFill>
                  <a:prstClr val="black"/>
                </a:solidFill>
              </a:rPr>
              <a:t> of a difficult spot. Because our Israeli tie makes us unpalatable to everybody in the Arab world, doesn’t it?</a:t>
            </a:r>
          </a:p>
          <a:p>
            <a:r>
              <a:rPr lang="en-US" sz="1350" dirty="0">
                <a:solidFill>
                  <a:prstClr val="black"/>
                </a:solidFill>
              </a:rPr>
              <a:t>	</a:t>
            </a:r>
            <a:r>
              <a:rPr lang="en-US" sz="1350" b="1" cap="small" dirty="0">
                <a:solidFill>
                  <a:prstClr val="black"/>
                </a:solidFill>
              </a:rPr>
              <a:t>MacArthur</a:t>
            </a:r>
            <a:r>
              <a:rPr lang="en-US" sz="1350" dirty="0">
                <a:solidFill>
                  <a:prstClr val="black"/>
                </a:solidFill>
              </a:rPr>
              <a:t>: It does. To varying degrees.</a:t>
            </a:r>
          </a:p>
          <a:p>
            <a:r>
              <a:rPr lang="en-US" sz="1350" dirty="0">
                <a:solidFill>
                  <a:prstClr val="black"/>
                </a:solidFill>
              </a:rPr>
              <a:t>	</a:t>
            </a:r>
            <a:r>
              <a:rPr lang="en-US" sz="1350" b="1" cap="small" dirty="0">
                <a:solidFill>
                  <a:prstClr val="black"/>
                </a:solidFill>
              </a:rPr>
              <a:t>President Nixon</a:t>
            </a:r>
            <a:r>
              <a:rPr lang="en-US" sz="1350" dirty="0">
                <a:solidFill>
                  <a:prstClr val="black"/>
                </a:solidFill>
              </a:rPr>
              <a:t>: Yes, some are like—but the Shah—the Shah—</a:t>
            </a:r>
          </a:p>
          <a:p>
            <a:r>
              <a:rPr lang="en-US" sz="1350" dirty="0">
                <a:solidFill>
                  <a:prstClr val="black"/>
                </a:solidFill>
              </a:rPr>
              <a:t>	</a:t>
            </a:r>
            <a:r>
              <a:rPr lang="en-US" sz="1350" b="1" cap="small" dirty="0">
                <a:solidFill>
                  <a:prstClr val="black"/>
                </a:solidFill>
              </a:rPr>
              <a:t>MacArthur</a:t>
            </a:r>
            <a:r>
              <a:rPr lang="en-US" sz="1350" dirty="0">
                <a:solidFill>
                  <a:prstClr val="black"/>
                </a:solidFill>
              </a:rPr>
              <a:t>: Not wholly—</a:t>
            </a:r>
          </a:p>
          <a:p>
            <a:r>
              <a:rPr lang="en-US" sz="1350" dirty="0">
                <a:solidFill>
                  <a:prstClr val="black"/>
                </a:solidFill>
              </a:rPr>
              <a:t>	</a:t>
            </a:r>
            <a:r>
              <a:rPr lang="en-US" sz="1350" b="1" cap="small" dirty="0">
                <a:solidFill>
                  <a:prstClr val="black"/>
                </a:solidFill>
              </a:rPr>
              <a:t>President Nixon</a:t>
            </a:r>
            <a:r>
              <a:rPr lang="en-US" sz="1350" dirty="0">
                <a:solidFill>
                  <a:prstClr val="black"/>
                </a:solidFill>
              </a:rPr>
              <a:t>: He’s awfully good with that stuff, you’d have to say.</a:t>
            </a:r>
          </a:p>
          <a:p>
            <a:r>
              <a:rPr lang="en-US" sz="1350" dirty="0">
                <a:solidFill>
                  <a:prstClr val="black"/>
                </a:solidFill>
              </a:rPr>
              <a:t>	</a:t>
            </a:r>
            <a:r>
              <a:rPr lang="en-US" sz="1350" b="1" cap="small" dirty="0">
                <a:solidFill>
                  <a:prstClr val="black"/>
                </a:solidFill>
              </a:rPr>
              <a:t>MacArthur</a:t>
            </a:r>
            <a:r>
              <a:rPr lang="en-US" sz="1350" dirty="0">
                <a:solidFill>
                  <a:prstClr val="black"/>
                </a:solidFill>
              </a:rPr>
              <a:t>: He is.</a:t>
            </a:r>
          </a:p>
          <a:p>
            <a:endParaRPr lang="en-US" sz="1350" dirty="0">
              <a:solidFill>
                <a:prstClr val="black"/>
              </a:solidFill>
            </a:endParaRPr>
          </a:p>
        </p:txBody>
      </p:sp>
      <p:pic>
        <p:nvPicPr>
          <p:cNvPr id="3" name="2-iranmacarthur.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81800" y="5567190"/>
            <a:ext cx="609600" cy="609600"/>
          </a:xfrm>
          <a:prstGeom prst="rect">
            <a:avLst/>
          </a:prstGeom>
        </p:spPr>
      </p:pic>
    </p:spTree>
    <p:extLst>
      <p:ext uri="{BB962C8B-B14F-4D97-AF65-F5344CB8AC3E}">
        <p14:creationId xmlns:p14="http://schemas.microsoft.com/office/powerpoint/2010/main" val="4606673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4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newsabridged.com/wp-content/uploads/2011/06/gaddafi_69_putsch_d_326961g.jpeg"/>
          <p:cNvPicPr>
            <a:picLocks noChangeAspect="1" noChangeArrowheads="1"/>
          </p:cNvPicPr>
          <p:nvPr/>
        </p:nvPicPr>
        <p:blipFill>
          <a:blip r:embed="rId3" cstate="print"/>
          <a:srcRect/>
          <a:stretch>
            <a:fillRect/>
          </a:stretch>
        </p:blipFill>
        <p:spPr bwMode="auto">
          <a:xfrm>
            <a:off x="360220" y="359727"/>
            <a:ext cx="8631380" cy="573627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ile:Nasser Gaddafi 1969.jpg"/>
          <p:cNvPicPr>
            <a:picLocks noChangeAspect="1" noChangeArrowheads="1"/>
          </p:cNvPicPr>
          <p:nvPr/>
        </p:nvPicPr>
        <p:blipFill>
          <a:blip r:embed="rId3" cstate="print"/>
          <a:srcRect/>
          <a:stretch>
            <a:fillRect/>
          </a:stretch>
        </p:blipFill>
        <p:spPr bwMode="auto">
          <a:xfrm>
            <a:off x="2237042" y="111570"/>
            <a:ext cx="5230558" cy="651783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en.qantara.de/files/16557/16302/4e204e4f8282a_Hafez_Al-Assad_AP.jpg"/>
          <p:cNvPicPr>
            <a:picLocks noChangeAspect="1" noChangeArrowheads="1"/>
          </p:cNvPicPr>
          <p:nvPr/>
        </p:nvPicPr>
        <p:blipFill>
          <a:blip r:embed="rId3" cstate="print"/>
          <a:srcRect/>
          <a:stretch>
            <a:fillRect/>
          </a:stretch>
        </p:blipFill>
        <p:spPr bwMode="auto">
          <a:xfrm>
            <a:off x="152400" y="76200"/>
            <a:ext cx="4734032" cy="3505200"/>
          </a:xfrm>
          <a:prstGeom prst="rect">
            <a:avLst/>
          </a:prstGeom>
          <a:noFill/>
        </p:spPr>
      </p:pic>
      <p:pic>
        <p:nvPicPr>
          <p:cNvPr id="2" name="Picture 1"/>
          <p:cNvPicPr>
            <a:picLocks noChangeAspect="1"/>
          </p:cNvPicPr>
          <p:nvPr/>
        </p:nvPicPr>
        <p:blipFill>
          <a:blip r:embed="rId4"/>
          <a:stretch>
            <a:fillRect/>
          </a:stretch>
        </p:blipFill>
        <p:spPr>
          <a:xfrm>
            <a:off x="4986168" y="1224808"/>
            <a:ext cx="4157832" cy="563319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geo365.no/sfiles/51/95/3/picture/4a_opec-p-1960_-saudi-arabia.jpg"/>
          <p:cNvPicPr>
            <a:picLocks noChangeAspect="1" noChangeArrowheads="1"/>
          </p:cNvPicPr>
          <p:nvPr/>
        </p:nvPicPr>
        <p:blipFill>
          <a:blip r:embed="rId3" cstate="print"/>
          <a:srcRect/>
          <a:stretch>
            <a:fillRect/>
          </a:stretch>
        </p:blipFill>
        <p:spPr bwMode="auto">
          <a:xfrm>
            <a:off x="762001" y="533400"/>
            <a:ext cx="8276110" cy="5493627"/>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http://www.mediaforjustice.net/TheAirThatWeBreath/HYPERLINKS/AN%20MBendi%20files/opec.jpg"/>
          <p:cNvPicPr>
            <a:picLocks noChangeAspect="1" noChangeArrowheads="1"/>
          </p:cNvPicPr>
          <p:nvPr/>
        </p:nvPicPr>
        <p:blipFill>
          <a:blip r:embed="rId3" cstate="print"/>
          <a:srcRect/>
          <a:stretch>
            <a:fillRect/>
          </a:stretch>
        </p:blipFill>
        <p:spPr bwMode="auto">
          <a:xfrm>
            <a:off x="-13907" y="609600"/>
            <a:ext cx="9157302" cy="51054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media.lawrence.com/img/photos/2002/10/24/nahelms_t640.jpg?a6ea3ebd4438a44b86d2e9c39ecf7613005fe067"/>
          <p:cNvPicPr>
            <a:picLocks noChangeAspect="1" noChangeArrowheads="1"/>
          </p:cNvPicPr>
          <p:nvPr/>
        </p:nvPicPr>
        <p:blipFill>
          <a:blip r:embed="rId3" cstate="print"/>
          <a:srcRect/>
          <a:stretch>
            <a:fillRect/>
          </a:stretch>
        </p:blipFill>
        <p:spPr bwMode="auto">
          <a:xfrm>
            <a:off x="301959" y="457200"/>
            <a:ext cx="8643579" cy="5791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28600"/>
            <a:ext cx="7543800" cy="5386090"/>
          </a:xfrm>
          <a:prstGeom prst="rect">
            <a:avLst/>
          </a:prstGeom>
          <a:noFill/>
        </p:spPr>
        <p:txBody>
          <a:bodyPr wrap="square" rtlCol="0">
            <a:spAutoFit/>
          </a:bodyPr>
          <a:lstStyle/>
          <a:p>
            <a:r>
              <a:rPr lang="en-US" sz="2000" b="1" cap="small" dirty="0" smtClean="0">
                <a:solidFill>
                  <a:prstClr val="black"/>
                </a:solidFill>
              </a:rPr>
              <a:t>	</a:t>
            </a:r>
            <a:r>
              <a:rPr lang="en-US" b="1" cap="small" dirty="0" smtClean="0">
                <a:solidFill>
                  <a:prstClr val="black"/>
                </a:solidFill>
              </a:rPr>
              <a:t>President Nixon:</a:t>
            </a:r>
            <a:r>
              <a:rPr lang="en-US" dirty="0" smtClean="0">
                <a:solidFill>
                  <a:prstClr val="black"/>
                </a:solidFill>
              </a:rPr>
              <a:t> The Iranian oil thing, as you know, is in a, apparently one hell of a [mess?] . . .</a:t>
            </a:r>
          </a:p>
          <a:p>
            <a:endParaRPr lang="en-US" dirty="0" smtClean="0">
              <a:solidFill>
                <a:prstClr val="black"/>
              </a:solidFill>
            </a:endParaRPr>
          </a:p>
          <a:p>
            <a:r>
              <a:rPr lang="en-US" dirty="0" smtClean="0">
                <a:solidFill>
                  <a:prstClr val="black"/>
                </a:solidFill>
              </a:rPr>
              <a:t>[</a:t>
            </a:r>
            <a:r>
              <a:rPr lang="en-US" i="1" dirty="0" smtClean="0">
                <a:solidFill>
                  <a:prstClr val="black"/>
                </a:solidFill>
              </a:rPr>
              <a:t>Break</a:t>
            </a:r>
            <a:r>
              <a:rPr lang="en-US" dirty="0" smtClean="0">
                <a:solidFill>
                  <a:prstClr val="black"/>
                </a:solidFill>
              </a:rPr>
              <a:t>.]</a:t>
            </a:r>
          </a:p>
          <a:p>
            <a:endParaRPr lang="en-US" dirty="0" smtClean="0">
              <a:solidFill>
                <a:prstClr val="black"/>
              </a:solidFill>
            </a:endParaRPr>
          </a:p>
          <a:p>
            <a:r>
              <a:rPr lang="en-US" dirty="0" smtClean="0">
                <a:solidFill>
                  <a:prstClr val="black"/>
                </a:solidFill>
              </a:rPr>
              <a:t>	</a:t>
            </a:r>
            <a:r>
              <a:rPr lang="en-US" b="1" cap="small" dirty="0" smtClean="0">
                <a:solidFill>
                  <a:prstClr val="black"/>
                </a:solidFill>
              </a:rPr>
              <a:t> President Nixon:</a:t>
            </a:r>
            <a:r>
              <a:rPr lang="en-US" dirty="0" smtClean="0">
                <a:solidFill>
                  <a:prstClr val="black"/>
                </a:solidFill>
              </a:rPr>
              <a:t> What I have in mind: I’ve talked to—and everybody here thinks it’s a great idea (and I was talking to Henry [Kissinger] about something) . . . What I really have in mind is for you, basically, to be sort of the—without downgrading the other ambassadors—the ambassador in charge of that sort of area, you know what I mean?</a:t>
            </a:r>
          </a:p>
          <a:p>
            <a:endParaRPr lang="en-US" dirty="0" smtClean="0">
              <a:solidFill>
                <a:prstClr val="black"/>
              </a:solidFill>
            </a:endParaRPr>
          </a:p>
          <a:p>
            <a:r>
              <a:rPr lang="en-US" b="1" cap="small" dirty="0" smtClean="0">
                <a:solidFill>
                  <a:prstClr val="black"/>
                </a:solidFill>
              </a:rPr>
              <a:t>	Richard Helms:</a:t>
            </a:r>
            <a:r>
              <a:rPr lang="en-US" dirty="0" smtClean="0">
                <a:solidFill>
                  <a:prstClr val="black"/>
                </a:solidFill>
              </a:rPr>
              <a:t> Yes, sir.</a:t>
            </a:r>
          </a:p>
          <a:p>
            <a:endParaRPr lang="en-US" dirty="0" smtClean="0">
              <a:solidFill>
                <a:prstClr val="black"/>
              </a:solidFill>
            </a:endParaRPr>
          </a:p>
          <a:p>
            <a:r>
              <a:rPr lang="en-US" b="1" cap="small" dirty="0" smtClean="0">
                <a:solidFill>
                  <a:prstClr val="black"/>
                </a:solidFill>
              </a:rPr>
              <a:t>	President Nixon:</a:t>
            </a:r>
            <a:r>
              <a:rPr lang="en-US" dirty="0" smtClean="0">
                <a:solidFill>
                  <a:prstClr val="black"/>
                </a:solidFill>
              </a:rPr>
              <a:t> Particularly with [</a:t>
            </a:r>
            <a:r>
              <a:rPr lang="en-US" i="1" dirty="0" smtClean="0">
                <a:solidFill>
                  <a:prstClr val="black"/>
                </a:solidFill>
              </a:rPr>
              <a:t>unclear</a:t>
            </a:r>
            <a:r>
              <a:rPr lang="en-US" dirty="0" smtClean="0">
                <a:solidFill>
                  <a:prstClr val="black"/>
                </a:solidFill>
              </a:rPr>
              <a:t>] . . . So you could go down to those sheikdoms, and . . . and these other places, and pull this thing to—and then give us the recommendation, you know? And in charge of the area not only in terms of oil, and so forth, but in terms of the stability of the governments [</a:t>
            </a:r>
            <a:r>
              <a:rPr lang="en-US" i="1" dirty="0" smtClean="0">
                <a:solidFill>
                  <a:prstClr val="black"/>
                </a:solidFill>
              </a:rPr>
              <a:t>excised for national security purposes</a:t>
            </a:r>
            <a:r>
              <a:rPr lang="en-US" dirty="0" smtClean="0">
                <a:solidFill>
                  <a:prstClr val="black"/>
                </a:solidFill>
              </a:rPr>
              <a:t>]. </a:t>
            </a:r>
          </a:p>
          <a:p>
            <a:endParaRPr lang="en-US" dirty="0">
              <a:solidFill>
                <a:prstClr val="black"/>
              </a:solidFill>
            </a:endParaRPr>
          </a:p>
        </p:txBody>
      </p:sp>
      <p:pic>
        <p:nvPicPr>
          <p:cNvPr id="3" name="3-rn-helms-iran-Jan.7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91400" y="5005090"/>
            <a:ext cx="609600" cy="609600"/>
          </a:xfrm>
          <a:prstGeom prst="rect">
            <a:avLst/>
          </a:prstGeom>
        </p:spPr>
      </p:pic>
    </p:spTree>
    <p:extLst>
      <p:ext uri="{BB962C8B-B14F-4D97-AF65-F5344CB8AC3E}">
        <p14:creationId xmlns:p14="http://schemas.microsoft.com/office/powerpoint/2010/main" val="12052566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5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germanguerilla.com/images/rafstar.gif"/>
          <p:cNvPicPr>
            <a:picLocks noChangeAspect="1" noChangeArrowheads="1"/>
          </p:cNvPicPr>
          <p:nvPr/>
        </p:nvPicPr>
        <p:blipFill>
          <a:blip r:embed="rId3" cstate="print"/>
          <a:srcRect/>
          <a:stretch>
            <a:fillRect/>
          </a:stretch>
        </p:blipFill>
        <p:spPr bwMode="auto">
          <a:xfrm>
            <a:off x="951829" y="26458"/>
            <a:ext cx="7430171" cy="5840942"/>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6" name="Picture 6" descr="File:Ap munich905 t.jpg"/>
          <p:cNvPicPr>
            <a:picLocks noChangeAspect="1" noChangeArrowheads="1"/>
          </p:cNvPicPr>
          <p:nvPr/>
        </p:nvPicPr>
        <p:blipFill>
          <a:blip r:embed="rId3" cstate="print"/>
          <a:srcRect/>
          <a:stretch>
            <a:fillRect/>
          </a:stretch>
        </p:blipFill>
        <p:spPr bwMode="auto">
          <a:xfrm>
            <a:off x="0" y="152400"/>
            <a:ext cx="9046414" cy="635762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http://1.bp.blogspot.com/_HXP2Z5GXFO8/SEwSVAvCDmI/AAAAAAAAC2Q/bMrr5mSMKWc/s400/j8im+mckay.jpg"/>
          <p:cNvPicPr>
            <a:picLocks noChangeAspect="1" noChangeArrowheads="1"/>
          </p:cNvPicPr>
          <p:nvPr/>
        </p:nvPicPr>
        <p:blipFill>
          <a:blip r:embed="rId3" cstate="print"/>
          <a:srcRect/>
          <a:stretch>
            <a:fillRect/>
          </a:stretch>
        </p:blipFill>
        <p:spPr bwMode="auto">
          <a:xfrm>
            <a:off x="381000" y="123824"/>
            <a:ext cx="8610599" cy="645795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19730110 Soviet refuseniks demonstrate at MVD.jpg"/>
          <p:cNvPicPr>
            <a:picLocks noChangeAspect="1" noChangeArrowheads="1"/>
          </p:cNvPicPr>
          <p:nvPr/>
        </p:nvPicPr>
        <p:blipFill>
          <a:blip r:embed="rId3" cstate="print"/>
          <a:srcRect/>
          <a:stretch>
            <a:fillRect/>
          </a:stretch>
        </p:blipFill>
        <p:spPr bwMode="auto">
          <a:xfrm>
            <a:off x="2705099" y="152400"/>
            <a:ext cx="4562007" cy="63246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img3.allvoices.com/thumbs/image/609/480/75208831-jacob-javits.jpg"/>
          <p:cNvPicPr>
            <a:picLocks noChangeAspect="1" noChangeArrowheads="1"/>
          </p:cNvPicPr>
          <p:nvPr/>
        </p:nvPicPr>
        <p:blipFill>
          <a:blip r:embed="rId3" cstate="print"/>
          <a:srcRect/>
          <a:stretch>
            <a:fillRect/>
          </a:stretch>
        </p:blipFill>
        <p:spPr bwMode="auto">
          <a:xfrm>
            <a:off x="2438400" y="23870"/>
            <a:ext cx="8382000" cy="6606502"/>
          </a:xfrm>
          <a:prstGeom prst="rect">
            <a:avLst/>
          </a:prstGeom>
          <a:noFill/>
        </p:spPr>
      </p:pic>
      <p:pic>
        <p:nvPicPr>
          <p:cNvPr id="2" name="Picture 1"/>
          <p:cNvPicPr>
            <a:picLocks noChangeAspect="1"/>
          </p:cNvPicPr>
          <p:nvPr/>
        </p:nvPicPr>
        <p:blipFill>
          <a:blip r:embed="rId4"/>
          <a:stretch>
            <a:fillRect/>
          </a:stretch>
        </p:blipFill>
        <p:spPr>
          <a:xfrm>
            <a:off x="-76200" y="23869"/>
            <a:ext cx="4533875" cy="6606503"/>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0"/>
            <a:ext cx="8077200" cy="6771084"/>
          </a:xfrm>
          <a:prstGeom prst="rect">
            <a:avLst/>
          </a:prstGeom>
          <a:noFill/>
        </p:spPr>
        <p:txBody>
          <a:bodyPr wrap="square" rtlCol="0">
            <a:spAutoFit/>
          </a:bodyPr>
          <a:lstStyle/>
          <a:p>
            <a:r>
              <a:rPr lang="en-US" sz="1400" b="1" dirty="0" smtClean="0"/>
              <a:t>	President Nixon:</a:t>
            </a:r>
            <a:r>
              <a:rPr lang="en-US" sz="1400" dirty="0" smtClean="0"/>
              <a:t> But it’s important to get across to them, Henry, and I hope you’ll talk to [New York senator Jacob] </a:t>
            </a:r>
            <a:r>
              <a:rPr lang="en-US" sz="1400" dirty="0" err="1" smtClean="0"/>
              <a:t>Javits</a:t>
            </a:r>
            <a:r>
              <a:rPr lang="en-US" sz="1400" dirty="0" smtClean="0"/>
              <a:t> and the rest of ‘</a:t>
            </a:r>
            <a:r>
              <a:rPr lang="en-US" sz="1400" dirty="0" err="1" smtClean="0"/>
              <a:t>em</a:t>
            </a:r>
            <a:r>
              <a:rPr lang="en-US" sz="1400" dirty="0" smtClean="0"/>
              <a:t> on this, even [Washington senator Henry] Jackson: by God, if the Jewish community in this country makes Israel exit permits the condition for the Russian initiative, listen, they’re going to be hurting. That will not work.</a:t>
            </a:r>
          </a:p>
          <a:p>
            <a:r>
              <a:rPr lang="en-US" sz="1400" b="1" dirty="0" smtClean="0"/>
              <a:t>	Henry Kissinger:</a:t>
            </a:r>
            <a:r>
              <a:rPr lang="en-US" sz="1400" dirty="0" smtClean="0"/>
              <a:t> [</a:t>
            </a:r>
            <a:r>
              <a:rPr lang="en-US" sz="1400" i="1" dirty="0" smtClean="0"/>
              <a:t>forcefully</a:t>
            </a:r>
            <a:r>
              <a:rPr lang="en-US" sz="1400" dirty="0" smtClean="0"/>
              <a:t>] Let’s face it: The emigration of Jews from the Soviet Union is not an objective of American foreign policy. And if they put Jews into gas chambers in the Soviet Union, it is not an </a:t>
            </a:r>
            <a:r>
              <a:rPr lang="en-US" sz="1400" i="1" dirty="0" smtClean="0"/>
              <a:t>American</a:t>
            </a:r>
            <a:r>
              <a:rPr lang="en-US" sz="1400" dirty="0" smtClean="0"/>
              <a:t> concern. It may be a humanitarian concern.</a:t>
            </a:r>
          </a:p>
          <a:p>
            <a:r>
              <a:rPr lang="en-US" sz="1400" b="1" dirty="0" smtClean="0"/>
              <a:t>	President Nixon:</a:t>
            </a:r>
            <a:r>
              <a:rPr lang="en-US" sz="1400" dirty="0" smtClean="0"/>
              <a:t> I know.</a:t>
            </a:r>
          </a:p>
          <a:p>
            <a:r>
              <a:rPr lang="en-US" sz="1400" b="1" dirty="0" smtClean="0"/>
              <a:t>	Henry Kissinger:</a:t>
            </a:r>
            <a:r>
              <a:rPr lang="en-US" sz="1400" dirty="0" smtClean="0"/>
              <a:t> And . . .</a:t>
            </a:r>
          </a:p>
          <a:p>
            <a:r>
              <a:rPr lang="en-US" sz="1400" b="1" dirty="0" smtClean="0"/>
              <a:t>	President Nixon:</a:t>
            </a:r>
            <a:r>
              <a:rPr lang="en-US" sz="1400" dirty="0" smtClean="0"/>
              <a:t> Well, we can’t blow up the world because of it.</a:t>
            </a:r>
          </a:p>
          <a:p>
            <a:r>
              <a:rPr lang="en-US" sz="1400" b="1" dirty="0" smtClean="0"/>
              <a:t>	Henry Kissinger:</a:t>
            </a:r>
            <a:r>
              <a:rPr lang="en-US" sz="1400" dirty="0" smtClean="0"/>
              <a:t> It’d be an outrage, but we cannot make out where gas chambers would go as far as I’m concerned.</a:t>
            </a:r>
          </a:p>
          <a:p>
            <a:r>
              <a:rPr lang="en-US" sz="1400" b="1" dirty="0" smtClean="0"/>
              <a:t>	President Nixon:</a:t>
            </a:r>
            <a:r>
              <a:rPr lang="en-US" sz="1400" dirty="0" smtClean="0"/>
              <a:t> I know.</a:t>
            </a:r>
          </a:p>
          <a:p>
            <a:r>
              <a:rPr lang="en-US" sz="1400" b="1" dirty="0" smtClean="0"/>
              <a:t>	Henry Kissinger:</a:t>
            </a:r>
            <a:r>
              <a:rPr lang="en-US" sz="1400" dirty="0" smtClean="0"/>
              <a:t> There is no unrestricted right to emigration. If the Indians don’t let </a:t>
            </a:r>
            <a:r>
              <a:rPr lang="en-US" sz="1400" dirty="0" err="1" smtClean="0"/>
              <a:t>Farsis</a:t>
            </a:r>
            <a:r>
              <a:rPr lang="en-US" sz="1400" dirty="0" smtClean="0"/>
              <a:t> out, it would never occur to us to attach a rider to a foreign policy decision. And I think that the Jewish community in this country, on that issue, is behaving unconscionably. It’s behaving traitorously. I find</a:t>
            </a:r>
            <a:r>
              <a:rPr lang="en-US" sz="1400" dirty="0" smtClean="0"/>
              <a:t>—</a:t>
            </a:r>
          </a:p>
          <a:p>
            <a:r>
              <a:rPr lang="en-US" sz="1400" b="1" dirty="0" smtClean="0"/>
              <a:t>	President </a:t>
            </a:r>
            <a:r>
              <a:rPr lang="en-US" sz="1400" b="1" dirty="0"/>
              <a:t>Nixon:</a:t>
            </a:r>
            <a:r>
              <a:rPr lang="en-US" sz="1400" dirty="0"/>
              <a:t> Why can’t we get Jackson to get off the damn thing? He feels it, though. He is. He’s close to the Jewish community; he’s close to the Israelis.</a:t>
            </a:r>
          </a:p>
          <a:p>
            <a:r>
              <a:rPr lang="en-US" sz="1400" b="1" dirty="0"/>
              <a:t>	Henry Kissinger:</a:t>
            </a:r>
            <a:r>
              <a:rPr lang="en-US" sz="1400" dirty="0"/>
              <a:t> Although, I suppose—</a:t>
            </a:r>
          </a:p>
          <a:p>
            <a:r>
              <a:rPr lang="en-US" sz="1400" b="1" dirty="0"/>
              <a:t>	President Nixon:</a:t>
            </a:r>
            <a:r>
              <a:rPr lang="en-US" sz="1400" dirty="0"/>
              <a:t> Well, of course, he’s taken a lot of money from them, too.</a:t>
            </a:r>
          </a:p>
          <a:p>
            <a:r>
              <a:rPr lang="en-US" sz="1400" b="1" dirty="0"/>
              <a:t>	Henry Kissinger:</a:t>
            </a:r>
            <a:r>
              <a:rPr lang="en-US" sz="1400" dirty="0"/>
              <a:t> Exactly. They’re financing his [presidential] campaign in ’76. But </a:t>
            </a:r>
            <a:r>
              <a:rPr lang="en-US" sz="1400" dirty="0" err="1"/>
              <a:t>Javits</a:t>
            </a:r>
            <a:r>
              <a:rPr lang="en-US" sz="1400" dirty="0"/>
              <a:t> . . . I’m going to have a talk with </a:t>
            </a:r>
            <a:r>
              <a:rPr lang="en-US" sz="1400" dirty="0" err="1"/>
              <a:t>Javits</a:t>
            </a:r>
            <a:r>
              <a:rPr lang="en-US" sz="1400" dirty="0"/>
              <a:t>, and I’m going to tell him that it is unconscionable for the Jewish community to . . .</a:t>
            </a:r>
          </a:p>
          <a:p>
            <a:r>
              <a:rPr lang="en-US" sz="1400" b="1" dirty="0"/>
              <a:t>	President Nixon:</a:t>
            </a:r>
            <a:r>
              <a:rPr lang="en-US" sz="1400" dirty="0"/>
              <a:t> You see, what they [the pro-Jewish emigration forces in Congress] will do is to work that way with the radical, the </a:t>
            </a:r>
            <a:r>
              <a:rPr lang="en-US" sz="1400" dirty="0" err="1"/>
              <a:t>nuthead</a:t>
            </a:r>
            <a:r>
              <a:rPr lang="en-US" sz="1400" dirty="0"/>
              <a:t>, basically the </a:t>
            </a:r>
            <a:r>
              <a:rPr lang="en-US" sz="1400" dirty="0" err="1"/>
              <a:t>anti-semitic</a:t>
            </a:r>
            <a:r>
              <a:rPr lang="en-US" sz="1400" dirty="0"/>
              <a:t> </a:t>
            </a:r>
            <a:r>
              <a:rPr lang="en-US" sz="1400" dirty="0" err="1"/>
              <a:t>nutheads</a:t>
            </a:r>
            <a:r>
              <a:rPr lang="en-US" sz="1400" dirty="0"/>
              <a:t>, say. Anti-communists in the Senate, the House—a lot of them are </a:t>
            </a:r>
            <a:r>
              <a:rPr lang="en-US" sz="1400" dirty="0" err="1"/>
              <a:t>anti-semitic</a:t>
            </a:r>
            <a:r>
              <a:rPr lang="en-US" sz="1400" dirty="0"/>
              <a:t>—who want to screw the Russians for other reasons. And between them . . . You know, we’ve got to get most-favored-nation [status for Russia, in trade relations], don’t we?</a:t>
            </a:r>
          </a:p>
          <a:p>
            <a:r>
              <a:rPr lang="en-US" sz="1400" b="1" dirty="0"/>
              <a:t>	Henry Kissinger:</a:t>
            </a:r>
            <a:r>
              <a:rPr lang="en-US" sz="1400" dirty="0"/>
              <a:t> [</a:t>
            </a:r>
            <a:r>
              <a:rPr lang="en-US" sz="1400" i="1" dirty="0"/>
              <a:t>forcefully</a:t>
            </a:r>
            <a:r>
              <a:rPr lang="en-US" sz="1400" dirty="0"/>
              <a:t>] Mr. President, let’s face it: we have screwed Brezhnev.</a:t>
            </a:r>
          </a:p>
          <a:p>
            <a:r>
              <a:rPr lang="en-US" sz="1400" dirty="0"/>
              <a:t>	I mean, you have outmaneuvered Brezhnev in a way that is almost pathetic.</a:t>
            </a:r>
          </a:p>
          <a:p>
            <a:endParaRPr lang="en-US" sz="1400" dirty="0" smtClean="0"/>
          </a:p>
        </p:txBody>
      </p:sp>
      <p:pic>
        <p:nvPicPr>
          <p:cNvPr id="2" name="4-hk-rn-j-v 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4800" y="5791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67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arafat.jordan.jpg"/>
          <p:cNvPicPr>
            <a:picLocks noChangeAspect="1" noChangeArrowheads="1"/>
          </p:cNvPicPr>
          <p:nvPr/>
        </p:nvPicPr>
        <p:blipFill>
          <a:blip r:embed="rId3" cstate="print"/>
          <a:srcRect/>
          <a:stretch>
            <a:fillRect/>
          </a:stretch>
        </p:blipFill>
        <p:spPr bwMode="auto">
          <a:xfrm>
            <a:off x="1477437" y="762000"/>
            <a:ext cx="6519328" cy="4800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http://4.bp.blogspot.com/_YTZ23w0CSQI/TFxsyn1HkLI/AAAAAAAAAc4/H6M35XkzzXQ/s1600/Anwar+El+Sadat.jpg"/>
          <p:cNvPicPr>
            <a:picLocks noChangeAspect="1" noChangeArrowheads="1"/>
          </p:cNvPicPr>
          <p:nvPr/>
        </p:nvPicPr>
        <p:blipFill>
          <a:blip r:embed="rId3" cstate="print"/>
          <a:srcRect/>
          <a:stretch>
            <a:fillRect/>
          </a:stretch>
        </p:blipFill>
        <p:spPr bwMode="auto">
          <a:xfrm>
            <a:off x="609600" y="228600"/>
            <a:ext cx="8318082" cy="621587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z.about.com/d/middleeast/1/0/F/6/-/-/0407-nixon-golda.jpg"/>
          <p:cNvPicPr>
            <a:picLocks noChangeAspect="1" noChangeArrowheads="1"/>
          </p:cNvPicPr>
          <p:nvPr/>
        </p:nvPicPr>
        <p:blipFill>
          <a:blip r:embed="rId3" cstate="print"/>
          <a:srcRect/>
          <a:stretch>
            <a:fillRect/>
          </a:stretch>
        </p:blipFill>
        <p:spPr bwMode="auto">
          <a:xfrm>
            <a:off x="130177" y="370968"/>
            <a:ext cx="9013823" cy="602983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239000" cy="5693866"/>
          </a:xfrm>
          <a:prstGeom prst="rect">
            <a:avLst/>
          </a:prstGeom>
          <a:noFill/>
        </p:spPr>
        <p:txBody>
          <a:bodyPr wrap="square" rtlCol="0">
            <a:spAutoFit/>
          </a:bodyPr>
          <a:lstStyle/>
          <a:p>
            <a:r>
              <a:rPr lang="en-US" sz="1400" b="1" cap="small" dirty="0" smtClean="0"/>
              <a:t>	President Nixon:</a:t>
            </a:r>
            <a:r>
              <a:rPr lang="en-US" sz="1400" dirty="0" smtClean="0"/>
              <a:t> Let’s talk about the Russians, quite candidly. The Russians are </a:t>
            </a:r>
            <a:r>
              <a:rPr lang="en-US" sz="1400" i="1" dirty="0" smtClean="0"/>
              <a:t>panting </a:t>
            </a:r>
            <a:r>
              <a:rPr lang="en-US" sz="1400" dirty="0" smtClean="0"/>
              <a:t>to get some sort of a settlement. </a:t>
            </a:r>
            <a:r>
              <a:rPr lang="en-US" sz="1400" dirty="0" smtClean="0"/>
              <a:t>I think the reason </a:t>
            </a:r>
            <a:r>
              <a:rPr lang="en-US" sz="1400" dirty="0" smtClean="0"/>
              <a:t>they’re panting for it is </a:t>
            </a:r>
            <a:r>
              <a:rPr lang="en-US" sz="1400" dirty="0" smtClean="0"/>
              <a:t>that they </a:t>
            </a:r>
            <a:r>
              <a:rPr lang="en-US" sz="1400" dirty="0" smtClean="0"/>
              <a:t>want to get the Egyptian monkey off their back.</a:t>
            </a:r>
          </a:p>
          <a:p>
            <a:r>
              <a:rPr lang="en-US" sz="1400" dirty="0" smtClean="0"/>
              <a:t>	There may be other reasons, but we won’t try to judge Russian motives. Except that they want something done there for some time.</a:t>
            </a:r>
          </a:p>
          <a:p>
            <a:r>
              <a:rPr lang="en-US" sz="1400" dirty="0" smtClean="0"/>
              <a:t>	Now, you don’t want the Russians in your game—you’d rather have </a:t>
            </a:r>
            <a:r>
              <a:rPr lang="en-US" sz="1400" i="1" dirty="0" smtClean="0"/>
              <a:t>us</a:t>
            </a:r>
            <a:r>
              <a:rPr lang="en-US" sz="1400" dirty="0" smtClean="0"/>
              <a:t> in your game. You’d like to have the Russians, however—you know they’ve got to play a role. Because they’ve got to keep their clients from, you know, from breaking loose.</a:t>
            </a:r>
          </a:p>
          <a:p>
            <a:r>
              <a:rPr lang="en-US" sz="1400" dirty="0" smtClean="0"/>
              <a:t>[</a:t>
            </a:r>
            <a:r>
              <a:rPr lang="en-US" sz="1400" i="1" dirty="0" smtClean="0"/>
              <a:t>Break</a:t>
            </a:r>
            <a:r>
              <a:rPr lang="en-US" sz="1400" dirty="0" smtClean="0"/>
              <a:t>.]</a:t>
            </a:r>
          </a:p>
          <a:p>
            <a:r>
              <a:rPr lang="en-US" sz="1400" dirty="0" smtClean="0"/>
              <a:t>	Now, however, what we’re really talking about here is a game, in which you would have to—in which I will tell you, give you the assurance, that Henry [Kissinger] will conduct this, under my direction, on an </a:t>
            </a:r>
            <a:r>
              <a:rPr lang="en-US" sz="1400" i="1" dirty="0" smtClean="0"/>
              <a:t>absolutely</a:t>
            </a:r>
            <a:r>
              <a:rPr lang="en-US" sz="1400" dirty="0" smtClean="0"/>
              <a:t> off-the-record basis.</a:t>
            </a:r>
          </a:p>
          <a:p>
            <a:r>
              <a:rPr lang="en-US" sz="1400" dirty="0" smtClean="0"/>
              <a:t>	Some </a:t>
            </a:r>
            <a:r>
              <a:rPr lang="en-US" sz="1400" dirty="0"/>
              <a:t>of it will leak. And in any event, it doesn’t have to leak—you know what the Egyptians are doing all the time.</a:t>
            </a:r>
          </a:p>
          <a:p>
            <a:r>
              <a:rPr lang="en-US" sz="1400" dirty="0"/>
              <a:t>	So, be that as it may, what we would like to do—what I would suggest—is that if he could discuss that, let us see whether there is something.</a:t>
            </a:r>
          </a:p>
          <a:p>
            <a:r>
              <a:rPr lang="en-US" sz="1400" dirty="0"/>
              <a:t>	Now, what is the goal? Well, that’s good—you know that. You know there’s an impossible—the Egyptians on the one hand say they’d like an overall settlement before they talk about an interim settlement. And that’s the thing. . . And the other thing is the question you want security, they want sovereignty [in the Sinai]. And so those are insoluble [goals], right?</a:t>
            </a:r>
          </a:p>
          <a:p>
            <a:r>
              <a:rPr lang="en-US" sz="1400" dirty="0"/>
              <a:t>	On the other hand, if we could get an interim settlement—I mean, let us face it: that’s in your interest—if it’s interim. And then we . . . the other one—now, we’re talking in the greatest of confidence—and the most, shall we say, fuzzy atmosphere. Because it has to be fuzzy for both sides. The more concrete it is, the less chance there is ever to get an agreement.</a:t>
            </a:r>
          </a:p>
          <a:p>
            <a:r>
              <a:rPr lang="en-US" sz="1400" dirty="0"/>
              <a:t>	But Henry is the </a:t>
            </a:r>
            <a:r>
              <a:rPr lang="en-US" sz="1400" i="1" dirty="0"/>
              <a:t>master </a:t>
            </a:r>
            <a:r>
              <a:rPr lang="en-US" sz="1400" dirty="0"/>
              <a:t>at writing fuzzy language. Really. [</a:t>
            </a:r>
            <a:r>
              <a:rPr lang="en-US" sz="1400" i="1" dirty="0"/>
              <a:t>All laugh heartily</a:t>
            </a:r>
            <a:r>
              <a:rPr lang="en-US" sz="1400" dirty="0"/>
              <a:t>.]</a:t>
            </a:r>
          </a:p>
          <a:p>
            <a:endParaRPr lang="en-US" sz="1400" dirty="0"/>
          </a:p>
        </p:txBody>
      </p:sp>
      <p:pic>
        <p:nvPicPr>
          <p:cNvPr id="3" name="5-nixon meeting--Meir--Jan 73--fuzzy languag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72400" y="5617666"/>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385" fill="hold"/>
                                        <p:tgtEl>
                                          <p:spTgt spid="3"/>
                                        </p:tgtEl>
                                      </p:cBhvr>
                                    </p:cmd>
                                  </p:childTnLst>
                                </p:cTn>
                              </p:par>
                            </p:childTnLst>
                          </p:cTn>
                        </p:par>
                      </p:childTnLst>
                    </p:cTn>
                  </p:par>
                </p:childTnLst>
              </p:cTn>
              <p:nextCondLst>
                <p:cond evt="onClick" delay="0">
                  <p:tgtEl>
                    <p:spTgt spid="3"/>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http://visualrian.ru/en/images/zooms/RIAN_671102.jpg"/>
          <p:cNvPicPr>
            <a:picLocks noChangeAspect="1" noChangeArrowheads="1"/>
          </p:cNvPicPr>
          <p:nvPr/>
        </p:nvPicPr>
        <p:blipFill>
          <a:blip r:embed="rId3" cstate="print"/>
          <a:srcRect/>
          <a:stretch>
            <a:fillRect/>
          </a:stretch>
        </p:blipFill>
        <p:spPr bwMode="auto">
          <a:xfrm>
            <a:off x="0" y="408431"/>
            <a:ext cx="9144000" cy="595884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www.mideastweb.org/egyptwar1973.gif"/>
          <p:cNvPicPr>
            <a:picLocks noChangeAspect="1" noChangeArrowheads="1"/>
          </p:cNvPicPr>
          <p:nvPr/>
        </p:nvPicPr>
        <p:blipFill>
          <a:blip r:embed="rId3" cstate="print"/>
          <a:srcRect/>
          <a:stretch>
            <a:fillRect/>
          </a:stretch>
        </p:blipFill>
        <p:spPr bwMode="auto">
          <a:xfrm>
            <a:off x="2743200" y="-9259"/>
            <a:ext cx="4038600" cy="6661434"/>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73_Yom_Kippur_War_-_Golan_heights_theater.jpg"/>
          <p:cNvPicPr>
            <a:picLocks noChangeAspect="1"/>
          </p:cNvPicPr>
          <p:nvPr/>
        </p:nvPicPr>
        <p:blipFill>
          <a:blip r:embed="rId3" cstate="print"/>
          <a:stretch>
            <a:fillRect/>
          </a:stretch>
        </p:blipFill>
        <p:spPr>
          <a:xfrm>
            <a:off x="103560" y="0"/>
            <a:ext cx="8936879" cy="68580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issinger.jpg"/>
          <p:cNvPicPr>
            <a:picLocks noChangeAspect="1"/>
          </p:cNvPicPr>
          <p:nvPr/>
        </p:nvPicPr>
        <p:blipFill>
          <a:blip r:embed="rId3" cstate="print"/>
          <a:stretch>
            <a:fillRect/>
          </a:stretch>
        </p:blipFill>
        <p:spPr>
          <a:xfrm>
            <a:off x="1794512" y="42334"/>
            <a:ext cx="5520688" cy="6815665"/>
          </a:xfrm>
          <a:prstGeom prst="rect">
            <a:avLst/>
          </a:prstGeom>
        </p:spPr>
      </p:pic>
    </p:spTree>
    <p:extLst>
      <p:ext uri="{BB962C8B-B14F-4D97-AF65-F5344CB8AC3E}">
        <p14:creationId xmlns:p14="http://schemas.microsoft.com/office/powerpoint/2010/main" val="4741395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File:Nickel Grass M60 C-5.jpg"/>
          <p:cNvPicPr>
            <a:picLocks noChangeAspect="1" noChangeArrowheads="1"/>
          </p:cNvPicPr>
          <p:nvPr/>
        </p:nvPicPr>
        <p:blipFill>
          <a:blip r:embed="rId3" cstate="print"/>
          <a:srcRect/>
          <a:stretch>
            <a:fillRect/>
          </a:stretch>
        </p:blipFill>
        <p:spPr bwMode="auto">
          <a:xfrm>
            <a:off x="352678" y="178594"/>
            <a:ext cx="8486522" cy="5993606"/>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File:October 9 Damascus Strike.jpg"/>
          <p:cNvPicPr>
            <a:picLocks noChangeAspect="1" noChangeArrowheads="1"/>
          </p:cNvPicPr>
          <p:nvPr/>
        </p:nvPicPr>
        <p:blipFill>
          <a:blip r:embed="rId3" cstate="print"/>
          <a:srcRect/>
          <a:stretch>
            <a:fillRect/>
          </a:stretch>
        </p:blipFill>
        <p:spPr bwMode="auto">
          <a:xfrm>
            <a:off x="73532" y="411226"/>
            <a:ext cx="9070468" cy="5608574"/>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0px-Oil_Prices_1861_2007.svg.png"/>
          <p:cNvPicPr>
            <a:picLocks noChangeAspect="1"/>
          </p:cNvPicPr>
          <p:nvPr/>
        </p:nvPicPr>
        <p:blipFill>
          <a:blip r:embed="rId3" cstate="print"/>
          <a:stretch>
            <a:fillRect/>
          </a:stretch>
        </p:blipFill>
        <p:spPr>
          <a:xfrm>
            <a:off x="0" y="1143000"/>
            <a:ext cx="9144000" cy="44196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p of the National System of Interstate Highways"/>
          <p:cNvPicPr>
            <a:picLocks noChangeAspect="1" noChangeArrowheads="1"/>
          </p:cNvPicPr>
          <p:nvPr/>
        </p:nvPicPr>
        <p:blipFill>
          <a:blip r:embed="rId3" cstate="print"/>
          <a:srcRect/>
          <a:stretch>
            <a:fillRect/>
          </a:stretch>
        </p:blipFill>
        <p:spPr bwMode="auto">
          <a:xfrm>
            <a:off x="0" y="177236"/>
            <a:ext cx="9144000" cy="6917844"/>
          </a:xfrm>
          <a:prstGeom prst="rect">
            <a:avLst/>
          </a:prstGeom>
          <a:noFill/>
        </p:spPr>
      </p:pic>
    </p:spTree>
    <p:extLst>
      <p:ext uri="{BB962C8B-B14F-4D97-AF65-F5344CB8AC3E}">
        <p14:creationId xmlns:p14="http://schemas.microsoft.com/office/powerpoint/2010/main" val="9220886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s.jpg"/>
          <p:cNvPicPr>
            <a:picLocks noChangeAspect="1"/>
          </p:cNvPicPr>
          <p:nvPr/>
        </p:nvPicPr>
        <p:blipFill>
          <a:blip r:embed="rId3" cstate="print"/>
          <a:stretch>
            <a:fillRect/>
          </a:stretch>
        </p:blipFill>
        <p:spPr>
          <a:xfrm>
            <a:off x="152400" y="806450"/>
            <a:ext cx="8915400" cy="5200650"/>
          </a:xfrm>
          <a:prstGeom prst="rect">
            <a:avLst/>
          </a:prstGeom>
        </p:spPr>
      </p:pic>
    </p:spTree>
    <p:extLst>
      <p:ext uri="{BB962C8B-B14F-4D97-AF65-F5344CB8AC3E}">
        <p14:creationId xmlns:p14="http://schemas.microsoft.com/office/powerpoint/2010/main" val="1274990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s inflation rates 1970s.gif"/>
          <p:cNvPicPr>
            <a:picLocks noChangeAspect="1"/>
          </p:cNvPicPr>
          <p:nvPr/>
        </p:nvPicPr>
        <p:blipFill>
          <a:blip r:embed="rId3" cstate="print"/>
          <a:stretch>
            <a:fillRect/>
          </a:stretch>
        </p:blipFill>
        <p:spPr>
          <a:xfrm>
            <a:off x="1290370" y="0"/>
            <a:ext cx="6797659" cy="6629400"/>
          </a:xfrm>
          <a:prstGeom prst="rect">
            <a:avLst/>
          </a:prstGeom>
        </p:spPr>
      </p:pic>
    </p:spTree>
    <p:extLst>
      <p:ext uri="{BB962C8B-B14F-4D97-AF65-F5344CB8AC3E}">
        <p14:creationId xmlns:p14="http://schemas.microsoft.com/office/powerpoint/2010/main" val="30958604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symonsez.files.wordpress.com/2008/10/timefeisal1.jpg"/>
          <p:cNvPicPr>
            <a:picLocks noChangeAspect="1" noChangeArrowheads="1"/>
          </p:cNvPicPr>
          <p:nvPr/>
        </p:nvPicPr>
        <p:blipFill>
          <a:blip r:embed="rId3" cstate="print"/>
          <a:srcRect/>
          <a:stretch>
            <a:fillRect/>
          </a:stretch>
        </p:blipFill>
        <p:spPr bwMode="auto">
          <a:xfrm>
            <a:off x="2136493" y="83439"/>
            <a:ext cx="5026307" cy="6622161"/>
          </a:xfrm>
          <a:prstGeom prst="rect">
            <a:avLst/>
          </a:prstGeom>
          <a:noFill/>
        </p:spPr>
      </p:pic>
    </p:spTree>
    <p:extLst>
      <p:ext uri="{BB962C8B-B14F-4D97-AF65-F5344CB8AC3E}">
        <p14:creationId xmlns:p14="http://schemas.microsoft.com/office/powerpoint/2010/main" val="36393613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jpg"/>
          <p:cNvPicPr>
            <a:picLocks noChangeAspect="1"/>
          </p:cNvPicPr>
          <p:nvPr/>
        </p:nvPicPr>
        <p:blipFill>
          <a:blip r:embed="rId3" cstate="print"/>
          <a:stretch>
            <a:fillRect/>
          </a:stretch>
        </p:blipFill>
        <p:spPr>
          <a:xfrm>
            <a:off x="174478" y="533400"/>
            <a:ext cx="8682288" cy="5867399"/>
          </a:xfrm>
          <a:prstGeom prst="rect">
            <a:avLst/>
          </a:prstGeom>
        </p:spPr>
      </p:pic>
    </p:spTree>
    <p:extLst>
      <p:ext uri="{BB962C8B-B14F-4D97-AF65-F5344CB8AC3E}">
        <p14:creationId xmlns:p14="http://schemas.microsoft.com/office/powerpoint/2010/main" val="28773302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ichard nixon - im not a crook [higher quality - full versio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19200" y="838200"/>
            <a:ext cx="6807200" cy="5105400"/>
          </a:xfrm>
          <a:prstGeom prst="rect">
            <a:avLst/>
          </a:prstGeom>
        </p:spPr>
      </p:pic>
    </p:spTree>
    <p:extLst>
      <p:ext uri="{BB962C8B-B14F-4D97-AF65-F5344CB8AC3E}">
        <p14:creationId xmlns:p14="http://schemas.microsoft.com/office/powerpoint/2010/main" val="2318149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rd swearing-in.jpg"/>
          <p:cNvPicPr>
            <a:picLocks noChangeAspect="1"/>
          </p:cNvPicPr>
          <p:nvPr/>
        </p:nvPicPr>
        <p:blipFill>
          <a:blip r:embed="rId3" cstate="print"/>
          <a:stretch>
            <a:fillRect/>
          </a:stretch>
        </p:blipFill>
        <p:spPr>
          <a:xfrm>
            <a:off x="129848" y="381000"/>
            <a:ext cx="8884304" cy="6096000"/>
          </a:xfrm>
          <a:prstGeom prst="rect">
            <a:avLst/>
          </a:prstGeom>
        </p:spPr>
      </p:pic>
    </p:spTree>
    <p:extLst>
      <p:ext uri="{BB962C8B-B14F-4D97-AF65-F5344CB8AC3E}">
        <p14:creationId xmlns:p14="http://schemas.microsoft.com/office/powerpoint/2010/main" val="2061341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_popmovements_fullres.jpg"/>
          <p:cNvPicPr>
            <a:picLocks noChangeAspect="1"/>
          </p:cNvPicPr>
          <p:nvPr/>
        </p:nvPicPr>
        <p:blipFill>
          <a:blip r:embed="rId3" cstate="print"/>
          <a:stretch>
            <a:fillRect/>
          </a:stretch>
        </p:blipFill>
        <p:spPr>
          <a:xfrm>
            <a:off x="0" y="600730"/>
            <a:ext cx="9144000" cy="5656540"/>
          </a:xfrm>
          <a:prstGeom prst="rect">
            <a:avLst/>
          </a:prstGeom>
        </p:spPr>
      </p:pic>
    </p:spTree>
    <p:extLst>
      <p:ext uri="{BB962C8B-B14F-4D97-AF65-F5344CB8AC3E}">
        <p14:creationId xmlns:p14="http://schemas.microsoft.com/office/powerpoint/2010/main" val="32321362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3.bp.blogspot.com/-tcFM_iVTGKc/TixlmHSUvnI/AAAAAAAADfo/1xtTUukTWvk/s1600/CyprusEthnic1960.JPG"/>
          <p:cNvPicPr>
            <a:picLocks noChangeAspect="1" noChangeArrowheads="1"/>
          </p:cNvPicPr>
          <p:nvPr/>
        </p:nvPicPr>
        <p:blipFill>
          <a:blip r:embed="rId3" cstate="print"/>
          <a:srcRect/>
          <a:stretch>
            <a:fillRect/>
          </a:stretch>
        </p:blipFill>
        <p:spPr bwMode="auto">
          <a:xfrm>
            <a:off x="-1552" y="494348"/>
            <a:ext cx="9145552" cy="5601652"/>
          </a:xfrm>
          <a:prstGeom prst="rect">
            <a:avLst/>
          </a:prstGeom>
          <a:noFill/>
        </p:spPr>
      </p:pic>
    </p:spTree>
    <p:extLst>
      <p:ext uri="{BB962C8B-B14F-4D97-AF65-F5344CB8AC3E}">
        <p14:creationId xmlns:p14="http://schemas.microsoft.com/office/powerpoint/2010/main" val="7692079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www.stripes.com/polopoly_fs/1.135956.1298676492!/image/3973718317.jpg_gen/derivatives/landscape_490/3973718317.jpg"/>
          <p:cNvPicPr>
            <a:picLocks noChangeAspect="1" noChangeArrowheads="1"/>
          </p:cNvPicPr>
          <p:nvPr/>
        </p:nvPicPr>
        <p:blipFill>
          <a:blip r:embed="rId3" cstate="print"/>
          <a:srcRect/>
          <a:stretch>
            <a:fillRect/>
          </a:stretch>
        </p:blipFill>
        <p:spPr bwMode="auto">
          <a:xfrm>
            <a:off x="1848559" y="0"/>
            <a:ext cx="5201887" cy="6858000"/>
          </a:xfrm>
          <a:prstGeom prst="rect">
            <a:avLst/>
          </a:prstGeom>
          <a:noFill/>
        </p:spPr>
      </p:pic>
    </p:spTree>
    <p:extLst>
      <p:ext uri="{BB962C8B-B14F-4D97-AF65-F5344CB8AC3E}">
        <p14:creationId xmlns:p14="http://schemas.microsoft.com/office/powerpoint/2010/main" val="20017126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grhomeboy.files.wordpress.com/2007/07/cyprus_archbishopric_palace.jpg"/>
          <p:cNvPicPr>
            <a:picLocks noChangeAspect="1" noChangeArrowheads="1"/>
          </p:cNvPicPr>
          <p:nvPr/>
        </p:nvPicPr>
        <p:blipFill>
          <a:blip r:embed="rId3" cstate="print"/>
          <a:srcRect/>
          <a:stretch>
            <a:fillRect/>
          </a:stretch>
        </p:blipFill>
        <p:spPr bwMode="auto">
          <a:xfrm>
            <a:off x="300383" y="409194"/>
            <a:ext cx="8462617" cy="5839206"/>
          </a:xfrm>
          <a:prstGeom prst="rect">
            <a:avLst/>
          </a:prstGeom>
          <a:noFill/>
        </p:spPr>
      </p:pic>
    </p:spTree>
    <p:extLst>
      <p:ext uri="{BB962C8B-B14F-4D97-AF65-F5344CB8AC3E}">
        <p14:creationId xmlns:p14="http://schemas.microsoft.com/office/powerpoint/2010/main" val="13070143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grhomeboy.files.wordpress.com/2007/07/turkish_tanks_invade.jpg"/>
          <p:cNvPicPr>
            <a:picLocks noChangeAspect="1" noChangeArrowheads="1"/>
          </p:cNvPicPr>
          <p:nvPr/>
        </p:nvPicPr>
        <p:blipFill>
          <a:blip r:embed="rId3" cstate="print"/>
          <a:srcRect/>
          <a:stretch>
            <a:fillRect/>
          </a:stretch>
        </p:blipFill>
        <p:spPr bwMode="auto">
          <a:xfrm>
            <a:off x="242455" y="498348"/>
            <a:ext cx="8596745" cy="5673852"/>
          </a:xfrm>
          <a:prstGeom prst="rect">
            <a:avLst/>
          </a:prstGeom>
          <a:noFill/>
        </p:spPr>
      </p:pic>
    </p:spTree>
    <p:extLst>
      <p:ext uri="{BB962C8B-B14F-4D97-AF65-F5344CB8AC3E}">
        <p14:creationId xmlns:p14="http://schemas.microsoft.com/office/powerpoint/2010/main" val="9697608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upload.wikimedia.org/wikipedia/commons/e/ea/Cyprus_SBAsInRed.png"/>
          <p:cNvPicPr>
            <a:picLocks noChangeAspect="1" noChangeArrowheads="1"/>
          </p:cNvPicPr>
          <p:nvPr/>
        </p:nvPicPr>
        <p:blipFill>
          <a:blip r:embed="rId3" cstate="print"/>
          <a:srcRect/>
          <a:stretch>
            <a:fillRect/>
          </a:stretch>
        </p:blipFill>
        <p:spPr bwMode="auto">
          <a:xfrm>
            <a:off x="52880" y="1295400"/>
            <a:ext cx="9122632" cy="4648200"/>
          </a:xfrm>
          <a:prstGeom prst="rect">
            <a:avLst/>
          </a:prstGeom>
          <a:noFill/>
        </p:spPr>
      </p:pic>
    </p:spTree>
    <p:extLst>
      <p:ext uri="{BB962C8B-B14F-4D97-AF65-F5344CB8AC3E}">
        <p14:creationId xmlns:p14="http://schemas.microsoft.com/office/powerpoint/2010/main" val="40679510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291" y="126814"/>
            <a:ext cx="7352509" cy="6502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30012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361"/>
            <a:ext cx="4986051" cy="4968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051" y="30297"/>
            <a:ext cx="4010591" cy="5151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03682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esquire.com/cm/esquire/images/thomas-eagleton-0909-lg-59077082.jpg"/>
          <p:cNvPicPr>
            <a:picLocks noChangeAspect="1" noChangeArrowheads="1"/>
          </p:cNvPicPr>
          <p:nvPr/>
        </p:nvPicPr>
        <p:blipFill>
          <a:blip r:embed="rId3" cstate="print"/>
          <a:srcRect/>
          <a:stretch>
            <a:fillRect/>
          </a:stretch>
        </p:blipFill>
        <p:spPr bwMode="auto">
          <a:xfrm>
            <a:off x="2400300" y="76200"/>
            <a:ext cx="4914900" cy="6553200"/>
          </a:xfrm>
          <a:prstGeom prst="rect">
            <a:avLst/>
          </a:prstGeom>
          <a:noFill/>
        </p:spPr>
      </p:pic>
    </p:spTree>
    <p:extLst>
      <p:ext uri="{BB962C8B-B14F-4D97-AF65-F5344CB8AC3E}">
        <p14:creationId xmlns:p14="http://schemas.microsoft.com/office/powerpoint/2010/main" val="34437503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www.gaepis.org/pages/images/Brademasbw_bg_000.jpg"/>
          <p:cNvPicPr>
            <a:picLocks noChangeAspect="1" noChangeArrowheads="1"/>
          </p:cNvPicPr>
          <p:nvPr/>
        </p:nvPicPr>
        <p:blipFill>
          <a:blip r:embed="rId3" cstate="print"/>
          <a:srcRect/>
          <a:stretch>
            <a:fillRect/>
          </a:stretch>
        </p:blipFill>
        <p:spPr bwMode="auto">
          <a:xfrm>
            <a:off x="76201" y="-4590"/>
            <a:ext cx="2990350" cy="3890790"/>
          </a:xfrm>
          <a:prstGeom prst="rect">
            <a:avLst/>
          </a:prstGeom>
          <a:noFill/>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0413" y="3435177"/>
            <a:ext cx="2541587" cy="32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0125" y="76200"/>
            <a:ext cx="3017837"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42640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8801"/>
            <a:ext cx="9220197" cy="3174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23147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57200"/>
            <a:ext cx="9317116" cy="5005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23547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903" y="-33969"/>
            <a:ext cx="2846387"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977" y="25055"/>
            <a:ext cx="2765386" cy="3690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7088" y="3429000"/>
            <a:ext cx="2525593" cy="327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42002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si.wsj.net/public/resources/images/OB-EK845_czars__D_20090910210725.jpg"/>
          <p:cNvPicPr>
            <a:picLocks noChangeAspect="1" noChangeArrowheads="1"/>
          </p:cNvPicPr>
          <p:nvPr/>
        </p:nvPicPr>
        <p:blipFill>
          <a:blip r:embed="rId3" cstate="print"/>
          <a:srcRect/>
          <a:stretch>
            <a:fillRect/>
          </a:stretch>
        </p:blipFill>
        <p:spPr bwMode="auto">
          <a:xfrm>
            <a:off x="111457" y="457200"/>
            <a:ext cx="8834815" cy="5867400"/>
          </a:xfrm>
          <a:prstGeom prst="rect">
            <a:avLst/>
          </a:prstGeom>
          <a:noFill/>
        </p:spPr>
      </p:pic>
    </p:spTree>
    <p:extLst>
      <p:ext uri="{BB962C8B-B14F-4D97-AF65-F5344CB8AC3E}">
        <p14:creationId xmlns:p14="http://schemas.microsoft.com/office/powerpoint/2010/main" val="35206610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certmapper.cr.usgs.gov/data/noga95/natl/graphic/uscells1msmall.jpg"/>
          <p:cNvPicPr>
            <a:picLocks noChangeAspect="1" noChangeArrowheads="1"/>
          </p:cNvPicPr>
          <p:nvPr/>
        </p:nvPicPr>
        <p:blipFill>
          <a:blip r:embed="rId3" cstate="print"/>
          <a:srcRect/>
          <a:stretch>
            <a:fillRect/>
          </a:stretch>
        </p:blipFill>
        <p:spPr bwMode="auto">
          <a:xfrm>
            <a:off x="381000" y="278383"/>
            <a:ext cx="8534400" cy="6585713"/>
          </a:xfrm>
          <a:prstGeom prst="rect">
            <a:avLst/>
          </a:prstGeom>
          <a:noFill/>
        </p:spPr>
      </p:pic>
    </p:spTree>
    <p:extLst>
      <p:ext uri="{BB962C8B-B14F-4D97-AF65-F5344CB8AC3E}">
        <p14:creationId xmlns:p14="http://schemas.microsoft.com/office/powerpoint/2010/main" val="38932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theboldcorsicanflame.files.wordpress.com/2011/02/alaska_pipeline_map.png"/>
          <p:cNvPicPr>
            <a:picLocks noChangeAspect="1" noChangeArrowheads="1"/>
          </p:cNvPicPr>
          <p:nvPr/>
        </p:nvPicPr>
        <p:blipFill>
          <a:blip r:embed="rId3" cstate="print"/>
          <a:srcRect/>
          <a:stretch>
            <a:fillRect/>
          </a:stretch>
        </p:blipFill>
        <p:spPr bwMode="auto">
          <a:xfrm>
            <a:off x="1513625" y="219226"/>
            <a:ext cx="6792175" cy="6333974"/>
          </a:xfrm>
          <a:prstGeom prst="rect">
            <a:avLst/>
          </a:prstGeom>
          <a:noFill/>
        </p:spPr>
      </p:pic>
    </p:spTree>
    <p:extLst>
      <p:ext uri="{BB962C8B-B14F-4D97-AF65-F5344CB8AC3E}">
        <p14:creationId xmlns:p14="http://schemas.microsoft.com/office/powerpoint/2010/main" val="24391278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blog.uswtmc.org/wp-content/uploads/2011/02/alaska-pipeline.jpeg"/>
          <p:cNvPicPr>
            <a:picLocks noChangeAspect="1" noChangeArrowheads="1"/>
          </p:cNvPicPr>
          <p:nvPr/>
        </p:nvPicPr>
        <p:blipFill>
          <a:blip r:embed="rId3" cstate="print"/>
          <a:srcRect/>
          <a:stretch>
            <a:fillRect/>
          </a:stretch>
        </p:blipFill>
        <p:spPr bwMode="auto">
          <a:xfrm>
            <a:off x="1995379" y="127380"/>
            <a:ext cx="5243621" cy="6730620"/>
          </a:xfrm>
          <a:prstGeom prst="rect">
            <a:avLst/>
          </a:prstGeom>
          <a:noFill/>
        </p:spPr>
      </p:pic>
    </p:spTree>
    <p:extLst>
      <p:ext uri="{BB962C8B-B14F-4D97-AF65-F5344CB8AC3E}">
        <p14:creationId xmlns:p14="http://schemas.microsoft.com/office/powerpoint/2010/main" val="15079926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peacebuttons.info/IMAGES/0801.1975_Clamshell-logo.gif"/>
          <p:cNvPicPr>
            <a:picLocks noChangeAspect="1" noChangeArrowheads="1"/>
          </p:cNvPicPr>
          <p:nvPr/>
        </p:nvPicPr>
        <p:blipFill>
          <a:blip r:embed="rId3" cstate="print"/>
          <a:srcRect/>
          <a:stretch>
            <a:fillRect/>
          </a:stretch>
        </p:blipFill>
        <p:spPr bwMode="auto">
          <a:xfrm>
            <a:off x="4038600" y="533400"/>
            <a:ext cx="1190625" cy="1257301"/>
          </a:xfrm>
          <a:prstGeom prst="rect">
            <a:avLst/>
          </a:prstGeom>
          <a:noFill/>
        </p:spPr>
      </p:pic>
      <p:pic>
        <p:nvPicPr>
          <p:cNvPr id="140292" name="Picture 4" descr="http://www.swarthmore.edu/library/peace/manuscriptcollections/Environment/images/Environment%20Images/Clamshell%20(We%20can%20stop%20the%20nukes).jpeg"/>
          <p:cNvPicPr>
            <a:picLocks noChangeAspect="1" noChangeArrowheads="1"/>
          </p:cNvPicPr>
          <p:nvPr/>
        </p:nvPicPr>
        <p:blipFill>
          <a:blip r:embed="rId4" cstate="print"/>
          <a:srcRect/>
          <a:stretch>
            <a:fillRect/>
          </a:stretch>
        </p:blipFill>
        <p:spPr bwMode="auto">
          <a:xfrm>
            <a:off x="1752600" y="3200400"/>
            <a:ext cx="5667375" cy="1704976"/>
          </a:xfrm>
          <a:prstGeom prst="rect">
            <a:avLst/>
          </a:prstGeom>
          <a:noFill/>
        </p:spPr>
      </p:pic>
    </p:spTree>
    <p:extLst>
      <p:ext uri="{BB962C8B-B14F-4D97-AF65-F5344CB8AC3E}">
        <p14:creationId xmlns:p14="http://schemas.microsoft.com/office/powerpoint/2010/main" val="4036952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library.unh.edu/images/news/clamshell.jpg"/>
          <p:cNvPicPr>
            <a:picLocks noChangeAspect="1" noChangeArrowheads="1"/>
          </p:cNvPicPr>
          <p:nvPr/>
        </p:nvPicPr>
        <p:blipFill>
          <a:blip r:embed="rId3" cstate="print"/>
          <a:srcRect/>
          <a:stretch>
            <a:fillRect/>
          </a:stretch>
        </p:blipFill>
        <p:spPr bwMode="auto">
          <a:xfrm>
            <a:off x="1406038" y="228600"/>
            <a:ext cx="6668963" cy="6248400"/>
          </a:xfrm>
          <a:prstGeom prst="rect">
            <a:avLst/>
          </a:prstGeom>
          <a:noFill/>
        </p:spPr>
      </p:pic>
    </p:spTree>
    <p:extLst>
      <p:ext uri="{BB962C8B-B14F-4D97-AF65-F5344CB8AC3E}">
        <p14:creationId xmlns:p14="http://schemas.microsoft.com/office/powerpoint/2010/main" val="19838411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3" cstate="print"/>
          <a:srcRect/>
          <a:stretch>
            <a:fillRect/>
          </a:stretch>
        </p:blipFill>
        <p:spPr bwMode="auto">
          <a:xfrm>
            <a:off x="143766" y="457200"/>
            <a:ext cx="8856469" cy="5943600"/>
          </a:xfrm>
          <a:prstGeom prst="rect">
            <a:avLst/>
          </a:prstGeom>
          <a:noFill/>
          <a:ln w="9525">
            <a:noFill/>
            <a:miter lim="800000"/>
            <a:headEnd/>
            <a:tailEnd/>
          </a:ln>
        </p:spPr>
      </p:pic>
    </p:spTree>
    <p:extLst>
      <p:ext uri="{BB962C8B-B14F-4D97-AF65-F5344CB8AC3E}">
        <p14:creationId xmlns:p14="http://schemas.microsoft.com/office/powerpoint/2010/main" val="86913978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pictopia.com/perl/get_image?provider_id=16&amp;ptp_photo_id=newsday:189528&amp;size=420x300_mb&amp;re=1&amp;m=1225748260.0"/>
          <p:cNvPicPr>
            <a:picLocks noChangeAspect="1" noChangeArrowheads="1"/>
          </p:cNvPicPr>
          <p:nvPr/>
        </p:nvPicPr>
        <p:blipFill>
          <a:blip r:embed="rId3" cstate="print"/>
          <a:srcRect/>
          <a:stretch>
            <a:fillRect/>
          </a:stretch>
        </p:blipFill>
        <p:spPr bwMode="auto">
          <a:xfrm>
            <a:off x="81646" y="657224"/>
            <a:ext cx="9062354" cy="5286376"/>
          </a:xfrm>
          <a:prstGeom prst="rect">
            <a:avLst/>
          </a:prstGeom>
          <a:noFill/>
        </p:spPr>
      </p:pic>
    </p:spTree>
    <p:extLst>
      <p:ext uri="{BB962C8B-B14F-4D97-AF65-F5344CB8AC3E}">
        <p14:creationId xmlns:p14="http://schemas.microsoft.com/office/powerpoint/2010/main" val="404542489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ahnuclear1970s.jpg"/>
          <p:cNvPicPr>
            <a:picLocks noChangeAspect="1"/>
          </p:cNvPicPr>
          <p:nvPr/>
        </p:nvPicPr>
        <p:blipFill>
          <a:blip r:embed="rId3" cstate="print"/>
          <a:stretch>
            <a:fillRect/>
          </a:stretch>
        </p:blipFill>
        <p:spPr>
          <a:xfrm>
            <a:off x="2271307" y="0"/>
            <a:ext cx="4708393" cy="6705600"/>
          </a:xfrm>
          <a:prstGeom prst="rect">
            <a:avLst/>
          </a:prstGeom>
        </p:spPr>
      </p:pic>
    </p:spTree>
    <p:extLst>
      <p:ext uri="{BB962C8B-B14F-4D97-AF65-F5344CB8AC3E}">
        <p14:creationId xmlns:p14="http://schemas.microsoft.com/office/powerpoint/2010/main" val="28367129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www.presscom11.host22.com/israelimgs/rabin4.jpg"/>
          <p:cNvPicPr>
            <a:picLocks noChangeAspect="1" noChangeArrowheads="1"/>
          </p:cNvPicPr>
          <p:nvPr/>
        </p:nvPicPr>
        <p:blipFill>
          <a:blip r:embed="rId3" cstate="print"/>
          <a:srcRect/>
          <a:stretch>
            <a:fillRect/>
          </a:stretch>
        </p:blipFill>
        <p:spPr bwMode="auto">
          <a:xfrm>
            <a:off x="579074" y="715682"/>
            <a:ext cx="7879126" cy="5380318"/>
          </a:xfrm>
          <a:prstGeom prst="rect">
            <a:avLst/>
          </a:prstGeom>
          <a:noFill/>
        </p:spPr>
      </p:pic>
    </p:spTree>
    <p:extLst>
      <p:ext uri="{BB962C8B-B14F-4D97-AF65-F5344CB8AC3E}">
        <p14:creationId xmlns:p14="http://schemas.microsoft.com/office/powerpoint/2010/main" val="26013603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knesset.gov.il/vip/images/begin5.jpg"/>
          <p:cNvPicPr>
            <a:picLocks noChangeAspect="1" noChangeArrowheads="1"/>
          </p:cNvPicPr>
          <p:nvPr/>
        </p:nvPicPr>
        <p:blipFill>
          <a:blip r:embed="rId3" cstate="print"/>
          <a:srcRect/>
          <a:stretch>
            <a:fillRect/>
          </a:stretch>
        </p:blipFill>
        <p:spPr bwMode="auto">
          <a:xfrm>
            <a:off x="190500" y="431800"/>
            <a:ext cx="8724900" cy="5816600"/>
          </a:xfrm>
          <a:prstGeom prst="rect">
            <a:avLst/>
          </a:prstGeom>
          <a:noFill/>
        </p:spPr>
      </p:pic>
    </p:spTree>
    <p:extLst>
      <p:ext uri="{BB962C8B-B14F-4D97-AF65-F5344CB8AC3E}">
        <p14:creationId xmlns:p14="http://schemas.microsoft.com/office/powerpoint/2010/main" val="359682324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7 knesset.PNG"/>
          <p:cNvPicPr>
            <a:picLocks noChangeAspect="1"/>
          </p:cNvPicPr>
          <p:nvPr/>
        </p:nvPicPr>
        <p:blipFill>
          <a:blip r:embed="rId3" cstate="print"/>
          <a:stretch>
            <a:fillRect/>
          </a:stretch>
        </p:blipFill>
        <p:spPr>
          <a:xfrm>
            <a:off x="0" y="656667"/>
            <a:ext cx="9144000" cy="5544666"/>
          </a:xfrm>
          <a:prstGeom prst="rect">
            <a:avLst/>
          </a:prstGeom>
        </p:spPr>
      </p:pic>
    </p:spTree>
    <p:extLst>
      <p:ext uri="{BB962C8B-B14F-4D97-AF65-F5344CB8AC3E}">
        <p14:creationId xmlns:p14="http://schemas.microsoft.com/office/powerpoint/2010/main" val="255837297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nwar Sadat This handout file photo provided by the Israeli Government Press Office (GPO) on March 25, 2009, shows Israeli Prime Minister Menahem Begin (center right) welcoming Egyptian President Anwar Sadat (center left) at the start of his historic visit November 19, 1977 at Israel's Ben Gurion Airport. Sixteen months later, on March 26, 1979 in Washington, DC, Israel and Egypt signed their peace treaty, making Egypt the first Arab nation to recognize the Jewish State.  (Photo by Ya'akov Sa'ar/GPO via Getty Images) *** Local Caption *** Anwar Sadat;Menahem Begin"/>
          <p:cNvPicPr>
            <a:picLocks noChangeAspect="1" noChangeArrowheads="1"/>
          </p:cNvPicPr>
          <p:nvPr/>
        </p:nvPicPr>
        <p:blipFill>
          <a:blip r:embed="rId3" cstate="print"/>
          <a:srcRect/>
          <a:stretch>
            <a:fillRect/>
          </a:stretch>
        </p:blipFill>
        <p:spPr bwMode="auto">
          <a:xfrm>
            <a:off x="228600" y="469900"/>
            <a:ext cx="8686800" cy="5791201"/>
          </a:xfrm>
          <a:prstGeom prst="rect">
            <a:avLst/>
          </a:prstGeom>
          <a:noFill/>
        </p:spPr>
      </p:pic>
    </p:spTree>
    <p:extLst>
      <p:ext uri="{BB962C8B-B14F-4D97-AF65-F5344CB8AC3E}">
        <p14:creationId xmlns:p14="http://schemas.microsoft.com/office/powerpoint/2010/main" val="202469565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Anwar Sadat This handout file photo provided by the Israeli Government Press Office (GPO) on March 25, 2009, shows Egyptian President Anwar Sadat standing to shake hands with Israeli Prime Minister Menahem Begin (L) in the Knesset, the Israeli parliament, as Speaker Yitzhak Shamir applauds, on November 20, 1977 in Jerusalem. Sixteen months later, on March 26, 1979 in Washington, DC, Israel and Egypt signed their historic peace treaty, making Egypt the first Arab nation to recognize the Jewish State.  (Photo by Moshe Milner/GPO via Getty Images) *** Local Caption *** Anwar Sadat;Menahem Begin;Yitzhak Shamir"/>
          <p:cNvPicPr>
            <a:picLocks noChangeAspect="1" noChangeArrowheads="1"/>
          </p:cNvPicPr>
          <p:nvPr/>
        </p:nvPicPr>
        <p:blipFill>
          <a:blip r:embed="rId3" cstate="print"/>
          <a:srcRect/>
          <a:stretch>
            <a:fillRect/>
          </a:stretch>
        </p:blipFill>
        <p:spPr bwMode="auto">
          <a:xfrm>
            <a:off x="361952" y="444500"/>
            <a:ext cx="8477248" cy="5651500"/>
          </a:xfrm>
          <a:prstGeom prst="rect">
            <a:avLst/>
          </a:prstGeom>
          <a:noFill/>
        </p:spPr>
      </p:pic>
    </p:spTree>
    <p:extLst>
      <p:ext uri="{BB962C8B-B14F-4D97-AF65-F5344CB8AC3E}">
        <p14:creationId xmlns:p14="http://schemas.microsoft.com/office/powerpoint/2010/main" val="169932306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Anwar Sadat This handout file photo provided by the Israeli Government Press Office (GPO) on March 25, 2009, shows Israeli Prime Minister Menahem Begin (R) chatting informally with Egyptian President Anwar Sadat (L) and U.S. President Jimmy Carter during their peace talks on September 6, 1978 at the presidential retreat of Camp David in Maryland. Israel and Egypt will mark 30 years since their then leaders signed the historic agreement on March 26, 1979, making Egypt the first Arab nation to recognize the Jewish State.  (Photo by Moshe Milner/GPO via Getty Images) *** Local Caption *** Menahem Begin;Anwar Sadat;Jimmy Carter"/>
          <p:cNvPicPr>
            <a:picLocks noChangeAspect="1" noChangeArrowheads="1"/>
          </p:cNvPicPr>
          <p:nvPr/>
        </p:nvPicPr>
        <p:blipFill>
          <a:blip r:embed="rId3" cstate="print"/>
          <a:srcRect/>
          <a:stretch>
            <a:fillRect/>
          </a:stretch>
        </p:blipFill>
        <p:spPr bwMode="auto">
          <a:xfrm>
            <a:off x="285752" y="469900"/>
            <a:ext cx="8553448" cy="5702300"/>
          </a:xfrm>
          <a:prstGeom prst="rect">
            <a:avLst/>
          </a:prstGeom>
          <a:noFill/>
        </p:spPr>
      </p:pic>
    </p:spTree>
    <p:extLst>
      <p:ext uri="{BB962C8B-B14F-4D97-AF65-F5344CB8AC3E}">
        <p14:creationId xmlns:p14="http://schemas.microsoft.com/office/powerpoint/2010/main" val="4384955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mp david.jpg"/>
          <p:cNvPicPr>
            <a:picLocks noChangeAspect="1"/>
          </p:cNvPicPr>
          <p:nvPr/>
        </p:nvPicPr>
        <p:blipFill>
          <a:blip r:embed="rId3" cstate="print"/>
          <a:stretch>
            <a:fillRect/>
          </a:stretch>
        </p:blipFill>
        <p:spPr>
          <a:xfrm>
            <a:off x="173801" y="0"/>
            <a:ext cx="8796397" cy="6858000"/>
          </a:xfrm>
          <a:prstGeom prst="rect">
            <a:avLst/>
          </a:prstGeom>
        </p:spPr>
      </p:pic>
    </p:spTree>
    <p:extLst>
      <p:ext uri="{BB962C8B-B14F-4D97-AF65-F5344CB8AC3E}">
        <p14:creationId xmlns:p14="http://schemas.microsoft.com/office/powerpoint/2010/main" val="256864663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upload.wikimedia.org/wikipedia/en/thumb/c/ca/IsraeliSettlementGrowthLineGraph.png/500px-IsraeliSettlementGrowthLineGraph.png"/>
          <p:cNvPicPr>
            <a:picLocks noChangeAspect="1" noChangeArrowheads="1"/>
          </p:cNvPicPr>
          <p:nvPr/>
        </p:nvPicPr>
        <p:blipFill>
          <a:blip r:embed="rId3" cstate="print"/>
          <a:srcRect/>
          <a:stretch>
            <a:fillRect/>
          </a:stretch>
        </p:blipFill>
        <p:spPr bwMode="auto">
          <a:xfrm>
            <a:off x="1" y="990599"/>
            <a:ext cx="9176600" cy="5340783"/>
          </a:xfrm>
          <a:prstGeom prst="rect">
            <a:avLst/>
          </a:prstGeom>
          <a:noFill/>
        </p:spPr>
      </p:pic>
    </p:spTree>
    <p:extLst>
      <p:ext uri="{BB962C8B-B14F-4D97-AF65-F5344CB8AC3E}">
        <p14:creationId xmlns:p14="http://schemas.microsoft.com/office/powerpoint/2010/main" val="299394436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3" cstate="print"/>
          <a:srcRect/>
          <a:stretch>
            <a:fillRect/>
          </a:stretch>
        </p:blipFill>
        <p:spPr bwMode="auto">
          <a:xfrm>
            <a:off x="731773" y="26990"/>
            <a:ext cx="7650227" cy="6831009"/>
          </a:xfrm>
          <a:prstGeom prst="rect">
            <a:avLst/>
          </a:prstGeom>
          <a:noFill/>
          <a:ln w="9525">
            <a:noFill/>
            <a:miter lim="800000"/>
            <a:headEnd/>
            <a:tailEnd/>
          </a:ln>
        </p:spPr>
      </p:pic>
    </p:spTree>
    <p:extLst>
      <p:ext uri="{BB962C8B-B14F-4D97-AF65-F5344CB8AC3E}">
        <p14:creationId xmlns:p14="http://schemas.microsoft.com/office/powerpoint/2010/main" val="31010189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File:Yamit evacuation 3.jpg"/>
          <p:cNvPicPr>
            <a:picLocks noChangeAspect="1" noChangeArrowheads="1"/>
          </p:cNvPicPr>
          <p:nvPr/>
        </p:nvPicPr>
        <p:blipFill>
          <a:blip r:embed="rId3" cstate="print"/>
          <a:srcRect/>
          <a:stretch>
            <a:fillRect/>
          </a:stretch>
        </p:blipFill>
        <p:spPr bwMode="auto">
          <a:xfrm>
            <a:off x="0" y="21116"/>
            <a:ext cx="2895600" cy="4199673"/>
          </a:xfrm>
          <a:prstGeom prst="rect">
            <a:avLst/>
          </a:prstGeom>
          <a:noFill/>
        </p:spPr>
      </p:pic>
      <p:pic>
        <p:nvPicPr>
          <p:cNvPr id="2" name="Picture 1"/>
          <p:cNvPicPr>
            <a:picLocks noChangeAspect="1"/>
          </p:cNvPicPr>
          <p:nvPr/>
        </p:nvPicPr>
        <p:blipFill>
          <a:blip r:embed="rId4"/>
          <a:stretch>
            <a:fillRect/>
          </a:stretch>
        </p:blipFill>
        <p:spPr>
          <a:xfrm>
            <a:off x="3133784" y="2819400"/>
            <a:ext cx="5998281" cy="3923003"/>
          </a:xfrm>
          <a:prstGeom prst="rect">
            <a:avLst/>
          </a:prstGeom>
        </p:spPr>
      </p:pic>
    </p:spTree>
    <p:extLst>
      <p:ext uri="{BB962C8B-B14F-4D97-AF65-F5344CB8AC3E}">
        <p14:creationId xmlns:p14="http://schemas.microsoft.com/office/powerpoint/2010/main" val="385188284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i.dailymail.co.uk/i/pix/2008/05/08/article-1018604-03C00DEF0000044D-127_468x367.jpg"/>
          <p:cNvPicPr>
            <a:picLocks noChangeAspect="1" noChangeArrowheads="1"/>
          </p:cNvPicPr>
          <p:nvPr/>
        </p:nvPicPr>
        <p:blipFill>
          <a:blip r:embed="rId3" cstate="print"/>
          <a:srcRect/>
          <a:stretch>
            <a:fillRect/>
          </a:stretch>
        </p:blipFill>
        <p:spPr bwMode="auto">
          <a:xfrm>
            <a:off x="947726" y="315466"/>
            <a:ext cx="7662874" cy="6009134"/>
          </a:xfrm>
          <a:prstGeom prst="rect">
            <a:avLst/>
          </a:prstGeom>
          <a:noFill/>
        </p:spPr>
      </p:pic>
    </p:spTree>
    <p:extLst>
      <p:ext uri="{BB962C8B-B14F-4D97-AF65-F5344CB8AC3E}">
        <p14:creationId xmlns:p14="http://schemas.microsoft.com/office/powerpoint/2010/main" val="17731767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ah%20of%20Iran%20poses_jpg.jpg"/>
          <p:cNvPicPr>
            <a:picLocks noChangeAspect="1"/>
          </p:cNvPicPr>
          <p:nvPr/>
        </p:nvPicPr>
        <p:blipFill>
          <a:blip r:embed="rId3" cstate="print"/>
          <a:stretch>
            <a:fillRect/>
          </a:stretch>
        </p:blipFill>
        <p:spPr>
          <a:xfrm>
            <a:off x="2143292" y="-13683"/>
            <a:ext cx="4867108" cy="6871683"/>
          </a:xfrm>
          <a:prstGeom prst="rect">
            <a:avLst/>
          </a:prstGeom>
        </p:spPr>
      </p:pic>
    </p:spTree>
    <p:extLst>
      <p:ext uri="{BB962C8B-B14F-4D97-AF65-F5344CB8AC3E}">
        <p14:creationId xmlns:p14="http://schemas.microsoft.com/office/powerpoint/2010/main" val="17276139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arstimes.com/history/shah_us/24-0642a.gif"/>
          <p:cNvPicPr>
            <a:picLocks noChangeAspect="1" noChangeArrowheads="1"/>
          </p:cNvPicPr>
          <p:nvPr/>
        </p:nvPicPr>
        <p:blipFill>
          <a:blip r:embed="rId3" cstate="print"/>
          <a:srcRect/>
          <a:stretch>
            <a:fillRect/>
          </a:stretch>
        </p:blipFill>
        <p:spPr bwMode="auto">
          <a:xfrm>
            <a:off x="71719" y="387096"/>
            <a:ext cx="8843681" cy="6013704"/>
          </a:xfrm>
          <a:prstGeom prst="rect">
            <a:avLst/>
          </a:prstGeom>
          <a:noFill/>
        </p:spPr>
      </p:pic>
    </p:spTree>
    <p:extLst>
      <p:ext uri="{BB962C8B-B14F-4D97-AF65-F5344CB8AC3E}">
        <p14:creationId xmlns:p14="http://schemas.microsoft.com/office/powerpoint/2010/main" val="9039398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parstimes.com/history/shah_us/24-0596a.gif"/>
          <p:cNvPicPr>
            <a:picLocks noChangeAspect="1" noChangeArrowheads="1"/>
          </p:cNvPicPr>
          <p:nvPr/>
        </p:nvPicPr>
        <p:blipFill>
          <a:blip r:embed="rId3" cstate="print"/>
          <a:srcRect/>
          <a:stretch>
            <a:fillRect/>
          </a:stretch>
        </p:blipFill>
        <p:spPr bwMode="auto">
          <a:xfrm>
            <a:off x="-2218" y="272796"/>
            <a:ext cx="9146218" cy="6280404"/>
          </a:xfrm>
          <a:prstGeom prst="rect">
            <a:avLst/>
          </a:prstGeom>
          <a:noFill/>
        </p:spPr>
      </p:pic>
    </p:spTree>
    <p:extLst>
      <p:ext uri="{BB962C8B-B14F-4D97-AF65-F5344CB8AC3E}">
        <p14:creationId xmlns:p14="http://schemas.microsoft.com/office/powerpoint/2010/main" val="35204977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4.bp.blogspot.com/_jSdgG4-DeNE/TDzKPscD1_I/AAAAAAAAAko/9hEhFGUKvkY/s400/awacs.jpg"/>
          <p:cNvPicPr>
            <a:picLocks noChangeAspect="1" noChangeArrowheads="1"/>
          </p:cNvPicPr>
          <p:nvPr/>
        </p:nvPicPr>
        <p:blipFill>
          <a:blip r:embed="rId3" cstate="print"/>
          <a:srcRect/>
          <a:stretch>
            <a:fillRect/>
          </a:stretch>
        </p:blipFill>
        <p:spPr bwMode="auto">
          <a:xfrm>
            <a:off x="157658" y="1143000"/>
            <a:ext cx="8802410" cy="5105400"/>
          </a:xfrm>
          <a:prstGeom prst="rect">
            <a:avLst/>
          </a:prstGeom>
          <a:noFill/>
        </p:spPr>
      </p:pic>
    </p:spTree>
    <p:extLst>
      <p:ext uri="{BB962C8B-B14F-4D97-AF65-F5344CB8AC3E}">
        <p14:creationId xmlns:p14="http://schemas.microsoft.com/office/powerpoint/2010/main" val="2180453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5715</TotalTime>
  <Words>130</Words>
  <Application>Microsoft Office PowerPoint</Application>
  <PresentationFormat>On-screen Show (4:3)</PresentationFormat>
  <Paragraphs>168</Paragraphs>
  <Slides>77</Slides>
  <Notes>71</Notes>
  <HiddenSlides>0</HiddenSlides>
  <MMClips>6</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77</vt:i4>
      </vt:variant>
    </vt:vector>
  </HeadingPairs>
  <TitlesOfParts>
    <vt:vector size="8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75</cp:revision>
  <dcterms:created xsi:type="dcterms:W3CDTF">2009-10-25T17:38:26Z</dcterms:created>
  <dcterms:modified xsi:type="dcterms:W3CDTF">2014-03-16T22:41:21Z</dcterms:modified>
</cp:coreProperties>
</file>