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0"/>
  </p:notesMasterIdLst>
  <p:sldIdLst>
    <p:sldId id="324" r:id="rId2"/>
    <p:sldId id="325" r:id="rId3"/>
    <p:sldId id="326" r:id="rId4"/>
    <p:sldId id="327" r:id="rId5"/>
    <p:sldId id="328" r:id="rId6"/>
    <p:sldId id="329" r:id="rId7"/>
    <p:sldId id="330" r:id="rId8"/>
    <p:sldId id="331" r:id="rId9"/>
    <p:sldId id="332" r:id="rId10"/>
    <p:sldId id="333" r:id="rId11"/>
    <p:sldId id="334" r:id="rId12"/>
    <p:sldId id="337" r:id="rId13"/>
    <p:sldId id="342" r:id="rId14"/>
    <p:sldId id="336" r:id="rId15"/>
    <p:sldId id="257" r:id="rId16"/>
    <p:sldId id="288" r:id="rId17"/>
    <p:sldId id="321" r:id="rId18"/>
    <p:sldId id="299" r:id="rId19"/>
    <p:sldId id="300" r:id="rId20"/>
    <p:sldId id="293" r:id="rId21"/>
    <p:sldId id="263" r:id="rId22"/>
    <p:sldId id="281" r:id="rId23"/>
    <p:sldId id="282" r:id="rId24"/>
    <p:sldId id="262" r:id="rId25"/>
    <p:sldId id="280" r:id="rId26"/>
    <p:sldId id="259" r:id="rId27"/>
    <p:sldId id="267" r:id="rId28"/>
    <p:sldId id="271" r:id="rId29"/>
    <p:sldId id="270" r:id="rId30"/>
    <p:sldId id="269" r:id="rId31"/>
    <p:sldId id="272" r:id="rId32"/>
    <p:sldId id="291" r:id="rId33"/>
    <p:sldId id="343" r:id="rId34"/>
    <p:sldId id="275" r:id="rId35"/>
    <p:sldId id="274" r:id="rId36"/>
    <p:sldId id="276" r:id="rId37"/>
    <p:sldId id="261" r:id="rId38"/>
    <p:sldId id="278" r:id="rId39"/>
    <p:sldId id="277" r:id="rId40"/>
    <p:sldId id="283" r:id="rId41"/>
    <p:sldId id="296" r:id="rId42"/>
    <p:sldId id="279" r:id="rId43"/>
    <p:sldId id="314" r:id="rId44"/>
    <p:sldId id="315" r:id="rId45"/>
    <p:sldId id="317" r:id="rId46"/>
    <p:sldId id="319" r:id="rId47"/>
    <p:sldId id="286" r:id="rId48"/>
    <p:sldId id="287" r:id="rId49"/>
    <p:sldId id="295" r:id="rId50"/>
    <p:sldId id="301" r:id="rId51"/>
    <p:sldId id="320" r:id="rId52"/>
    <p:sldId id="289" r:id="rId53"/>
    <p:sldId id="318" r:id="rId54"/>
    <p:sldId id="304" r:id="rId55"/>
    <p:sldId id="305" r:id="rId56"/>
    <p:sldId id="285" r:id="rId57"/>
    <p:sldId id="309" r:id="rId58"/>
    <p:sldId id="307" r:id="rId59"/>
    <p:sldId id="316" r:id="rId60"/>
    <p:sldId id="312" r:id="rId61"/>
    <p:sldId id="311" r:id="rId62"/>
    <p:sldId id="310" r:id="rId63"/>
    <p:sldId id="338" r:id="rId64"/>
    <p:sldId id="339" r:id="rId65"/>
    <p:sldId id="340" r:id="rId66"/>
    <p:sldId id="341" r:id="rId67"/>
    <p:sldId id="322" r:id="rId68"/>
    <p:sldId id="323" r:id="rId6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7" d="100"/>
          <a:sy n="87" d="100"/>
        </p:scale>
        <p:origin x="1494"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B6594EC-6DA6-4E67-A765-D347B3C22F51}" type="datetimeFigureOut">
              <a:rPr lang="en-US" smtClean="0"/>
              <a:t>07-Mar-14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EEF36C3-6E58-437F-B108-EFF19A70BEB5}" type="slidenum">
              <a:rPr lang="en-US" smtClean="0"/>
              <a:t>‹#›</a:t>
            </a:fld>
            <a:endParaRPr lang="en-US"/>
          </a:p>
        </p:txBody>
      </p:sp>
    </p:spTree>
    <p:extLst>
      <p:ext uri="{BB962C8B-B14F-4D97-AF65-F5344CB8AC3E}">
        <p14:creationId xmlns:p14="http://schemas.microsoft.com/office/powerpoint/2010/main" val="35474021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mtClean="0"/>
              <a:t>1962 visit</a:t>
            </a:r>
            <a:endParaRPr lang="en-US"/>
          </a:p>
        </p:txBody>
      </p:sp>
      <p:sp>
        <p:nvSpPr>
          <p:cNvPr id="4" name="Slide Number Placeholder 3"/>
          <p:cNvSpPr>
            <a:spLocks noGrp="1"/>
          </p:cNvSpPr>
          <p:nvPr>
            <p:ph type="sldNum" sz="quarter" idx="10"/>
          </p:nvPr>
        </p:nvSpPr>
        <p:spPr/>
        <p:txBody>
          <a:bodyPr/>
          <a:lstStyle/>
          <a:p>
            <a:fld id="{50EE39B7-983B-45BE-8F60-2BEBE7E06568}" type="slidenum">
              <a:rPr lang="en-US" smtClean="0">
                <a:solidFill>
                  <a:prstClr val="black"/>
                </a:solidFill>
              </a:rPr>
              <a:pPr/>
              <a:t>1</a:t>
            </a:fld>
            <a:endParaRPr lang="en-US">
              <a:solidFill>
                <a:prstClr val="black"/>
              </a:solidFill>
            </a:endParaRPr>
          </a:p>
        </p:txBody>
      </p:sp>
    </p:spTree>
    <p:extLst>
      <p:ext uri="{BB962C8B-B14F-4D97-AF65-F5344CB8AC3E}">
        <p14:creationId xmlns:p14="http://schemas.microsoft.com/office/powerpoint/2010/main" val="7692833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0EE39B7-983B-45BE-8F60-2BEBE7E06568}" type="slidenum">
              <a:rPr lang="en-US" smtClean="0">
                <a:solidFill>
                  <a:prstClr val="black"/>
                </a:solidFill>
              </a:rPr>
              <a:pPr/>
              <a:t>2</a:t>
            </a:fld>
            <a:endParaRPr lang="en-US">
              <a:solidFill>
                <a:prstClr val="black"/>
              </a:solidFill>
            </a:endParaRPr>
          </a:p>
        </p:txBody>
      </p:sp>
    </p:spTree>
    <p:extLst>
      <p:ext uri="{BB962C8B-B14F-4D97-AF65-F5344CB8AC3E}">
        <p14:creationId xmlns:p14="http://schemas.microsoft.com/office/powerpoint/2010/main" val="33403373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0EE39B7-983B-45BE-8F60-2BEBE7E06568}"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12753673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0EE39B7-983B-45BE-8F60-2BEBE7E06568}" type="slidenum">
              <a:rPr lang="en-US" smtClean="0">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2459284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0EE39B7-983B-45BE-8F60-2BEBE7E06568}" type="slidenum">
              <a:rPr lang="en-US" smtClean="0">
                <a:solidFill>
                  <a:prstClr val="black"/>
                </a:solidFill>
              </a:rPr>
              <a:pPr/>
              <a:t>5</a:t>
            </a:fld>
            <a:endParaRPr lang="en-US">
              <a:solidFill>
                <a:prstClr val="black"/>
              </a:solidFill>
            </a:endParaRPr>
          </a:p>
        </p:txBody>
      </p:sp>
    </p:spTree>
    <p:extLst>
      <p:ext uri="{BB962C8B-B14F-4D97-AF65-F5344CB8AC3E}">
        <p14:creationId xmlns:p14="http://schemas.microsoft.com/office/powerpoint/2010/main" val="32730589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0EE39B7-983B-45BE-8F60-2BEBE7E06568}" type="slidenum">
              <a:rPr 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40995624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skyhawk</a:t>
            </a:r>
            <a:endParaRPr lang="en-US" dirty="0"/>
          </a:p>
        </p:txBody>
      </p:sp>
      <p:sp>
        <p:nvSpPr>
          <p:cNvPr id="4" name="Slide Number Placeholder 3"/>
          <p:cNvSpPr>
            <a:spLocks noGrp="1"/>
          </p:cNvSpPr>
          <p:nvPr>
            <p:ph type="sldNum" sz="quarter" idx="10"/>
          </p:nvPr>
        </p:nvSpPr>
        <p:spPr/>
        <p:txBody>
          <a:bodyPr/>
          <a:lstStyle/>
          <a:p>
            <a:fld id="{50EE39B7-983B-45BE-8F60-2BEBE7E06568}"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29124847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0EE39B7-983B-45BE-8F60-2BEBE7E06568}" type="slidenum">
              <a:rPr 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42215023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samu</a:t>
            </a:r>
            <a:endParaRPr lang="en-US" dirty="0"/>
          </a:p>
        </p:txBody>
      </p:sp>
      <p:sp>
        <p:nvSpPr>
          <p:cNvPr id="4" name="Slide Number Placeholder 3"/>
          <p:cNvSpPr>
            <a:spLocks noGrp="1"/>
          </p:cNvSpPr>
          <p:nvPr>
            <p:ph type="sldNum" sz="quarter" idx="10"/>
          </p:nvPr>
        </p:nvSpPr>
        <p:spPr/>
        <p:txBody>
          <a:bodyPr/>
          <a:lstStyle/>
          <a:p>
            <a:fld id="{50EE39B7-983B-45BE-8F60-2BEBE7E06568}"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30653001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0EE39B7-983B-45BE-8F60-2BEBE7E06568}"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6404169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0EE39B7-983B-45BE-8F60-2BEBE7E06568}" type="slidenum">
              <a:rPr 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10518194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EEF36C3-6E58-437F-B108-EFF19A70BEB5}" type="slidenum">
              <a:rPr lang="en-US" smtClean="0">
                <a:solidFill>
                  <a:prstClr val="black"/>
                </a:solidFill>
              </a:rPr>
              <a:pPr/>
              <a:t>12</a:t>
            </a:fld>
            <a:endParaRPr lang="en-US">
              <a:solidFill>
                <a:prstClr val="black"/>
              </a:solidFill>
            </a:endParaRPr>
          </a:p>
        </p:txBody>
      </p:sp>
    </p:spTree>
    <p:extLst>
      <p:ext uri="{BB962C8B-B14F-4D97-AF65-F5344CB8AC3E}">
        <p14:creationId xmlns:p14="http://schemas.microsoft.com/office/powerpoint/2010/main" val="35006699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CA87140-EB2A-4DDF-B651-51F198EE17F4}" type="slidenum">
              <a:rPr 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32136586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EEF36C3-6E58-437F-B108-EFF19A70BEB5}" type="slidenum">
              <a:rPr lang="en-US" smtClean="0"/>
              <a:t>15</a:t>
            </a:fld>
            <a:endParaRPr lang="en-US"/>
          </a:p>
        </p:txBody>
      </p:sp>
    </p:spTree>
    <p:extLst>
      <p:ext uri="{BB962C8B-B14F-4D97-AF65-F5344CB8AC3E}">
        <p14:creationId xmlns:p14="http://schemas.microsoft.com/office/powerpoint/2010/main" val="21648978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Egy</a:t>
            </a:r>
            <a:r>
              <a:rPr lang="en-US" dirty="0" smtClean="0"/>
              <a:t> MIGs</a:t>
            </a:r>
            <a:endParaRPr lang="en-US" dirty="0"/>
          </a:p>
        </p:txBody>
      </p:sp>
      <p:sp>
        <p:nvSpPr>
          <p:cNvPr id="4" name="Slide Number Placeholder 3"/>
          <p:cNvSpPr>
            <a:spLocks noGrp="1"/>
          </p:cNvSpPr>
          <p:nvPr>
            <p:ph type="sldNum" sz="quarter" idx="10"/>
          </p:nvPr>
        </p:nvSpPr>
        <p:spPr/>
        <p:txBody>
          <a:bodyPr/>
          <a:lstStyle/>
          <a:p>
            <a:fld id="{7EEF36C3-6E58-437F-B108-EFF19A70BEB5}" type="slidenum">
              <a:rPr lang="en-US" smtClean="0"/>
              <a:t>16</a:t>
            </a:fld>
            <a:endParaRPr lang="en-US"/>
          </a:p>
        </p:txBody>
      </p:sp>
    </p:spTree>
    <p:extLst>
      <p:ext uri="{BB962C8B-B14F-4D97-AF65-F5344CB8AC3E}">
        <p14:creationId xmlns:p14="http://schemas.microsoft.com/office/powerpoint/2010/main" val="171206253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EEF36C3-6E58-437F-B108-EFF19A70BEB5}" type="slidenum">
              <a:rPr lang="en-US" smtClean="0"/>
              <a:t>17</a:t>
            </a:fld>
            <a:endParaRPr lang="en-US"/>
          </a:p>
        </p:txBody>
      </p:sp>
    </p:spTree>
    <p:extLst>
      <p:ext uri="{BB962C8B-B14F-4D97-AF65-F5344CB8AC3E}">
        <p14:creationId xmlns:p14="http://schemas.microsoft.com/office/powerpoint/2010/main" val="16770313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EEF36C3-6E58-437F-B108-EFF19A70BEB5}" type="slidenum">
              <a:rPr lang="en-US" smtClean="0"/>
              <a:t>18</a:t>
            </a:fld>
            <a:endParaRPr lang="en-US"/>
          </a:p>
        </p:txBody>
      </p:sp>
    </p:spTree>
    <p:extLst>
      <p:ext uri="{BB962C8B-B14F-4D97-AF65-F5344CB8AC3E}">
        <p14:creationId xmlns:p14="http://schemas.microsoft.com/office/powerpoint/2010/main" val="3579822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EEF36C3-6E58-437F-B108-EFF19A70BEB5}" type="slidenum">
              <a:rPr lang="en-US" smtClean="0"/>
              <a:t>19</a:t>
            </a:fld>
            <a:endParaRPr lang="en-US"/>
          </a:p>
        </p:txBody>
      </p:sp>
    </p:spTree>
    <p:extLst>
      <p:ext uri="{BB962C8B-B14F-4D97-AF65-F5344CB8AC3E}">
        <p14:creationId xmlns:p14="http://schemas.microsoft.com/office/powerpoint/2010/main" val="11646749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EEF36C3-6E58-437F-B108-EFF19A70BEB5}" type="slidenum">
              <a:rPr lang="en-US" smtClean="0"/>
              <a:t>20</a:t>
            </a:fld>
            <a:endParaRPr lang="en-US"/>
          </a:p>
        </p:txBody>
      </p:sp>
    </p:spTree>
    <p:extLst>
      <p:ext uri="{BB962C8B-B14F-4D97-AF65-F5344CB8AC3E}">
        <p14:creationId xmlns:p14="http://schemas.microsoft.com/office/powerpoint/2010/main" val="203742411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EEF36C3-6E58-437F-B108-EFF19A70BEB5}" type="slidenum">
              <a:rPr lang="en-US" smtClean="0"/>
              <a:t>21</a:t>
            </a:fld>
            <a:endParaRPr lang="en-US"/>
          </a:p>
        </p:txBody>
      </p:sp>
    </p:spTree>
    <p:extLst>
      <p:ext uri="{BB962C8B-B14F-4D97-AF65-F5344CB8AC3E}">
        <p14:creationId xmlns:p14="http://schemas.microsoft.com/office/powerpoint/2010/main" val="350199713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EEF36C3-6E58-437F-B108-EFF19A70BEB5}" type="slidenum">
              <a:rPr lang="en-US" smtClean="0"/>
              <a:t>22</a:t>
            </a:fld>
            <a:endParaRPr lang="en-US"/>
          </a:p>
        </p:txBody>
      </p:sp>
    </p:spTree>
    <p:extLst>
      <p:ext uri="{BB962C8B-B14F-4D97-AF65-F5344CB8AC3E}">
        <p14:creationId xmlns:p14="http://schemas.microsoft.com/office/powerpoint/2010/main" val="126828576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EEF36C3-6E58-437F-B108-EFF19A70BEB5}" type="slidenum">
              <a:rPr lang="en-US" smtClean="0"/>
              <a:t>23</a:t>
            </a:fld>
            <a:endParaRPr lang="en-US"/>
          </a:p>
        </p:txBody>
      </p:sp>
    </p:spTree>
    <p:extLst>
      <p:ext uri="{BB962C8B-B14F-4D97-AF65-F5344CB8AC3E}">
        <p14:creationId xmlns:p14="http://schemas.microsoft.com/office/powerpoint/2010/main" val="222177712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EEF36C3-6E58-437F-B108-EFF19A70BEB5}" type="slidenum">
              <a:rPr lang="en-US" smtClean="0"/>
              <a:t>24</a:t>
            </a:fld>
            <a:endParaRPr lang="en-US"/>
          </a:p>
        </p:txBody>
      </p:sp>
    </p:spTree>
    <p:extLst>
      <p:ext uri="{BB962C8B-B14F-4D97-AF65-F5344CB8AC3E}">
        <p14:creationId xmlns:p14="http://schemas.microsoft.com/office/powerpoint/2010/main" val="42563360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EEF36C3-6E58-437F-B108-EFF19A70BEB5}" type="slidenum">
              <a:rPr lang="en-US" smtClean="0"/>
              <a:t>25</a:t>
            </a:fld>
            <a:endParaRPr lang="en-US"/>
          </a:p>
        </p:txBody>
      </p:sp>
    </p:spTree>
    <p:extLst>
      <p:ext uri="{BB962C8B-B14F-4D97-AF65-F5344CB8AC3E}">
        <p14:creationId xmlns:p14="http://schemas.microsoft.com/office/powerpoint/2010/main" val="305896708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EEF36C3-6E58-437F-B108-EFF19A70BEB5}" type="slidenum">
              <a:rPr lang="en-US" smtClean="0"/>
              <a:t>26</a:t>
            </a:fld>
            <a:endParaRPr lang="en-US"/>
          </a:p>
        </p:txBody>
      </p:sp>
    </p:spTree>
    <p:extLst>
      <p:ext uri="{BB962C8B-B14F-4D97-AF65-F5344CB8AC3E}">
        <p14:creationId xmlns:p14="http://schemas.microsoft.com/office/powerpoint/2010/main" val="398429120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Is paratroopers at </a:t>
            </a:r>
            <a:r>
              <a:rPr lang="en-US" dirty="0" err="1" smtClean="0"/>
              <a:t>wn</a:t>
            </a:r>
            <a:r>
              <a:rPr lang="en-US" dirty="0" smtClean="0"/>
              <a:t> wall</a:t>
            </a:r>
            <a:endParaRPr lang="en-US" dirty="0"/>
          </a:p>
        </p:txBody>
      </p:sp>
      <p:sp>
        <p:nvSpPr>
          <p:cNvPr id="4" name="Slide Number Placeholder 3"/>
          <p:cNvSpPr>
            <a:spLocks noGrp="1"/>
          </p:cNvSpPr>
          <p:nvPr>
            <p:ph type="sldNum" sz="quarter" idx="10"/>
          </p:nvPr>
        </p:nvSpPr>
        <p:spPr/>
        <p:txBody>
          <a:bodyPr/>
          <a:lstStyle/>
          <a:p>
            <a:fld id="{7EEF36C3-6E58-437F-B108-EFF19A70BEB5}" type="slidenum">
              <a:rPr lang="en-US" smtClean="0"/>
              <a:t>27</a:t>
            </a:fld>
            <a:endParaRPr lang="en-US"/>
          </a:p>
        </p:txBody>
      </p:sp>
    </p:spTree>
    <p:extLst>
      <p:ext uri="{BB962C8B-B14F-4D97-AF65-F5344CB8AC3E}">
        <p14:creationId xmlns:p14="http://schemas.microsoft.com/office/powerpoint/2010/main" val="4897433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EEF36C3-6E58-437F-B108-EFF19A70BEB5}" type="slidenum">
              <a:rPr lang="en-US" smtClean="0"/>
              <a:t>28</a:t>
            </a:fld>
            <a:endParaRPr lang="en-US"/>
          </a:p>
        </p:txBody>
      </p:sp>
    </p:spTree>
    <p:extLst>
      <p:ext uri="{BB962C8B-B14F-4D97-AF65-F5344CB8AC3E}">
        <p14:creationId xmlns:p14="http://schemas.microsoft.com/office/powerpoint/2010/main" val="162114568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EEF36C3-6E58-437F-B108-EFF19A70BEB5}" type="slidenum">
              <a:rPr lang="en-US" smtClean="0"/>
              <a:t>29</a:t>
            </a:fld>
            <a:endParaRPr lang="en-US"/>
          </a:p>
        </p:txBody>
      </p:sp>
    </p:spTree>
    <p:extLst>
      <p:ext uri="{BB962C8B-B14F-4D97-AF65-F5344CB8AC3E}">
        <p14:creationId xmlns:p14="http://schemas.microsoft.com/office/powerpoint/2010/main" val="106281971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EEF36C3-6E58-437F-B108-EFF19A70BEB5}" type="slidenum">
              <a:rPr lang="en-US" smtClean="0"/>
              <a:t>30</a:t>
            </a:fld>
            <a:endParaRPr lang="en-US"/>
          </a:p>
        </p:txBody>
      </p:sp>
    </p:spTree>
    <p:extLst>
      <p:ext uri="{BB962C8B-B14F-4D97-AF65-F5344CB8AC3E}">
        <p14:creationId xmlns:p14="http://schemas.microsoft.com/office/powerpoint/2010/main" val="236707343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EEF36C3-6E58-437F-B108-EFF19A70BEB5}" type="slidenum">
              <a:rPr lang="en-US" smtClean="0"/>
              <a:t>31</a:t>
            </a:fld>
            <a:endParaRPr lang="en-US"/>
          </a:p>
        </p:txBody>
      </p:sp>
    </p:spTree>
    <p:extLst>
      <p:ext uri="{BB962C8B-B14F-4D97-AF65-F5344CB8AC3E}">
        <p14:creationId xmlns:p14="http://schemas.microsoft.com/office/powerpoint/2010/main" val="280720755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EEF36C3-6E58-437F-B108-EFF19A70BEB5}" type="slidenum">
              <a:rPr lang="en-US" smtClean="0"/>
              <a:t>32</a:t>
            </a:fld>
            <a:endParaRPr lang="en-US"/>
          </a:p>
        </p:txBody>
      </p:sp>
    </p:spTree>
    <p:extLst>
      <p:ext uri="{BB962C8B-B14F-4D97-AF65-F5344CB8AC3E}">
        <p14:creationId xmlns:p14="http://schemas.microsoft.com/office/powerpoint/2010/main" val="117258112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EEF36C3-6E58-437F-B108-EFF19A70BEB5}" type="slidenum">
              <a:rPr lang="en-US" smtClean="0"/>
              <a:t>34</a:t>
            </a:fld>
            <a:endParaRPr lang="en-US"/>
          </a:p>
        </p:txBody>
      </p:sp>
    </p:spTree>
    <p:extLst>
      <p:ext uri="{BB962C8B-B14F-4D97-AF65-F5344CB8AC3E}">
        <p14:creationId xmlns:p14="http://schemas.microsoft.com/office/powerpoint/2010/main" val="408066344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EEF36C3-6E58-437F-B108-EFF19A70BEB5}" type="slidenum">
              <a:rPr lang="en-US" smtClean="0"/>
              <a:t>35</a:t>
            </a:fld>
            <a:endParaRPr lang="en-US"/>
          </a:p>
        </p:txBody>
      </p:sp>
    </p:spTree>
    <p:extLst>
      <p:ext uri="{BB962C8B-B14F-4D97-AF65-F5344CB8AC3E}">
        <p14:creationId xmlns:p14="http://schemas.microsoft.com/office/powerpoint/2010/main" val="260675006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Day</a:t>
            </a:r>
            <a:r>
              <a:rPr lang="en-US" baseline="0" dirty="0" smtClean="0"/>
              <a:t> after attack</a:t>
            </a:r>
            <a:endParaRPr lang="en-US" dirty="0"/>
          </a:p>
        </p:txBody>
      </p:sp>
      <p:sp>
        <p:nvSpPr>
          <p:cNvPr id="4" name="Slide Number Placeholder 3"/>
          <p:cNvSpPr>
            <a:spLocks noGrp="1"/>
          </p:cNvSpPr>
          <p:nvPr>
            <p:ph type="sldNum" sz="quarter" idx="10"/>
          </p:nvPr>
        </p:nvSpPr>
        <p:spPr/>
        <p:txBody>
          <a:bodyPr/>
          <a:lstStyle/>
          <a:p>
            <a:fld id="{7EEF36C3-6E58-437F-B108-EFF19A70BEB5}" type="slidenum">
              <a:rPr lang="en-US" smtClean="0"/>
              <a:t>36</a:t>
            </a:fld>
            <a:endParaRPr lang="en-US"/>
          </a:p>
        </p:txBody>
      </p:sp>
    </p:spTree>
    <p:extLst>
      <p:ext uri="{BB962C8B-B14F-4D97-AF65-F5344CB8AC3E}">
        <p14:creationId xmlns:p14="http://schemas.microsoft.com/office/powerpoint/2010/main" val="214347152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EEF36C3-6E58-437F-B108-EFF19A70BEB5}" type="slidenum">
              <a:rPr lang="en-US" smtClean="0"/>
              <a:t>37</a:t>
            </a:fld>
            <a:endParaRPr lang="en-US"/>
          </a:p>
        </p:txBody>
      </p:sp>
    </p:spTree>
    <p:extLst>
      <p:ext uri="{BB962C8B-B14F-4D97-AF65-F5344CB8AC3E}">
        <p14:creationId xmlns:p14="http://schemas.microsoft.com/office/powerpoint/2010/main" val="60276487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EEF36C3-6E58-437F-B108-EFF19A70BEB5}" type="slidenum">
              <a:rPr lang="en-US" smtClean="0"/>
              <a:t>38</a:t>
            </a:fld>
            <a:endParaRPr lang="en-US"/>
          </a:p>
        </p:txBody>
      </p:sp>
    </p:spTree>
    <p:extLst>
      <p:ext uri="{BB962C8B-B14F-4D97-AF65-F5344CB8AC3E}">
        <p14:creationId xmlns:p14="http://schemas.microsoft.com/office/powerpoint/2010/main" val="85373128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EEF36C3-6E58-437F-B108-EFF19A70BEB5}" type="slidenum">
              <a:rPr lang="en-US" smtClean="0"/>
              <a:t>39</a:t>
            </a:fld>
            <a:endParaRPr lang="en-US"/>
          </a:p>
        </p:txBody>
      </p:sp>
    </p:spTree>
    <p:extLst>
      <p:ext uri="{BB962C8B-B14F-4D97-AF65-F5344CB8AC3E}">
        <p14:creationId xmlns:p14="http://schemas.microsoft.com/office/powerpoint/2010/main" val="203539373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EEF36C3-6E58-437F-B108-EFF19A70BEB5}" type="slidenum">
              <a:rPr lang="en-US" smtClean="0"/>
              <a:t>40</a:t>
            </a:fld>
            <a:endParaRPr lang="en-US"/>
          </a:p>
        </p:txBody>
      </p:sp>
    </p:spTree>
    <p:extLst>
      <p:ext uri="{BB962C8B-B14F-4D97-AF65-F5344CB8AC3E}">
        <p14:creationId xmlns:p14="http://schemas.microsoft.com/office/powerpoint/2010/main" val="320336529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EEF36C3-6E58-437F-B108-EFF19A70BEB5}" type="slidenum">
              <a:rPr lang="en-US" smtClean="0"/>
              <a:t>41</a:t>
            </a:fld>
            <a:endParaRPr lang="en-US"/>
          </a:p>
        </p:txBody>
      </p:sp>
    </p:spTree>
    <p:extLst>
      <p:ext uri="{BB962C8B-B14F-4D97-AF65-F5344CB8AC3E}">
        <p14:creationId xmlns:p14="http://schemas.microsoft.com/office/powerpoint/2010/main" val="294572933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EEF36C3-6E58-437F-B108-EFF19A70BEB5}" type="slidenum">
              <a:rPr lang="en-US" smtClean="0"/>
              <a:t>42</a:t>
            </a:fld>
            <a:endParaRPr lang="en-US"/>
          </a:p>
        </p:txBody>
      </p:sp>
    </p:spTree>
    <p:extLst>
      <p:ext uri="{BB962C8B-B14F-4D97-AF65-F5344CB8AC3E}">
        <p14:creationId xmlns:p14="http://schemas.microsoft.com/office/powerpoint/2010/main" val="1670847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EEF36C3-6E58-437F-B108-EFF19A70BEB5}" type="slidenum">
              <a:rPr lang="en-US" smtClean="0"/>
              <a:t>43</a:t>
            </a:fld>
            <a:endParaRPr lang="en-US"/>
          </a:p>
        </p:txBody>
      </p:sp>
    </p:spTree>
    <p:extLst>
      <p:ext uri="{BB962C8B-B14F-4D97-AF65-F5344CB8AC3E}">
        <p14:creationId xmlns:p14="http://schemas.microsoft.com/office/powerpoint/2010/main" val="359602586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EEF36C3-6E58-437F-B108-EFF19A70BEB5}" type="slidenum">
              <a:rPr lang="en-US" smtClean="0"/>
              <a:t>44</a:t>
            </a:fld>
            <a:endParaRPr lang="en-US"/>
          </a:p>
        </p:txBody>
      </p:sp>
    </p:spTree>
    <p:extLst>
      <p:ext uri="{BB962C8B-B14F-4D97-AF65-F5344CB8AC3E}">
        <p14:creationId xmlns:p14="http://schemas.microsoft.com/office/powerpoint/2010/main" val="281536965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EEF36C3-6E58-437F-B108-EFF19A70BEB5}" type="slidenum">
              <a:rPr lang="en-US" smtClean="0"/>
              <a:t>45</a:t>
            </a:fld>
            <a:endParaRPr lang="en-US"/>
          </a:p>
        </p:txBody>
      </p:sp>
    </p:spTree>
    <p:extLst>
      <p:ext uri="{BB962C8B-B14F-4D97-AF65-F5344CB8AC3E}">
        <p14:creationId xmlns:p14="http://schemas.microsoft.com/office/powerpoint/2010/main" val="369724456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EEF36C3-6E58-437F-B108-EFF19A70BEB5}" type="slidenum">
              <a:rPr lang="en-US" smtClean="0"/>
              <a:t>46</a:t>
            </a:fld>
            <a:endParaRPr lang="en-US"/>
          </a:p>
        </p:txBody>
      </p:sp>
    </p:spTree>
    <p:extLst>
      <p:ext uri="{BB962C8B-B14F-4D97-AF65-F5344CB8AC3E}">
        <p14:creationId xmlns:p14="http://schemas.microsoft.com/office/powerpoint/2010/main" val="95999656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EEF36C3-6E58-437F-B108-EFF19A70BEB5}" type="slidenum">
              <a:rPr lang="en-US" smtClean="0"/>
              <a:t>47</a:t>
            </a:fld>
            <a:endParaRPr lang="en-US"/>
          </a:p>
        </p:txBody>
      </p:sp>
    </p:spTree>
    <p:extLst>
      <p:ext uri="{BB962C8B-B14F-4D97-AF65-F5344CB8AC3E}">
        <p14:creationId xmlns:p14="http://schemas.microsoft.com/office/powerpoint/2010/main" val="388220541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EEF36C3-6E58-437F-B108-EFF19A70BEB5}" type="slidenum">
              <a:rPr lang="en-US" smtClean="0"/>
              <a:t>48</a:t>
            </a:fld>
            <a:endParaRPr lang="en-US"/>
          </a:p>
        </p:txBody>
      </p:sp>
    </p:spTree>
    <p:extLst>
      <p:ext uri="{BB962C8B-B14F-4D97-AF65-F5344CB8AC3E}">
        <p14:creationId xmlns:p14="http://schemas.microsoft.com/office/powerpoint/2010/main" val="159625853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EEF36C3-6E58-437F-B108-EFF19A70BEB5}" type="slidenum">
              <a:rPr lang="en-US" smtClean="0"/>
              <a:t>49</a:t>
            </a:fld>
            <a:endParaRPr lang="en-US"/>
          </a:p>
        </p:txBody>
      </p:sp>
    </p:spTree>
    <p:extLst>
      <p:ext uri="{BB962C8B-B14F-4D97-AF65-F5344CB8AC3E}">
        <p14:creationId xmlns:p14="http://schemas.microsoft.com/office/powerpoint/2010/main" val="416102978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EEF36C3-6E58-437F-B108-EFF19A70BEB5}" type="slidenum">
              <a:rPr lang="en-US" smtClean="0"/>
              <a:t>50</a:t>
            </a:fld>
            <a:endParaRPr lang="en-US"/>
          </a:p>
        </p:txBody>
      </p:sp>
    </p:spTree>
    <p:extLst>
      <p:ext uri="{BB962C8B-B14F-4D97-AF65-F5344CB8AC3E}">
        <p14:creationId xmlns:p14="http://schemas.microsoft.com/office/powerpoint/2010/main" val="358108416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EEF36C3-6E58-437F-B108-EFF19A70BEB5}" type="slidenum">
              <a:rPr lang="en-US" smtClean="0"/>
              <a:t>51</a:t>
            </a:fld>
            <a:endParaRPr lang="en-US"/>
          </a:p>
        </p:txBody>
      </p:sp>
    </p:spTree>
    <p:extLst>
      <p:ext uri="{BB962C8B-B14F-4D97-AF65-F5344CB8AC3E}">
        <p14:creationId xmlns:p14="http://schemas.microsoft.com/office/powerpoint/2010/main" val="347204599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EEF36C3-6E58-437F-B108-EFF19A70BEB5}" type="slidenum">
              <a:rPr lang="en-US" smtClean="0"/>
              <a:t>52</a:t>
            </a:fld>
            <a:endParaRPr lang="en-US"/>
          </a:p>
        </p:txBody>
      </p:sp>
    </p:spTree>
    <p:extLst>
      <p:ext uri="{BB962C8B-B14F-4D97-AF65-F5344CB8AC3E}">
        <p14:creationId xmlns:p14="http://schemas.microsoft.com/office/powerpoint/2010/main" val="29941428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EEF36C3-6E58-437F-B108-EFF19A70BEB5}" type="slidenum">
              <a:rPr lang="en-US" smtClean="0"/>
              <a:t>53</a:t>
            </a:fld>
            <a:endParaRPr lang="en-US"/>
          </a:p>
        </p:txBody>
      </p:sp>
    </p:spTree>
    <p:extLst>
      <p:ext uri="{BB962C8B-B14F-4D97-AF65-F5344CB8AC3E}">
        <p14:creationId xmlns:p14="http://schemas.microsoft.com/office/powerpoint/2010/main" val="292698161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EEF36C3-6E58-437F-B108-EFF19A70BEB5}" type="slidenum">
              <a:rPr lang="en-US" smtClean="0"/>
              <a:t>54</a:t>
            </a:fld>
            <a:endParaRPr lang="en-US"/>
          </a:p>
        </p:txBody>
      </p:sp>
    </p:spTree>
    <p:extLst>
      <p:ext uri="{BB962C8B-B14F-4D97-AF65-F5344CB8AC3E}">
        <p14:creationId xmlns:p14="http://schemas.microsoft.com/office/powerpoint/2010/main" val="11649681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EEF36C3-6E58-437F-B108-EFF19A70BEB5}" type="slidenum">
              <a:rPr lang="en-US" smtClean="0"/>
              <a:t>55</a:t>
            </a:fld>
            <a:endParaRPr lang="en-US"/>
          </a:p>
        </p:txBody>
      </p:sp>
    </p:spTree>
    <p:extLst>
      <p:ext uri="{BB962C8B-B14F-4D97-AF65-F5344CB8AC3E}">
        <p14:creationId xmlns:p14="http://schemas.microsoft.com/office/powerpoint/2010/main" val="63837914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EEF36C3-6E58-437F-B108-EFF19A70BEB5}" type="slidenum">
              <a:rPr lang="en-US" smtClean="0"/>
              <a:t>56</a:t>
            </a:fld>
            <a:endParaRPr lang="en-US"/>
          </a:p>
        </p:txBody>
      </p:sp>
    </p:spTree>
    <p:extLst>
      <p:ext uri="{BB962C8B-B14F-4D97-AF65-F5344CB8AC3E}">
        <p14:creationId xmlns:p14="http://schemas.microsoft.com/office/powerpoint/2010/main" val="74337200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EEF36C3-6E58-437F-B108-EFF19A70BEB5}" type="slidenum">
              <a:rPr lang="en-US" smtClean="0"/>
              <a:t>57</a:t>
            </a:fld>
            <a:endParaRPr lang="en-US"/>
          </a:p>
        </p:txBody>
      </p:sp>
    </p:spTree>
    <p:extLst>
      <p:ext uri="{BB962C8B-B14F-4D97-AF65-F5344CB8AC3E}">
        <p14:creationId xmlns:p14="http://schemas.microsoft.com/office/powerpoint/2010/main" val="195354123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EEF36C3-6E58-437F-B108-EFF19A70BEB5}" type="slidenum">
              <a:rPr lang="en-US" smtClean="0"/>
              <a:t>58</a:t>
            </a:fld>
            <a:endParaRPr lang="en-US"/>
          </a:p>
        </p:txBody>
      </p:sp>
    </p:spTree>
    <p:extLst>
      <p:ext uri="{BB962C8B-B14F-4D97-AF65-F5344CB8AC3E}">
        <p14:creationId xmlns:p14="http://schemas.microsoft.com/office/powerpoint/2010/main" val="314198634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EEF36C3-6E58-437F-B108-EFF19A70BEB5}" type="slidenum">
              <a:rPr lang="en-US" smtClean="0"/>
              <a:t>59</a:t>
            </a:fld>
            <a:endParaRPr lang="en-US"/>
          </a:p>
        </p:txBody>
      </p:sp>
    </p:spTree>
    <p:extLst>
      <p:ext uri="{BB962C8B-B14F-4D97-AF65-F5344CB8AC3E}">
        <p14:creationId xmlns:p14="http://schemas.microsoft.com/office/powerpoint/2010/main" val="251223974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EEF36C3-6E58-437F-B108-EFF19A70BEB5}" type="slidenum">
              <a:rPr lang="en-US" smtClean="0"/>
              <a:t>60</a:t>
            </a:fld>
            <a:endParaRPr lang="en-US"/>
          </a:p>
        </p:txBody>
      </p:sp>
    </p:spTree>
    <p:extLst>
      <p:ext uri="{BB962C8B-B14F-4D97-AF65-F5344CB8AC3E}">
        <p14:creationId xmlns:p14="http://schemas.microsoft.com/office/powerpoint/2010/main" val="287987438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EEF36C3-6E58-437F-B108-EFF19A70BEB5}" type="slidenum">
              <a:rPr lang="en-US" smtClean="0"/>
              <a:t>61</a:t>
            </a:fld>
            <a:endParaRPr lang="en-US"/>
          </a:p>
        </p:txBody>
      </p:sp>
    </p:spTree>
    <p:extLst>
      <p:ext uri="{BB962C8B-B14F-4D97-AF65-F5344CB8AC3E}">
        <p14:creationId xmlns:p14="http://schemas.microsoft.com/office/powerpoint/2010/main" val="297486895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EEF36C3-6E58-437F-B108-EFF19A70BEB5}" type="slidenum">
              <a:rPr lang="en-US" smtClean="0"/>
              <a:t>62</a:t>
            </a:fld>
            <a:endParaRPr lang="en-US"/>
          </a:p>
        </p:txBody>
      </p:sp>
    </p:spTree>
    <p:extLst>
      <p:ext uri="{BB962C8B-B14F-4D97-AF65-F5344CB8AC3E}">
        <p14:creationId xmlns:p14="http://schemas.microsoft.com/office/powerpoint/2010/main" val="97023117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EEF36C3-6E58-437F-B108-EFF19A70BEB5}" type="slidenum">
              <a:rPr lang="en-US" smtClean="0"/>
              <a:t>67</a:t>
            </a:fld>
            <a:endParaRPr lang="en-US"/>
          </a:p>
        </p:txBody>
      </p:sp>
    </p:spTree>
    <p:extLst>
      <p:ext uri="{BB962C8B-B14F-4D97-AF65-F5344CB8AC3E}">
        <p14:creationId xmlns:p14="http://schemas.microsoft.com/office/powerpoint/2010/main" val="418997180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EEF36C3-6E58-437F-B108-EFF19A70BEB5}" type="slidenum">
              <a:rPr lang="en-US" smtClean="0"/>
              <a:t>68</a:t>
            </a:fld>
            <a:endParaRPr lang="en-US"/>
          </a:p>
        </p:txBody>
      </p:sp>
    </p:spTree>
    <p:extLst>
      <p:ext uri="{BB962C8B-B14F-4D97-AF65-F5344CB8AC3E}">
        <p14:creationId xmlns:p14="http://schemas.microsoft.com/office/powerpoint/2010/main" val="22526924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5F10B17-D391-4DE0-B9E7-1B68D16876FA}" type="datetimeFigureOut">
              <a:rPr lang="en-US" smtClean="0"/>
              <a:t>07-Mar-14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14FB79-6CA8-4134-AF07-4CF2358D5D06}"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5F10B17-D391-4DE0-B9E7-1B68D16876FA}" type="datetimeFigureOut">
              <a:rPr lang="en-US" smtClean="0"/>
              <a:t>07-Mar-14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14FB79-6CA8-4134-AF07-4CF2358D5D06}"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5F10B17-D391-4DE0-B9E7-1B68D16876FA}" type="datetimeFigureOut">
              <a:rPr lang="en-US" smtClean="0"/>
              <a:t>07-Mar-14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14FB79-6CA8-4134-AF07-4CF2358D5D06}"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5F10B17-D391-4DE0-B9E7-1B68D16876FA}" type="datetimeFigureOut">
              <a:rPr lang="en-US" smtClean="0"/>
              <a:t>07-Mar-14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14FB79-6CA8-4134-AF07-4CF2358D5D06}"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5F10B17-D391-4DE0-B9E7-1B68D16876FA}" type="datetimeFigureOut">
              <a:rPr lang="en-US" smtClean="0"/>
              <a:t>07-Mar-14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14FB79-6CA8-4134-AF07-4CF2358D5D06}"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5F10B17-D391-4DE0-B9E7-1B68D16876FA}" type="datetimeFigureOut">
              <a:rPr lang="en-US" smtClean="0"/>
              <a:t>07-Mar-14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14FB79-6CA8-4134-AF07-4CF2358D5D06}"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5F10B17-D391-4DE0-B9E7-1B68D16876FA}" type="datetimeFigureOut">
              <a:rPr lang="en-US" smtClean="0"/>
              <a:t>07-Mar-14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14FB79-6CA8-4134-AF07-4CF2358D5D06}"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5F10B17-D391-4DE0-B9E7-1B68D16876FA}" type="datetimeFigureOut">
              <a:rPr lang="en-US" smtClean="0"/>
              <a:t>07-Mar-14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14FB79-6CA8-4134-AF07-4CF2358D5D06}"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5F10B17-D391-4DE0-B9E7-1B68D16876FA}" type="datetimeFigureOut">
              <a:rPr lang="en-US" smtClean="0"/>
              <a:t>07-Mar-14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14FB79-6CA8-4134-AF07-4CF2358D5D06}"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5F10B17-D391-4DE0-B9E7-1B68D16876FA}" type="datetimeFigureOut">
              <a:rPr lang="en-US" smtClean="0"/>
              <a:t>07-Mar-14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14FB79-6CA8-4134-AF07-4CF2358D5D06}"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5F10B17-D391-4DE0-B9E7-1B68D16876FA}" type="datetimeFigureOut">
              <a:rPr lang="en-US" smtClean="0"/>
              <a:t>07-Mar-14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14FB79-6CA8-4134-AF07-4CF2358D5D06}"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5F10B17-D391-4DE0-B9E7-1B68D16876FA}" type="datetimeFigureOut">
              <a:rPr lang="en-US" smtClean="0"/>
              <a:t>07-Mar-14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14FB79-6CA8-4134-AF07-4CF2358D5D06}"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2.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mp3"/><Relationship Id="rId1" Type="http://schemas.microsoft.com/office/2007/relationships/media" Target="../media/media2.mp3"/><Relationship Id="rId5" Type="http://schemas.openxmlformats.org/officeDocument/2006/relationships/image" Target="../media/image2.pn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4.gif"/><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3.mp3"/><Relationship Id="rId1" Type="http://schemas.microsoft.com/office/2007/relationships/media" Target="../media/media3.mp3"/><Relationship Id="rId5" Type="http://schemas.openxmlformats.org/officeDocument/2006/relationships/image" Target="../media/image2.png"/><Relationship Id="rId4" Type="http://schemas.openxmlformats.org/officeDocument/2006/relationships/notesSlide" Target="../notesSlides/notesSlide39.xml"/></Relationships>
</file>

<file path=ppt/slides/_rels/slide4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4.mp3"/><Relationship Id="rId1" Type="http://schemas.microsoft.com/office/2007/relationships/media" Target="../media/media4.mp3"/><Relationship Id="rId5" Type="http://schemas.openxmlformats.org/officeDocument/2006/relationships/image" Target="../media/image2.png"/><Relationship Id="rId4" Type="http://schemas.openxmlformats.org/officeDocument/2006/relationships/notesSlide" Target="../notesSlides/notesSlide48.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5.mp3"/><Relationship Id="rId1" Type="http://schemas.microsoft.com/office/2007/relationships/media" Target="../media/media5.mp3"/><Relationship Id="rId5" Type="http://schemas.openxmlformats.org/officeDocument/2006/relationships/image" Target="../media/image2.png"/><Relationship Id="rId4" Type="http://schemas.openxmlformats.org/officeDocument/2006/relationships/notesSlide" Target="../notesSlides/notesSlide53.xml"/></Relationships>
</file>

<file path=ppt/slides/_rels/slide56.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6.mp3"/><Relationship Id="rId1" Type="http://schemas.microsoft.com/office/2007/relationships/media" Target="../media/media6.mp3"/><Relationship Id="rId5" Type="http://schemas.openxmlformats.org/officeDocument/2006/relationships/image" Target="../media/image2.png"/><Relationship Id="rId4" Type="http://schemas.openxmlformats.org/officeDocument/2006/relationships/notesSlide" Target="../notesSlides/notesSlide56.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7.mp3"/><Relationship Id="rId1" Type="http://schemas.microsoft.com/office/2007/relationships/media" Target="../media/media7.mp3"/><Relationship Id="rId5" Type="http://schemas.openxmlformats.org/officeDocument/2006/relationships/image" Target="../media/image2.png"/><Relationship Id="rId4" Type="http://schemas.openxmlformats.org/officeDocument/2006/relationships/notesSlide" Target="../notesSlides/notesSlide59.xml"/></Relationships>
</file>

<file path=ppt/slides/_rels/slide62.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Picture 2" descr="1962 - The Shah of Iran, Vice President Lyndon Johnson and Ambassador Julius Holmes"/>
          <p:cNvPicPr>
            <a:picLocks noChangeAspect="1" noChangeArrowheads="1"/>
          </p:cNvPicPr>
          <p:nvPr/>
        </p:nvPicPr>
        <p:blipFill>
          <a:blip r:embed="rId3" cstate="print"/>
          <a:srcRect/>
          <a:stretch>
            <a:fillRect/>
          </a:stretch>
        </p:blipFill>
        <p:spPr bwMode="auto">
          <a:xfrm>
            <a:off x="457200" y="-20241"/>
            <a:ext cx="8547715" cy="6878241"/>
          </a:xfrm>
          <a:prstGeom prst="rect">
            <a:avLst/>
          </a:prstGeom>
          <a:noFill/>
        </p:spPr>
      </p:pic>
    </p:spTree>
    <p:extLst>
      <p:ext uri="{BB962C8B-B14F-4D97-AF65-F5344CB8AC3E}">
        <p14:creationId xmlns:p14="http://schemas.microsoft.com/office/powerpoint/2010/main" val="373361827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533400"/>
            <a:ext cx="7772400" cy="5170646"/>
          </a:xfrm>
          <a:prstGeom prst="rect">
            <a:avLst/>
          </a:prstGeom>
          <a:noFill/>
        </p:spPr>
        <p:txBody>
          <a:bodyPr wrap="square" rtlCol="0">
            <a:spAutoFit/>
          </a:bodyPr>
          <a:lstStyle/>
          <a:p>
            <a:r>
              <a:rPr lang="en-US" dirty="0" smtClean="0">
                <a:solidFill>
                  <a:prstClr val="black"/>
                </a:solidFill>
              </a:rPr>
              <a:t>From </a:t>
            </a:r>
            <a:r>
              <a:rPr lang="en-US" i="1" dirty="0" smtClean="0">
                <a:solidFill>
                  <a:prstClr val="black"/>
                </a:solidFill>
              </a:rPr>
              <a:t>Time</a:t>
            </a:r>
            <a:r>
              <a:rPr lang="en-US" dirty="0" smtClean="0">
                <a:solidFill>
                  <a:prstClr val="black"/>
                </a:solidFill>
              </a:rPr>
              <a:t> magazine:</a:t>
            </a:r>
          </a:p>
          <a:p>
            <a:endParaRPr lang="en-US" dirty="0">
              <a:solidFill>
                <a:prstClr val="black"/>
              </a:solidFill>
            </a:endParaRPr>
          </a:p>
          <a:p>
            <a:r>
              <a:rPr lang="en-US" sz="2400" dirty="0">
                <a:solidFill>
                  <a:prstClr val="black"/>
                </a:solidFill>
              </a:rPr>
              <a:t>Lyndon Johnson hit Teheran as though he were running for Shah—and if the warmth of his welcome was an indication, he might be able to get the job. With Wife Lady Bird and Daughter Lynda Bird, 18, the Vice President swept down Eisenhower Boulevard, so named after Ike's 1959 visit. Three times Johnson confused his smartly uniformed police escort by halting the motorcade and hopping out of his car to grasp all the outstretched hands within reach (one observer counted 300 in five minutes). The crowds responded with the highest praise they knew: "</a:t>
            </a:r>
            <a:r>
              <a:rPr lang="en-US" sz="2400" dirty="0" err="1">
                <a:solidFill>
                  <a:prstClr val="black"/>
                </a:solidFill>
              </a:rPr>
              <a:t>Javid</a:t>
            </a:r>
            <a:r>
              <a:rPr lang="en-US" sz="2400" dirty="0">
                <a:solidFill>
                  <a:prstClr val="black"/>
                </a:solidFill>
              </a:rPr>
              <a:t> Shah!" (Long live the King!).</a:t>
            </a:r>
            <a:br>
              <a:rPr lang="en-US" sz="2400" dirty="0">
                <a:solidFill>
                  <a:prstClr val="black"/>
                </a:solidFill>
              </a:rPr>
            </a:br>
            <a:r>
              <a:rPr lang="en-US" dirty="0">
                <a:solidFill>
                  <a:prstClr val="black"/>
                </a:solidFill>
              </a:rPr>
              <a:t/>
            </a:r>
            <a:br>
              <a:rPr lang="en-US" dirty="0">
                <a:solidFill>
                  <a:prstClr val="black"/>
                </a:solidFill>
              </a:rPr>
            </a:br>
            <a:endParaRPr lang="en-US" dirty="0" smtClean="0">
              <a:solidFill>
                <a:prstClr val="black"/>
              </a:solidFill>
            </a:endParaRPr>
          </a:p>
          <a:p>
            <a:endParaRPr lang="en-US" dirty="0">
              <a:solidFill>
                <a:prstClr val="black"/>
              </a:solidFill>
            </a:endParaRPr>
          </a:p>
        </p:txBody>
      </p:sp>
    </p:spTree>
    <p:extLst>
      <p:ext uri="{BB962C8B-B14F-4D97-AF65-F5344CB8AC3E}">
        <p14:creationId xmlns:p14="http://schemas.microsoft.com/office/powerpoint/2010/main" val="221404641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0"/>
            <a:ext cx="7924800" cy="6986528"/>
          </a:xfrm>
          <a:prstGeom prst="rect">
            <a:avLst/>
          </a:prstGeom>
          <a:noFill/>
        </p:spPr>
        <p:txBody>
          <a:bodyPr wrap="square" rtlCol="0">
            <a:spAutoFit/>
          </a:bodyPr>
          <a:lstStyle/>
          <a:p>
            <a:pPr fontAlgn="base"/>
            <a:r>
              <a:rPr lang="en-US" sz="1600" b="1" cap="small" dirty="0" smtClean="0">
                <a:solidFill>
                  <a:prstClr val="black"/>
                </a:solidFill>
              </a:rPr>
              <a:t>	President </a:t>
            </a:r>
            <a:r>
              <a:rPr lang="en-US" sz="1600" b="1" cap="small" dirty="0">
                <a:solidFill>
                  <a:prstClr val="black"/>
                </a:solidFill>
              </a:rPr>
              <a:t>Johnson:</a:t>
            </a:r>
            <a:r>
              <a:rPr lang="en-US" sz="1600" dirty="0">
                <a:solidFill>
                  <a:prstClr val="black"/>
                </a:solidFill>
              </a:rPr>
              <a:t> Your majesty, how are </a:t>
            </a:r>
            <a:r>
              <a:rPr lang="en-US" sz="1600" dirty="0" err="1">
                <a:solidFill>
                  <a:prstClr val="black"/>
                </a:solidFill>
              </a:rPr>
              <a:t>ya</a:t>
            </a:r>
            <a:r>
              <a:rPr lang="en-US" sz="1600" dirty="0">
                <a:solidFill>
                  <a:prstClr val="black"/>
                </a:solidFill>
              </a:rPr>
              <a:t>’?</a:t>
            </a:r>
          </a:p>
          <a:p>
            <a:pPr fontAlgn="base"/>
            <a:r>
              <a:rPr lang="en-US" sz="1600" dirty="0">
                <a:solidFill>
                  <a:prstClr val="black"/>
                </a:solidFill>
              </a:rPr>
              <a:t> </a:t>
            </a:r>
            <a:r>
              <a:rPr lang="en-US" sz="1600" dirty="0" smtClean="0">
                <a:solidFill>
                  <a:prstClr val="black"/>
                </a:solidFill>
              </a:rPr>
              <a:t>	</a:t>
            </a:r>
            <a:r>
              <a:rPr lang="en-US" sz="1600" b="1" cap="small" dirty="0" smtClean="0">
                <a:solidFill>
                  <a:prstClr val="black"/>
                </a:solidFill>
              </a:rPr>
              <a:t>Shah </a:t>
            </a:r>
            <a:r>
              <a:rPr lang="en-US" sz="1600" b="1" cap="small" dirty="0">
                <a:solidFill>
                  <a:prstClr val="black"/>
                </a:solidFill>
              </a:rPr>
              <a:t>of Iran:</a:t>
            </a:r>
            <a:r>
              <a:rPr lang="en-US" sz="1600" dirty="0">
                <a:solidFill>
                  <a:prstClr val="black"/>
                </a:solidFill>
              </a:rPr>
              <a:t>  Mr. President, I am so glad to hear you.</a:t>
            </a:r>
          </a:p>
          <a:p>
            <a:pPr fontAlgn="base"/>
            <a:r>
              <a:rPr lang="en-US" sz="1600" dirty="0">
                <a:solidFill>
                  <a:prstClr val="black"/>
                </a:solidFill>
              </a:rPr>
              <a:t> </a:t>
            </a:r>
            <a:r>
              <a:rPr lang="en-US" sz="1600" dirty="0" smtClean="0">
                <a:solidFill>
                  <a:prstClr val="black"/>
                </a:solidFill>
              </a:rPr>
              <a:t>	</a:t>
            </a:r>
            <a:r>
              <a:rPr lang="en-US" sz="1600" b="1" cap="small" dirty="0" smtClean="0">
                <a:solidFill>
                  <a:prstClr val="black"/>
                </a:solidFill>
              </a:rPr>
              <a:t>President </a:t>
            </a:r>
            <a:r>
              <a:rPr lang="en-US" sz="1600" b="1" cap="small" dirty="0">
                <a:solidFill>
                  <a:prstClr val="black"/>
                </a:solidFill>
              </a:rPr>
              <a:t>Johnson:</a:t>
            </a:r>
            <a:r>
              <a:rPr lang="en-US" sz="1600" dirty="0">
                <a:solidFill>
                  <a:prstClr val="black"/>
                </a:solidFill>
              </a:rPr>
              <a:t>  Well, it’s wonderful to hear your voice. And we’re so happy to have you and the Empress back in our country again, even if it’s very brief.</a:t>
            </a:r>
          </a:p>
          <a:p>
            <a:pPr fontAlgn="base"/>
            <a:r>
              <a:rPr lang="en-US" sz="1600" dirty="0">
                <a:solidFill>
                  <a:prstClr val="black"/>
                </a:solidFill>
              </a:rPr>
              <a:t> </a:t>
            </a:r>
            <a:r>
              <a:rPr lang="en-US" sz="1600" dirty="0" smtClean="0">
                <a:solidFill>
                  <a:prstClr val="black"/>
                </a:solidFill>
              </a:rPr>
              <a:t>	</a:t>
            </a:r>
            <a:r>
              <a:rPr lang="en-US" sz="1600" b="1" cap="small" dirty="0" smtClean="0">
                <a:solidFill>
                  <a:prstClr val="black"/>
                </a:solidFill>
              </a:rPr>
              <a:t>Shah </a:t>
            </a:r>
            <a:r>
              <a:rPr lang="en-US" sz="1600" b="1" cap="small" dirty="0">
                <a:solidFill>
                  <a:prstClr val="black"/>
                </a:solidFill>
              </a:rPr>
              <a:t>of Iran:</a:t>
            </a:r>
            <a:r>
              <a:rPr lang="en-US" sz="1600" dirty="0">
                <a:solidFill>
                  <a:prstClr val="black"/>
                </a:solidFill>
              </a:rPr>
              <a:t>  Yes, unfortunately, we could not pay you, pay our—I mean, pay you our respects. </a:t>
            </a:r>
          </a:p>
          <a:p>
            <a:pPr fontAlgn="base"/>
            <a:r>
              <a:rPr lang="en-US" sz="1600" dirty="0">
                <a:solidFill>
                  <a:prstClr val="black"/>
                </a:solidFill>
              </a:rPr>
              <a:t> </a:t>
            </a:r>
            <a:r>
              <a:rPr lang="en-US" sz="1600" dirty="0" smtClean="0">
                <a:solidFill>
                  <a:prstClr val="black"/>
                </a:solidFill>
              </a:rPr>
              <a:t>	</a:t>
            </a:r>
            <a:r>
              <a:rPr lang="en-US" sz="1600" b="1" cap="small" dirty="0" smtClean="0">
                <a:solidFill>
                  <a:prstClr val="black"/>
                </a:solidFill>
              </a:rPr>
              <a:t>President </a:t>
            </a:r>
            <a:r>
              <a:rPr lang="en-US" sz="1600" b="1" cap="small" dirty="0">
                <a:solidFill>
                  <a:prstClr val="black"/>
                </a:solidFill>
              </a:rPr>
              <a:t>Johnson:</a:t>
            </a:r>
            <a:r>
              <a:rPr lang="en-US" sz="1600" dirty="0">
                <a:solidFill>
                  <a:prstClr val="black"/>
                </a:solidFill>
              </a:rPr>
              <a:t> Oh, I would so much like to see you. I was oh-so-relieved, though, that you escaped the recent [assassination] attempt. You know from your own role at the time of President Kennedy’s [death] what a shock such an experience is.</a:t>
            </a:r>
          </a:p>
          <a:p>
            <a:pPr fontAlgn="base"/>
            <a:r>
              <a:rPr lang="en-US" sz="1600" b="1" cap="small" dirty="0">
                <a:solidFill>
                  <a:prstClr val="black"/>
                </a:solidFill>
              </a:rPr>
              <a:t> </a:t>
            </a:r>
            <a:r>
              <a:rPr lang="en-US" sz="1600" dirty="0" smtClean="0">
                <a:solidFill>
                  <a:prstClr val="black"/>
                </a:solidFill>
              </a:rPr>
              <a:t>	</a:t>
            </a:r>
            <a:r>
              <a:rPr lang="en-US" sz="1600" b="1" cap="small" dirty="0" smtClean="0">
                <a:solidFill>
                  <a:prstClr val="black"/>
                </a:solidFill>
              </a:rPr>
              <a:t>Shah </a:t>
            </a:r>
            <a:r>
              <a:rPr lang="en-US" sz="1600" b="1" cap="small" dirty="0">
                <a:solidFill>
                  <a:prstClr val="black"/>
                </a:solidFill>
              </a:rPr>
              <a:t>of Iran:</a:t>
            </a:r>
            <a:r>
              <a:rPr lang="en-US" sz="1600" dirty="0">
                <a:solidFill>
                  <a:prstClr val="black"/>
                </a:solidFill>
              </a:rPr>
              <a:t>  Yes, it was rather true [</a:t>
            </a:r>
            <a:r>
              <a:rPr lang="en-US" sz="1600" i="1" dirty="0">
                <a:solidFill>
                  <a:prstClr val="black"/>
                </a:solidFill>
              </a:rPr>
              <a:t>chuckles a bit</a:t>
            </a:r>
            <a:r>
              <a:rPr lang="en-US" sz="1600" dirty="0">
                <a:solidFill>
                  <a:prstClr val="black"/>
                </a:solidFill>
              </a:rPr>
              <a:t>].</a:t>
            </a:r>
          </a:p>
          <a:p>
            <a:pPr fontAlgn="base"/>
            <a:r>
              <a:rPr lang="en-US" sz="1600" dirty="0">
                <a:solidFill>
                  <a:prstClr val="black"/>
                </a:solidFill>
              </a:rPr>
              <a:t> </a:t>
            </a:r>
            <a:r>
              <a:rPr lang="en-US" sz="1600" dirty="0" smtClean="0">
                <a:solidFill>
                  <a:prstClr val="black"/>
                </a:solidFill>
              </a:rPr>
              <a:t>	</a:t>
            </a:r>
            <a:r>
              <a:rPr lang="en-US" sz="1600" b="1" cap="small" dirty="0" smtClean="0">
                <a:solidFill>
                  <a:prstClr val="black"/>
                </a:solidFill>
              </a:rPr>
              <a:t>President </a:t>
            </a:r>
            <a:r>
              <a:rPr lang="en-US" sz="1600" b="1" cap="small" dirty="0">
                <a:solidFill>
                  <a:prstClr val="black"/>
                </a:solidFill>
              </a:rPr>
              <a:t>Johnson:</a:t>
            </a:r>
            <a:r>
              <a:rPr lang="en-US" sz="1600" dirty="0">
                <a:solidFill>
                  <a:prstClr val="black"/>
                </a:solidFill>
              </a:rPr>
              <a:t> Yeah. [</a:t>
            </a:r>
            <a:r>
              <a:rPr lang="en-US" sz="1600" i="1" dirty="0">
                <a:solidFill>
                  <a:prstClr val="black"/>
                </a:solidFill>
              </a:rPr>
              <a:t>Abruptly changes topic</a:t>
            </a:r>
            <a:r>
              <a:rPr lang="en-US" sz="1600" dirty="0">
                <a:solidFill>
                  <a:prstClr val="black"/>
                </a:solidFill>
              </a:rPr>
              <a:t>.] Well, we were so pleased that you were so well-received in Brazil and Argentina.</a:t>
            </a:r>
          </a:p>
          <a:p>
            <a:pPr fontAlgn="base"/>
            <a:r>
              <a:rPr lang="en-US" sz="1600" dirty="0">
                <a:solidFill>
                  <a:prstClr val="black"/>
                </a:solidFill>
              </a:rPr>
              <a:t>[</a:t>
            </a:r>
            <a:r>
              <a:rPr lang="en-US" sz="1600" i="1" dirty="0">
                <a:solidFill>
                  <a:prstClr val="black"/>
                </a:solidFill>
              </a:rPr>
              <a:t>Break</a:t>
            </a:r>
            <a:r>
              <a:rPr lang="en-US" sz="1600" dirty="0" smtClean="0">
                <a:solidFill>
                  <a:prstClr val="black"/>
                </a:solidFill>
              </a:rPr>
              <a:t>.]</a:t>
            </a:r>
          </a:p>
          <a:p>
            <a:pPr fontAlgn="base"/>
            <a:r>
              <a:rPr lang="en-US" sz="1600" b="1" cap="small" dirty="0" smtClean="0">
                <a:solidFill>
                  <a:prstClr val="black"/>
                </a:solidFill>
              </a:rPr>
              <a:t>	President </a:t>
            </a:r>
            <a:r>
              <a:rPr lang="en-US" sz="1600" b="1" cap="small" dirty="0">
                <a:solidFill>
                  <a:prstClr val="black"/>
                </a:solidFill>
              </a:rPr>
              <a:t>Johnson:</a:t>
            </a:r>
            <a:r>
              <a:rPr lang="en-US" sz="1600" dirty="0">
                <a:solidFill>
                  <a:prstClr val="black"/>
                </a:solidFill>
              </a:rPr>
              <a:t> Well, we certainly are grateful to you for your Dominican and Vietnamese position [in support of the United States], and . . . I’m very concerned that the Afro-Asian conference in Algiers next month will degenerate—I’m afraid it will be an anti-U.S. operation—unless some responsible delegation like Iran strands up against these steamrollers.</a:t>
            </a:r>
          </a:p>
          <a:p>
            <a:pPr fontAlgn="base"/>
            <a:r>
              <a:rPr lang="en-US" sz="1600" b="1" cap="small" dirty="0">
                <a:solidFill>
                  <a:prstClr val="black"/>
                </a:solidFill>
              </a:rPr>
              <a:t> </a:t>
            </a:r>
            <a:r>
              <a:rPr lang="en-US" sz="1600" dirty="0" smtClean="0">
                <a:solidFill>
                  <a:prstClr val="black"/>
                </a:solidFill>
              </a:rPr>
              <a:t>	</a:t>
            </a:r>
            <a:r>
              <a:rPr lang="en-US" sz="1600" b="1" cap="small" dirty="0" smtClean="0">
                <a:solidFill>
                  <a:prstClr val="black"/>
                </a:solidFill>
              </a:rPr>
              <a:t>Shah </a:t>
            </a:r>
            <a:r>
              <a:rPr lang="en-US" sz="1600" b="1" cap="small" dirty="0">
                <a:solidFill>
                  <a:prstClr val="black"/>
                </a:solidFill>
              </a:rPr>
              <a:t>of Iran:</a:t>
            </a:r>
            <a:r>
              <a:rPr lang="en-US" sz="1600" dirty="0">
                <a:solidFill>
                  <a:prstClr val="black"/>
                </a:solidFill>
              </a:rPr>
              <a:t>  Yes—we shall do our duty. And we are grateful to you to have taken these attitudes, Mr. President.</a:t>
            </a:r>
          </a:p>
          <a:p>
            <a:pPr fontAlgn="base"/>
            <a:r>
              <a:rPr lang="en-US" sz="1600" dirty="0">
                <a:solidFill>
                  <a:prstClr val="black"/>
                </a:solidFill>
              </a:rPr>
              <a:t> </a:t>
            </a:r>
            <a:r>
              <a:rPr lang="en-US" sz="1600" dirty="0" smtClean="0">
                <a:solidFill>
                  <a:prstClr val="black"/>
                </a:solidFill>
              </a:rPr>
              <a:t>	</a:t>
            </a:r>
            <a:r>
              <a:rPr lang="en-US" sz="1600" b="1" cap="small" dirty="0" smtClean="0">
                <a:solidFill>
                  <a:prstClr val="black"/>
                </a:solidFill>
              </a:rPr>
              <a:t>President </a:t>
            </a:r>
            <a:r>
              <a:rPr lang="en-US" sz="1600" b="1" cap="small" dirty="0">
                <a:solidFill>
                  <a:prstClr val="black"/>
                </a:solidFill>
              </a:rPr>
              <a:t>Johnson:</a:t>
            </a:r>
            <a:r>
              <a:rPr lang="en-US" sz="1600" dirty="0">
                <a:solidFill>
                  <a:prstClr val="black"/>
                </a:solidFill>
              </a:rPr>
              <a:t> Well, we have to take this when liberty’s at stake.</a:t>
            </a:r>
          </a:p>
          <a:p>
            <a:pPr fontAlgn="base"/>
            <a:r>
              <a:rPr lang="en-US" sz="1600" b="1" cap="small" dirty="0">
                <a:solidFill>
                  <a:prstClr val="black"/>
                </a:solidFill>
              </a:rPr>
              <a:t> </a:t>
            </a:r>
            <a:r>
              <a:rPr lang="en-US" sz="1600" dirty="0" smtClean="0">
                <a:solidFill>
                  <a:prstClr val="black"/>
                </a:solidFill>
              </a:rPr>
              <a:t>	</a:t>
            </a:r>
            <a:r>
              <a:rPr lang="en-US" sz="1600" b="1" cap="small" dirty="0" smtClean="0">
                <a:solidFill>
                  <a:prstClr val="black"/>
                </a:solidFill>
              </a:rPr>
              <a:t>Shah </a:t>
            </a:r>
            <a:r>
              <a:rPr lang="en-US" sz="1600" b="1" cap="small" dirty="0">
                <a:solidFill>
                  <a:prstClr val="black"/>
                </a:solidFill>
              </a:rPr>
              <a:t>of Iran:</a:t>
            </a:r>
            <a:r>
              <a:rPr lang="en-US" sz="1600" dirty="0">
                <a:solidFill>
                  <a:prstClr val="black"/>
                </a:solidFill>
              </a:rPr>
              <a:t>  Oh, yes.</a:t>
            </a:r>
          </a:p>
          <a:p>
            <a:pPr fontAlgn="base"/>
            <a:r>
              <a:rPr lang="en-US" sz="1600" dirty="0">
                <a:solidFill>
                  <a:prstClr val="black"/>
                </a:solidFill>
              </a:rPr>
              <a:t>[</a:t>
            </a:r>
            <a:r>
              <a:rPr lang="en-US" sz="1600" i="1" dirty="0">
                <a:solidFill>
                  <a:prstClr val="black"/>
                </a:solidFill>
              </a:rPr>
              <a:t>Break</a:t>
            </a:r>
            <a:r>
              <a:rPr lang="en-US" sz="1600" dirty="0">
                <a:solidFill>
                  <a:prstClr val="black"/>
                </a:solidFill>
              </a:rPr>
              <a:t>.]</a:t>
            </a:r>
          </a:p>
          <a:p>
            <a:pPr fontAlgn="base"/>
            <a:r>
              <a:rPr lang="en-US" sz="1600" dirty="0">
                <a:solidFill>
                  <a:prstClr val="black"/>
                </a:solidFill>
              </a:rPr>
              <a:t> </a:t>
            </a:r>
            <a:r>
              <a:rPr lang="en-US" sz="1600" dirty="0" smtClean="0">
                <a:solidFill>
                  <a:prstClr val="black"/>
                </a:solidFill>
              </a:rPr>
              <a:t>	</a:t>
            </a:r>
            <a:r>
              <a:rPr lang="en-US" sz="1600" b="1" cap="small" dirty="0" smtClean="0">
                <a:solidFill>
                  <a:prstClr val="black"/>
                </a:solidFill>
              </a:rPr>
              <a:t>President </a:t>
            </a:r>
            <a:r>
              <a:rPr lang="en-US" sz="1600" b="1" cap="small" dirty="0">
                <a:solidFill>
                  <a:prstClr val="black"/>
                </a:solidFill>
              </a:rPr>
              <a:t>Johnson:</a:t>
            </a:r>
            <a:r>
              <a:rPr lang="en-US" sz="1600" dirty="0">
                <a:solidFill>
                  <a:prstClr val="black"/>
                </a:solidFill>
              </a:rPr>
              <a:t> Everyone tells me you have just made </a:t>
            </a:r>
            <a:r>
              <a:rPr lang="en-US" sz="1600" i="1" dirty="0">
                <a:solidFill>
                  <a:prstClr val="black"/>
                </a:solidFill>
              </a:rPr>
              <a:t>phenomenal</a:t>
            </a:r>
            <a:r>
              <a:rPr lang="en-US" sz="1600" dirty="0">
                <a:solidFill>
                  <a:prstClr val="black"/>
                </a:solidFill>
              </a:rPr>
              <a:t> progress!</a:t>
            </a:r>
          </a:p>
          <a:p>
            <a:pPr fontAlgn="base"/>
            <a:r>
              <a:rPr lang="en-US" sz="1600" dirty="0">
                <a:solidFill>
                  <a:prstClr val="black"/>
                </a:solidFill>
              </a:rPr>
              <a:t> </a:t>
            </a:r>
            <a:r>
              <a:rPr lang="en-US" sz="1600" dirty="0" smtClean="0">
                <a:solidFill>
                  <a:prstClr val="black"/>
                </a:solidFill>
              </a:rPr>
              <a:t>	</a:t>
            </a:r>
            <a:r>
              <a:rPr lang="en-US" sz="1600" b="1" cap="small" dirty="0" smtClean="0">
                <a:solidFill>
                  <a:prstClr val="black"/>
                </a:solidFill>
              </a:rPr>
              <a:t>Shah </a:t>
            </a:r>
            <a:r>
              <a:rPr lang="en-US" sz="1600" b="1" cap="small" dirty="0">
                <a:solidFill>
                  <a:prstClr val="black"/>
                </a:solidFill>
              </a:rPr>
              <a:t>of Iran:</a:t>
            </a:r>
            <a:r>
              <a:rPr lang="en-US" sz="1600" dirty="0">
                <a:solidFill>
                  <a:prstClr val="black"/>
                </a:solidFill>
              </a:rPr>
              <a:t>  Yes, we have been very lucky.</a:t>
            </a:r>
          </a:p>
          <a:p>
            <a:pPr fontAlgn="base"/>
            <a:r>
              <a:rPr lang="en-US" sz="1600" dirty="0">
                <a:solidFill>
                  <a:prstClr val="black"/>
                </a:solidFill>
              </a:rPr>
              <a:t> </a:t>
            </a:r>
            <a:r>
              <a:rPr lang="en-US" sz="1600" dirty="0" smtClean="0">
                <a:solidFill>
                  <a:prstClr val="black"/>
                </a:solidFill>
              </a:rPr>
              <a:t>	</a:t>
            </a:r>
            <a:r>
              <a:rPr lang="en-US" sz="1600" b="1" cap="small" dirty="0" smtClean="0">
                <a:solidFill>
                  <a:prstClr val="black"/>
                </a:solidFill>
              </a:rPr>
              <a:t>President </a:t>
            </a:r>
            <a:r>
              <a:rPr lang="en-US" sz="1600" b="1" cap="small" dirty="0">
                <a:solidFill>
                  <a:prstClr val="black"/>
                </a:solidFill>
              </a:rPr>
              <a:t>Johnson:</a:t>
            </a:r>
            <a:r>
              <a:rPr lang="en-US" sz="1600" dirty="0">
                <a:solidFill>
                  <a:prstClr val="black"/>
                </a:solidFill>
              </a:rPr>
              <a:t> Well, no, you’ve been very courageous—that’s what.</a:t>
            </a:r>
          </a:p>
          <a:p>
            <a:pPr fontAlgn="base"/>
            <a:endParaRPr lang="en-US" sz="1600" dirty="0">
              <a:solidFill>
                <a:prstClr val="black"/>
              </a:solidFill>
            </a:endParaRPr>
          </a:p>
          <a:p>
            <a:endParaRPr lang="en-US" sz="1600" dirty="0">
              <a:solidFill>
                <a:prstClr val="black"/>
              </a:solidFill>
            </a:endParaRPr>
          </a:p>
        </p:txBody>
      </p:sp>
      <p:pic>
        <p:nvPicPr>
          <p:cNvPr id="3" name="5-bj-shah-May6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153400" y="5715000"/>
            <a:ext cx="609600" cy="609600"/>
          </a:xfrm>
          <a:prstGeom prst="rect">
            <a:avLst/>
          </a:prstGeom>
        </p:spPr>
      </p:pic>
    </p:spTree>
    <p:extLst>
      <p:ext uri="{BB962C8B-B14F-4D97-AF65-F5344CB8AC3E}">
        <p14:creationId xmlns:p14="http://schemas.microsoft.com/office/powerpoint/2010/main" val="260034458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9725"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descr="http://t0.gstatic.com/images?q=tbn:ANd9GcR5nd81l-JaulacAM_G8IoncX1kgrL1FWKu3RB61bRN-qVHwbRwt62kUqQS"/>
          <p:cNvPicPr>
            <a:picLocks noChangeAspect="1" noChangeArrowheads="1"/>
          </p:cNvPicPr>
          <p:nvPr/>
        </p:nvPicPr>
        <p:blipFill>
          <a:blip r:embed="rId3" cstate="print"/>
          <a:srcRect/>
          <a:stretch>
            <a:fillRect/>
          </a:stretch>
        </p:blipFill>
        <p:spPr bwMode="auto">
          <a:xfrm>
            <a:off x="2895600" y="1043939"/>
            <a:ext cx="3886200" cy="4404363"/>
          </a:xfrm>
          <a:prstGeom prst="rect">
            <a:avLst/>
          </a:prstGeom>
          <a:noFill/>
        </p:spPr>
      </p:pic>
    </p:spTree>
    <p:extLst>
      <p:ext uri="{BB962C8B-B14F-4D97-AF65-F5344CB8AC3E}">
        <p14:creationId xmlns:p14="http://schemas.microsoft.com/office/powerpoint/2010/main" val="364060552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4096137"/>
            <a:ext cx="9144000" cy="3416320"/>
          </a:xfrm>
          <a:prstGeom prst="rect">
            <a:avLst/>
          </a:prstGeom>
        </p:spPr>
        <p:txBody>
          <a:bodyPr wrap="square">
            <a:spAutoFit/>
          </a:bodyPr>
          <a:lstStyle/>
          <a:p>
            <a:r>
              <a:rPr lang="en-US" b="1" dirty="0" smtClean="0">
                <a:solidFill>
                  <a:prstClr val="black"/>
                </a:solidFill>
              </a:rPr>
              <a:t>Article </a:t>
            </a:r>
            <a:r>
              <a:rPr lang="en-US" b="1" dirty="0">
                <a:solidFill>
                  <a:prstClr val="black"/>
                </a:solidFill>
              </a:rPr>
              <a:t>22:</a:t>
            </a:r>
          </a:p>
          <a:p>
            <a:r>
              <a:rPr lang="en-US" dirty="0">
                <a:solidFill>
                  <a:prstClr val="black"/>
                </a:solidFill>
              </a:rPr>
              <a:t>Zionism is a political movement organically associated with international imperialism and antagonistic to all action for liberation and to progressive movements in the world. It is racist and fanatic in its nature, aggressive, expansionist, and colonial in its aims, and fascist in its methods. Israel is the instrument of the Zionist movement, and geographical base for world imperialism placed strategically in the midst of the Arab homeland to combat the hopes of the Arab nation for liberation, unity, and progress. Israel is a constant source of threat </a:t>
            </a:r>
            <a:r>
              <a:rPr lang="en-US" dirty="0" err="1">
                <a:solidFill>
                  <a:prstClr val="black"/>
                </a:solidFill>
              </a:rPr>
              <a:t>vis</a:t>
            </a:r>
            <a:r>
              <a:rPr lang="en-US" dirty="0">
                <a:solidFill>
                  <a:prstClr val="black"/>
                </a:solidFill>
              </a:rPr>
              <a:t>-a-</a:t>
            </a:r>
            <a:r>
              <a:rPr lang="en-US" dirty="0" err="1">
                <a:solidFill>
                  <a:prstClr val="black"/>
                </a:solidFill>
              </a:rPr>
              <a:t>vis</a:t>
            </a:r>
            <a:r>
              <a:rPr lang="en-US" dirty="0">
                <a:solidFill>
                  <a:prstClr val="black"/>
                </a:solidFill>
              </a:rPr>
              <a:t> peace in the Middle East and the whole world. Since the liberation of Palestine will destroy the Zionist and imperialist presence and will contribute to the establishment of peace in the Middle East, the Palestinian people look for the support of all the progressive and peaceful forces and urge them all, irrespective of their affiliations and beliefs, to offer the Palestinian people all aid and support in their just struggle for the liberation of their homeland.</a:t>
            </a:r>
          </a:p>
        </p:txBody>
      </p:sp>
      <p:sp>
        <p:nvSpPr>
          <p:cNvPr id="3" name="TextBox 2"/>
          <p:cNvSpPr txBox="1"/>
          <p:nvPr/>
        </p:nvSpPr>
        <p:spPr>
          <a:xfrm>
            <a:off x="609600" y="457200"/>
            <a:ext cx="7772400" cy="5909310"/>
          </a:xfrm>
          <a:prstGeom prst="rect">
            <a:avLst/>
          </a:prstGeom>
          <a:noFill/>
        </p:spPr>
        <p:txBody>
          <a:bodyPr wrap="square" rtlCol="0">
            <a:spAutoFit/>
          </a:bodyPr>
          <a:lstStyle/>
          <a:p>
            <a:r>
              <a:rPr lang="en-US" b="1" dirty="0" smtClean="0">
                <a:solidFill>
                  <a:prstClr val="black"/>
                </a:solidFill>
              </a:rPr>
              <a:t>Article 19:</a:t>
            </a:r>
          </a:p>
          <a:p>
            <a:r>
              <a:rPr lang="en-US" dirty="0" smtClean="0">
                <a:solidFill>
                  <a:prstClr val="black"/>
                </a:solidFill>
              </a:rPr>
              <a:t>The partition of Palestine in 1947 and the establishment of the state of Israel are entirely illegal, regardless of the passage of time, because they were contrary to the will of the Palestinian people and to their natural right in their homeland, and inconsistent with the principles embodied in the Charter of the United Nations; particularly the right to self-determination.</a:t>
            </a:r>
          </a:p>
          <a:p>
            <a:endParaRPr lang="en-US" dirty="0" smtClean="0">
              <a:solidFill>
                <a:prstClr val="black"/>
              </a:solidFill>
            </a:endParaRPr>
          </a:p>
          <a:p>
            <a:r>
              <a:rPr lang="en-US" b="1" dirty="0" smtClean="0">
                <a:solidFill>
                  <a:prstClr val="black"/>
                </a:solidFill>
              </a:rPr>
              <a:t>Article 20:</a:t>
            </a:r>
          </a:p>
          <a:p>
            <a:r>
              <a:rPr lang="en-US" dirty="0" smtClean="0">
                <a:solidFill>
                  <a:prstClr val="black"/>
                </a:solidFill>
              </a:rPr>
              <a:t>The Balfour Declaration, the Mandate for Palestine, and everything that has been based upon them, are deemed null and void. Claims of historical or religious ties of Jews with Palestine are incompatible with the facts of history and the true conception of what constitutes statehood. Judaism, being a religion, is not an independent nationality. Nor do Jews constitute a single nation with an identity of its own; they are citizens of the states to which they belong.</a:t>
            </a:r>
          </a:p>
          <a:p>
            <a:endParaRPr lang="en-US" dirty="0" smtClean="0">
              <a:solidFill>
                <a:prstClr val="black"/>
              </a:solidFill>
            </a:endParaRPr>
          </a:p>
          <a:p>
            <a:r>
              <a:rPr lang="en-US" b="1" dirty="0" smtClean="0">
                <a:solidFill>
                  <a:prstClr val="black"/>
                </a:solidFill>
              </a:rPr>
              <a:t>Article 21:</a:t>
            </a:r>
          </a:p>
          <a:p>
            <a:r>
              <a:rPr lang="en-US" dirty="0" smtClean="0">
                <a:solidFill>
                  <a:prstClr val="black"/>
                </a:solidFill>
              </a:rPr>
              <a:t>The Arab Palestinian people, expressing themselves by the armed Palestinian revolution, reject all solutions which are substitutes for the total liberation of Palestine and reject all proposals aiming at the liquidation of the Palestinian problem, or its internationalization.</a:t>
            </a:r>
          </a:p>
          <a:p>
            <a:endParaRPr lang="en-US" dirty="0">
              <a:solidFill>
                <a:prstClr val="black"/>
              </a:solidFill>
            </a:endParaRPr>
          </a:p>
        </p:txBody>
      </p:sp>
    </p:spTree>
    <p:extLst>
      <p:ext uri="{BB962C8B-B14F-4D97-AF65-F5344CB8AC3E}">
        <p14:creationId xmlns:p14="http://schemas.microsoft.com/office/powerpoint/2010/main" val="235537877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8200" y="0"/>
            <a:ext cx="7543800" cy="6740307"/>
          </a:xfrm>
          <a:prstGeom prst="rect">
            <a:avLst/>
          </a:prstGeom>
          <a:noFill/>
        </p:spPr>
        <p:txBody>
          <a:bodyPr wrap="square" rtlCol="0">
            <a:spAutoFit/>
          </a:bodyPr>
          <a:lstStyle/>
          <a:p>
            <a:r>
              <a:rPr lang="en-US" b="1" dirty="0">
                <a:solidFill>
                  <a:prstClr val="black"/>
                </a:solidFill>
              </a:rPr>
              <a:t>Article 2:</a:t>
            </a:r>
          </a:p>
          <a:p>
            <a:r>
              <a:rPr lang="en-US" dirty="0">
                <a:solidFill>
                  <a:prstClr val="black"/>
                </a:solidFill>
              </a:rPr>
              <a:t>Palestine, with the boundaries it had during the British Mandate, is an indivisible territorial unit.</a:t>
            </a:r>
          </a:p>
          <a:p>
            <a:endParaRPr lang="en-US" b="1" dirty="0" smtClean="0">
              <a:solidFill>
                <a:prstClr val="black"/>
              </a:solidFill>
            </a:endParaRPr>
          </a:p>
          <a:p>
            <a:r>
              <a:rPr lang="en-US" b="1" dirty="0">
                <a:solidFill>
                  <a:prstClr val="black"/>
                </a:solidFill>
              </a:rPr>
              <a:t>Article 6:</a:t>
            </a:r>
          </a:p>
          <a:p>
            <a:r>
              <a:rPr lang="en-US" dirty="0">
                <a:solidFill>
                  <a:prstClr val="black"/>
                </a:solidFill>
              </a:rPr>
              <a:t>The Jews who had normally resided in Palestine until the beginning of the Zionist invasion will be considered Palestinians.</a:t>
            </a:r>
          </a:p>
          <a:p>
            <a:endParaRPr lang="en-US" b="1" dirty="0" smtClean="0">
              <a:solidFill>
                <a:prstClr val="black"/>
              </a:solidFill>
            </a:endParaRPr>
          </a:p>
          <a:p>
            <a:r>
              <a:rPr lang="en-US" b="1" dirty="0" smtClean="0">
                <a:solidFill>
                  <a:prstClr val="black"/>
                </a:solidFill>
              </a:rPr>
              <a:t>Article </a:t>
            </a:r>
            <a:r>
              <a:rPr lang="en-US" b="1" dirty="0">
                <a:solidFill>
                  <a:prstClr val="black"/>
                </a:solidFill>
              </a:rPr>
              <a:t>22:</a:t>
            </a:r>
          </a:p>
          <a:p>
            <a:r>
              <a:rPr lang="en-US" dirty="0">
                <a:solidFill>
                  <a:prstClr val="black"/>
                </a:solidFill>
              </a:rPr>
              <a:t>Zionism is a political movement organically associated with international imperialism and antagonistic to all action for liberation and to progressive movements in the world. It is racist and fanatic in its nature, aggressive, expansionist, and colonial in its aims, and fascist in its methods. Israel is the instrument of the Zionist movement, and geographical base for world imperialism placed strategically in the midst of the Arab homeland to combat the hopes of the Arab nation for liberation, unity, and progress. Israel is a constant source of threat </a:t>
            </a:r>
            <a:r>
              <a:rPr lang="en-US" dirty="0" err="1">
                <a:solidFill>
                  <a:prstClr val="black"/>
                </a:solidFill>
              </a:rPr>
              <a:t>vis</a:t>
            </a:r>
            <a:r>
              <a:rPr lang="en-US" dirty="0">
                <a:solidFill>
                  <a:prstClr val="black"/>
                </a:solidFill>
              </a:rPr>
              <a:t>-a-</a:t>
            </a:r>
            <a:r>
              <a:rPr lang="en-US" dirty="0" err="1">
                <a:solidFill>
                  <a:prstClr val="black"/>
                </a:solidFill>
              </a:rPr>
              <a:t>vis</a:t>
            </a:r>
            <a:r>
              <a:rPr lang="en-US" dirty="0">
                <a:solidFill>
                  <a:prstClr val="black"/>
                </a:solidFill>
              </a:rPr>
              <a:t> peace in the Middle East and the whole world. Since the liberation of Palestine will destroy the Zionist and imperialist presence and will contribute to the establishment of peace in the Middle East, the Palestinian people look for the support of all the progressive and peaceful forces and urge them all, irrespective of their affiliations and beliefs, to offer the Palestinian people all aid and support in their just struggle for the liberation of their homeland.</a:t>
            </a:r>
          </a:p>
          <a:p>
            <a:endParaRPr lang="en-US" dirty="0">
              <a:solidFill>
                <a:prstClr val="black"/>
              </a:solidFill>
            </a:endParaRPr>
          </a:p>
        </p:txBody>
      </p:sp>
    </p:spTree>
    <p:extLst>
      <p:ext uri="{BB962C8B-B14F-4D97-AF65-F5344CB8AC3E}">
        <p14:creationId xmlns:p14="http://schemas.microsoft.com/office/powerpoint/2010/main" val="104128913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2" descr="http://www.cavok-aviation-photos.net/Israel/A4N_421.jpg"/>
          <p:cNvPicPr>
            <a:picLocks noChangeAspect="1" noChangeArrowheads="1"/>
          </p:cNvPicPr>
          <p:nvPr/>
        </p:nvPicPr>
        <p:blipFill>
          <a:blip r:embed="rId3" cstate="print"/>
          <a:srcRect/>
          <a:stretch>
            <a:fillRect/>
          </a:stretch>
        </p:blipFill>
        <p:spPr bwMode="auto">
          <a:xfrm>
            <a:off x="-34119" y="381000"/>
            <a:ext cx="9212237" cy="6172200"/>
          </a:xfrm>
          <a:prstGeom prst="rect">
            <a:avLst/>
          </a:prstGeom>
          <a:noFill/>
        </p:spPr>
      </p:pic>
    </p:spTree>
    <p:extLst>
      <p:ext uri="{BB962C8B-B14F-4D97-AF65-F5344CB8AC3E}">
        <p14:creationId xmlns:p14="http://schemas.microsoft.com/office/powerpoint/2010/main" val="90331380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p:cNvPicPr>
            <a:picLocks noChangeAspect="1" noChangeArrowheads="1"/>
          </p:cNvPicPr>
          <p:nvPr/>
        </p:nvPicPr>
        <p:blipFill>
          <a:blip r:embed="rId3" cstate="print"/>
          <a:srcRect/>
          <a:stretch>
            <a:fillRect/>
          </a:stretch>
        </p:blipFill>
        <p:spPr bwMode="auto">
          <a:xfrm>
            <a:off x="552613" y="12503"/>
            <a:ext cx="8210388" cy="6693097"/>
          </a:xfrm>
          <a:prstGeom prst="rect">
            <a:avLst/>
          </a:prstGeom>
          <a:noFill/>
          <a:ln w="9525">
            <a:noFill/>
            <a:miter lim="800000"/>
            <a:headEnd/>
            <a:tailEnd/>
          </a:ln>
        </p:spPr>
      </p:pic>
    </p:spTree>
    <p:extLst>
      <p:ext uri="{BB962C8B-B14F-4D97-AF65-F5344CB8AC3E}">
        <p14:creationId xmlns:p14="http://schemas.microsoft.com/office/powerpoint/2010/main" val="4357039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أُنقر لتكبير الصوره"/>
          <p:cNvPicPr>
            <a:picLocks noChangeAspect="1" noChangeArrowheads="1"/>
          </p:cNvPicPr>
          <p:nvPr/>
        </p:nvPicPr>
        <p:blipFill>
          <a:blip r:embed="rId3" cstate="print"/>
          <a:srcRect/>
          <a:stretch>
            <a:fillRect/>
          </a:stretch>
        </p:blipFill>
        <p:spPr bwMode="auto">
          <a:xfrm>
            <a:off x="254000" y="0"/>
            <a:ext cx="8890000" cy="6667500"/>
          </a:xfrm>
          <a:prstGeom prst="rect">
            <a:avLst/>
          </a:prstGeom>
          <a:noFill/>
        </p:spPr>
      </p:pic>
    </p:spTree>
    <p:extLst>
      <p:ext uri="{BB962C8B-B14F-4D97-AF65-F5344CB8AC3E}">
        <p14:creationId xmlns:p14="http://schemas.microsoft.com/office/powerpoint/2010/main" val="313027865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0"/>
            <a:ext cx="7620000" cy="6863417"/>
          </a:xfrm>
          <a:prstGeom prst="rect">
            <a:avLst/>
          </a:prstGeom>
          <a:noFill/>
        </p:spPr>
        <p:txBody>
          <a:bodyPr wrap="square" rtlCol="0">
            <a:spAutoFit/>
          </a:bodyPr>
          <a:lstStyle/>
          <a:p>
            <a:pPr algn="ctr"/>
            <a:r>
              <a:rPr lang="en-US" sz="2000" dirty="0" smtClean="0">
                <a:solidFill>
                  <a:prstClr val="black"/>
                </a:solidFill>
              </a:rPr>
              <a:t>UN Resolution 228 (Nov. 1966)</a:t>
            </a:r>
          </a:p>
          <a:p>
            <a:endParaRPr lang="en-US" sz="2000" dirty="0">
              <a:solidFill>
                <a:prstClr val="black"/>
              </a:solidFill>
            </a:endParaRPr>
          </a:p>
          <a:p>
            <a:r>
              <a:rPr lang="en-US" sz="2000" i="1" dirty="0">
                <a:solidFill>
                  <a:prstClr val="black"/>
                </a:solidFill>
              </a:rPr>
              <a:t>The Security Council,</a:t>
            </a:r>
            <a:endParaRPr lang="en-US" sz="2000" dirty="0">
              <a:solidFill>
                <a:prstClr val="black"/>
              </a:solidFill>
            </a:endParaRPr>
          </a:p>
          <a:p>
            <a:r>
              <a:rPr lang="en-US" sz="2000" i="1" dirty="0" smtClean="0">
                <a:solidFill>
                  <a:prstClr val="black"/>
                </a:solidFill>
              </a:rPr>
              <a:t>…Observing</a:t>
            </a:r>
            <a:r>
              <a:rPr lang="en-US" sz="2000" dirty="0">
                <a:solidFill>
                  <a:prstClr val="black"/>
                </a:solidFill>
              </a:rPr>
              <a:t> that this incident constituted a large-scale and carefully planned military action on the territory of Jordan by the armed forces of Israel,</a:t>
            </a:r>
          </a:p>
          <a:p>
            <a:r>
              <a:rPr lang="en-US" sz="2000" i="1" dirty="0" smtClean="0">
                <a:solidFill>
                  <a:prstClr val="black"/>
                </a:solidFill>
              </a:rPr>
              <a:t>…</a:t>
            </a:r>
            <a:endParaRPr lang="en-US" sz="2000" dirty="0">
              <a:solidFill>
                <a:prstClr val="black"/>
              </a:solidFill>
            </a:endParaRPr>
          </a:p>
          <a:p>
            <a:r>
              <a:rPr lang="en-US" sz="2000" i="1" dirty="0">
                <a:solidFill>
                  <a:prstClr val="black"/>
                </a:solidFill>
              </a:rPr>
              <a:t>Recalling</a:t>
            </a:r>
            <a:r>
              <a:rPr lang="en-US" sz="2000" dirty="0">
                <a:solidFill>
                  <a:prstClr val="black"/>
                </a:solidFill>
              </a:rPr>
              <a:t> the repeated resolutions of the Security Council asking for the cessation of violent incidents across the demarcation line, and not overlooking past incidents of this nature,</a:t>
            </a:r>
          </a:p>
          <a:p>
            <a:r>
              <a:rPr lang="en-US" sz="2000" i="1" dirty="0">
                <a:solidFill>
                  <a:prstClr val="black"/>
                </a:solidFill>
              </a:rPr>
              <a:t>Reaffirming </a:t>
            </a:r>
            <a:r>
              <a:rPr lang="en-US" sz="2000" dirty="0">
                <a:solidFill>
                  <a:prstClr val="black"/>
                </a:solidFill>
              </a:rPr>
              <a:t>the necessity for strict adherence to the General Armistice Agreement,</a:t>
            </a:r>
          </a:p>
          <a:p>
            <a:r>
              <a:rPr lang="en-US" sz="2000" dirty="0">
                <a:solidFill>
                  <a:prstClr val="black"/>
                </a:solidFill>
              </a:rPr>
              <a:t>1. </a:t>
            </a:r>
            <a:r>
              <a:rPr lang="en-US" sz="2000" i="1" dirty="0">
                <a:solidFill>
                  <a:prstClr val="black"/>
                </a:solidFill>
              </a:rPr>
              <a:t>Deplores</a:t>
            </a:r>
            <a:r>
              <a:rPr lang="en-US" sz="2000" dirty="0">
                <a:solidFill>
                  <a:prstClr val="black"/>
                </a:solidFill>
              </a:rPr>
              <a:t> the loss of life and heavy damage to property resulting from the action of the Government of Israel on 13 November 1966;</a:t>
            </a:r>
          </a:p>
          <a:p>
            <a:r>
              <a:rPr lang="en-US" sz="2000" dirty="0">
                <a:solidFill>
                  <a:prstClr val="black"/>
                </a:solidFill>
              </a:rPr>
              <a:t>2. </a:t>
            </a:r>
            <a:r>
              <a:rPr lang="en-US" sz="2000" i="1" dirty="0">
                <a:solidFill>
                  <a:prstClr val="black"/>
                </a:solidFill>
              </a:rPr>
              <a:t>Censures</a:t>
            </a:r>
            <a:r>
              <a:rPr lang="en-US" sz="2000" dirty="0">
                <a:solidFill>
                  <a:prstClr val="black"/>
                </a:solidFill>
              </a:rPr>
              <a:t> Israel for this large-scale military action in violation of the United Nations Charter and of the General Armistice Agreement between Israel and Jordan;</a:t>
            </a:r>
          </a:p>
          <a:p>
            <a:r>
              <a:rPr lang="en-US" sz="2000" dirty="0">
                <a:solidFill>
                  <a:prstClr val="black"/>
                </a:solidFill>
              </a:rPr>
              <a:t>3. </a:t>
            </a:r>
            <a:r>
              <a:rPr lang="en-US" sz="2000" i="1" dirty="0">
                <a:solidFill>
                  <a:srgbClr val="FF0000"/>
                </a:solidFill>
              </a:rPr>
              <a:t>Emphasizes</a:t>
            </a:r>
            <a:r>
              <a:rPr lang="en-US" sz="2000" dirty="0">
                <a:solidFill>
                  <a:srgbClr val="FF0000"/>
                </a:solidFill>
              </a:rPr>
              <a:t> to Israel that actions of military reprisal cannot be tolerated and that, if they are repeated, the Security Council will have to consider further and more effective steps as envisaged in the Charter to ensure against the repetition of such </a:t>
            </a:r>
            <a:r>
              <a:rPr lang="en-US" sz="2000" dirty="0" smtClean="0">
                <a:solidFill>
                  <a:srgbClr val="FF0000"/>
                </a:solidFill>
              </a:rPr>
              <a:t>acts.</a:t>
            </a:r>
            <a:endParaRPr lang="en-US" sz="2000" dirty="0">
              <a:solidFill>
                <a:srgbClr val="FF0000"/>
              </a:solidFill>
            </a:endParaRPr>
          </a:p>
          <a:p>
            <a:endParaRPr lang="en-US" sz="2000" dirty="0">
              <a:solidFill>
                <a:prstClr val="black"/>
              </a:solidFill>
            </a:endParaRPr>
          </a:p>
        </p:txBody>
      </p:sp>
    </p:spTree>
    <p:extLst>
      <p:ext uri="{BB962C8B-B14F-4D97-AF65-F5344CB8AC3E}">
        <p14:creationId xmlns:p14="http://schemas.microsoft.com/office/powerpoint/2010/main" val="277569507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76400" y="381000"/>
            <a:ext cx="6324600" cy="4801314"/>
          </a:xfrm>
          <a:prstGeom prst="rect">
            <a:avLst/>
          </a:prstGeom>
          <a:noFill/>
        </p:spPr>
        <p:txBody>
          <a:bodyPr wrap="square" rtlCol="0">
            <a:spAutoFit/>
          </a:bodyPr>
          <a:lstStyle/>
          <a:p>
            <a:r>
              <a:rPr lang="en-US" dirty="0" smtClean="0">
                <a:solidFill>
                  <a:prstClr val="black"/>
                </a:solidFill>
              </a:rPr>
              <a:t>	</a:t>
            </a:r>
            <a:r>
              <a:rPr lang="en-US" b="1" cap="small" dirty="0" smtClean="0">
                <a:solidFill>
                  <a:prstClr val="black"/>
                </a:solidFill>
              </a:rPr>
              <a:t>President </a:t>
            </a:r>
            <a:r>
              <a:rPr lang="en-US" b="1" cap="small" dirty="0">
                <a:solidFill>
                  <a:prstClr val="black"/>
                </a:solidFill>
              </a:rPr>
              <a:t>Johnson:</a:t>
            </a:r>
            <a:r>
              <a:rPr lang="en-US" dirty="0">
                <a:solidFill>
                  <a:prstClr val="black"/>
                </a:solidFill>
              </a:rPr>
              <a:t> Have you got—have you got Jordan and Israel? I told them </a:t>
            </a:r>
            <a:r>
              <a:rPr lang="en-US" dirty="0" smtClean="0">
                <a:solidFill>
                  <a:prstClr val="black"/>
                </a:solidFill>
              </a:rPr>
              <a:t>[the State Department] not </a:t>
            </a:r>
            <a:r>
              <a:rPr lang="en-US" dirty="0">
                <a:solidFill>
                  <a:prstClr val="black"/>
                </a:solidFill>
              </a:rPr>
              <a:t>to pee a drop on India, Pakistan, or Jordan and Israel without you. Have they checked all this stuff?</a:t>
            </a:r>
          </a:p>
          <a:p>
            <a:r>
              <a:rPr lang="en-US" dirty="0">
                <a:solidFill>
                  <a:prstClr val="black"/>
                </a:solidFill>
              </a:rPr>
              <a:t>	</a:t>
            </a:r>
            <a:r>
              <a:rPr lang="en-US" b="1" cap="small" dirty="0">
                <a:solidFill>
                  <a:prstClr val="black"/>
                </a:solidFill>
              </a:rPr>
              <a:t>Arthur Goldberg:</a:t>
            </a:r>
            <a:r>
              <a:rPr lang="en-US" dirty="0">
                <a:solidFill>
                  <a:prstClr val="black"/>
                </a:solidFill>
              </a:rPr>
              <a:t> Nick [</a:t>
            </a:r>
            <a:r>
              <a:rPr lang="en-US" dirty="0" err="1">
                <a:solidFill>
                  <a:prstClr val="black"/>
                </a:solidFill>
              </a:rPr>
              <a:t>Katzenbach</a:t>
            </a:r>
            <a:r>
              <a:rPr lang="en-US" dirty="0">
                <a:solidFill>
                  <a:prstClr val="black"/>
                </a:solidFill>
              </a:rPr>
              <a:t>] gave you a memorandum of our conversation. And I’ve asked the Israel ambassador [to the United States], Abe Harman. He’ll come and see me Friday morning and I’ll get back to you.</a:t>
            </a:r>
          </a:p>
          <a:p>
            <a:r>
              <a:rPr lang="en-US" dirty="0">
                <a:solidFill>
                  <a:prstClr val="black"/>
                </a:solidFill>
              </a:rPr>
              <a:t>	</a:t>
            </a:r>
            <a:r>
              <a:rPr lang="en-US" b="1" cap="small" dirty="0">
                <a:solidFill>
                  <a:prstClr val="black"/>
                </a:solidFill>
              </a:rPr>
              <a:t>President Johnson:</a:t>
            </a:r>
            <a:r>
              <a:rPr lang="en-US" dirty="0">
                <a:solidFill>
                  <a:prstClr val="black"/>
                </a:solidFill>
              </a:rPr>
              <a:t> What we’ll do is at the proper time—we won’t be </a:t>
            </a:r>
            <a:r>
              <a:rPr lang="en-US" dirty="0" err="1">
                <a:solidFill>
                  <a:prstClr val="black"/>
                </a:solidFill>
              </a:rPr>
              <a:t>chinchy</a:t>
            </a:r>
            <a:r>
              <a:rPr lang="en-US" dirty="0">
                <a:solidFill>
                  <a:prstClr val="black"/>
                </a:solidFill>
              </a:rPr>
              <a:t> with them, we’ll go back to </a:t>
            </a:r>
            <a:r>
              <a:rPr lang="en-US" dirty="0" smtClean="0">
                <a:solidFill>
                  <a:prstClr val="black"/>
                </a:solidFill>
              </a:rPr>
              <a:t>[focusing on] Africa </a:t>
            </a:r>
            <a:r>
              <a:rPr lang="en-US" dirty="0">
                <a:solidFill>
                  <a:prstClr val="black"/>
                </a:solidFill>
              </a:rPr>
              <a:t>or something else. We can’t make a </a:t>
            </a:r>
            <a:r>
              <a:rPr lang="en-US" dirty="0" smtClean="0">
                <a:solidFill>
                  <a:prstClr val="black"/>
                </a:solidFill>
              </a:rPr>
              <a:t>deal, but…</a:t>
            </a:r>
            <a:endParaRPr lang="en-US" dirty="0">
              <a:solidFill>
                <a:prstClr val="black"/>
              </a:solidFill>
            </a:endParaRPr>
          </a:p>
          <a:p>
            <a:r>
              <a:rPr lang="en-US" dirty="0" smtClean="0">
                <a:solidFill>
                  <a:prstClr val="black"/>
                </a:solidFill>
              </a:rPr>
              <a:t>              	I </a:t>
            </a:r>
            <a:r>
              <a:rPr lang="en-US" dirty="0">
                <a:solidFill>
                  <a:prstClr val="black"/>
                </a:solidFill>
              </a:rPr>
              <a:t>just think they’re damn fools to let [King] Hussein get thrown out.</a:t>
            </a:r>
          </a:p>
          <a:p>
            <a:r>
              <a:rPr lang="en-US" dirty="0" smtClean="0">
                <a:solidFill>
                  <a:prstClr val="black"/>
                </a:solidFill>
              </a:rPr>
              <a:t>	</a:t>
            </a:r>
            <a:r>
              <a:rPr lang="en-US" b="1" cap="small" dirty="0" smtClean="0">
                <a:solidFill>
                  <a:prstClr val="black"/>
                </a:solidFill>
              </a:rPr>
              <a:t>Goldberg</a:t>
            </a:r>
            <a:r>
              <a:rPr lang="en-US" b="1" cap="small" dirty="0">
                <a:solidFill>
                  <a:prstClr val="black"/>
                </a:solidFill>
              </a:rPr>
              <a:t>:</a:t>
            </a:r>
            <a:r>
              <a:rPr lang="en-US" dirty="0">
                <a:solidFill>
                  <a:prstClr val="black"/>
                </a:solidFill>
              </a:rPr>
              <a:t> Yeah, I think they know that. And I’ll be glad to talk to them</a:t>
            </a:r>
            <a:r>
              <a:rPr lang="en-US" dirty="0" smtClean="0">
                <a:solidFill>
                  <a:prstClr val="black"/>
                </a:solidFill>
              </a:rPr>
              <a:t>.</a:t>
            </a:r>
          </a:p>
          <a:p>
            <a:r>
              <a:rPr lang="en-US" b="1" cap="small" dirty="0" smtClean="0">
                <a:solidFill>
                  <a:prstClr val="black"/>
                </a:solidFill>
              </a:rPr>
              <a:t>              	President Johnson: </a:t>
            </a:r>
            <a:r>
              <a:rPr lang="en-US" dirty="0" smtClean="0">
                <a:solidFill>
                  <a:prstClr val="black"/>
                </a:solidFill>
              </a:rPr>
              <a:t>All right. OK.</a:t>
            </a:r>
            <a:endParaRPr lang="en-US" dirty="0">
              <a:solidFill>
                <a:prstClr val="black"/>
              </a:solidFill>
            </a:endParaRPr>
          </a:p>
          <a:p>
            <a:endParaRPr lang="en-US" dirty="0">
              <a:solidFill>
                <a:prstClr val="black"/>
              </a:solidFill>
            </a:endParaRPr>
          </a:p>
        </p:txBody>
      </p:sp>
      <p:pic>
        <p:nvPicPr>
          <p:cNvPr id="3" name="6-Goldberg--Track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086600" y="5182314"/>
            <a:ext cx="609600" cy="609600"/>
          </a:xfrm>
          <a:prstGeom prst="rect">
            <a:avLst/>
          </a:prstGeom>
        </p:spPr>
      </p:pic>
    </p:spTree>
    <p:extLst>
      <p:ext uri="{BB962C8B-B14F-4D97-AF65-F5344CB8AC3E}">
        <p14:creationId xmlns:p14="http://schemas.microsoft.com/office/powerpoint/2010/main" val="247683079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4664"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http://www.veteranstoday.com/wp-content/uploads/2011/03/Nasser.jpg"/>
          <p:cNvPicPr>
            <a:picLocks noChangeAspect="1" noChangeArrowheads="1"/>
          </p:cNvPicPr>
          <p:nvPr/>
        </p:nvPicPr>
        <p:blipFill>
          <a:blip r:embed="rId3" cstate="print"/>
          <a:srcRect/>
          <a:stretch>
            <a:fillRect/>
          </a:stretch>
        </p:blipFill>
        <p:spPr bwMode="auto">
          <a:xfrm>
            <a:off x="914400" y="0"/>
            <a:ext cx="7851608" cy="6780934"/>
          </a:xfrm>
          <a:prstGeom prst="rect">
            <a:avLst/>
          </a:prstGeom>
          <a:noFill/>
        </p:spPr>
      </p:pic>
    </p:spTree>
    <p:extLst>
      <p:ext uri="{BB962C8B-B14F-4D97-AF65-F5344CB8AC3E}">
        <p14:creationId xmlns:p14="http://schemas.microsoft.com/office/powerpoint/2010/main" val="158970331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589471" y="236220"/>
            <a:ext cx="6030529" cy="6316980"/>
          </a:xfrm>
          <a:prstGeom prst="rect">
            <a:avLst/>
          </a:prstGeom>
        </p:spPr>
      </p:pic>
    </p:spTree>
    <p:extLst>
      <p:ext uri="{BB962C8B-B14F-4D97-AF65-F5344CB8AC3E}">
        <p14:creationId xmlns:p14="http://schemas.microsoft.com/office/powerpoint/2010/main" val="23904032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Picture 2" descr="http://www.un.org/av/photo/123971.jpg"/>
          <p:cNvPicPr>
            <a:picLocks noChangeAspect="1" noChangeArrowheads="1"/>
          </p:cNvPicPr>
          <p:nvPr/>
        </p:nvPicPr>
        <p:blipFill>
          <a:blip r:embed="rId3" cstate="print"/>
          <a:srcRect/>
          <a:stretch>
            <a:fillRect/>
          </a:stretch>
        </p:blipFill>
        <p:spPr bwMode="auto">
          <a:xfrm>
            <a:off x="152400" y="685800"/>
            <a:ext cx="8927486" cy="5909996"/>
          </a:xfrm>
          <a:prstGeom prst="rect">
            <a:avLst/>
          </a:prstGeom>
          <a:noFill/>
        </p:spPr>
      </p:pic>
    </p:spTree>
    <p:extLst>
      <p:ext uri="{BB962C8B-B14F-4D97-AF65-F5344CB8AC3E}">
        <p14:creationId xmlns:p14="http://schemas.microsoft.com/office/powerpoint/2010/main" val="426177291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967 prewar.JPG"/>
          <p:cNvPicPr>
            <a:picLocks noChangeAspect="1"/>
          </p:cNvPicPr>
          <p:nvPr/>
        </p:nvPicPr>
        <p:blipFill>
          <a:blip r:embed="rId3" cstate="print"/>
          <a:stretch>
            <a:fillRect/>
          </a:stretch>
        </p:blipFill>
        <p:spPr>
          <a:xfrm>
            <a:off x="2343150" y="29308"/>
            <a:ext cx="4438650" cy="6828692"/>
          </a:xfrm>
          <a:prstGeom prst="rect">
            <a:avLst/>
          </a:prstGeo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Picture 2" descr="http://orionift-history.tripod.com/orionift.history/eaf_mig_17.jpg"/>
          <p:cNvPicPr>
            <a:picLocks noChangeAspect="1" noChangeArrowheads="1"/>
          </p:cNvPicPr>
          <p:nvPr/>
        </p:nvPicPr>
        <p:blipFill>
          <a:blip r:embed="rId3" cstate="print"/>
          <a:srcRect/>
          <a:stretch>
            <a:fillRect/>
          </a:stretch>
        </p:blipFill>
        <p:spPr bwMode="auto">
          <a:xfrm>
            <a:off x="-136521" y="677430"/>
            <a:ext cx="9280521" cy="5037570"/>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Picture 2" descr="Cartoon of Israel being helplessly crushed like a fly, between the mighty hands of surrounding Arab forces"/>
          <p:cNvPicPr>
            <a:picLocks noChangeAspect="1" noChangeArrowheads="1"/>
          </p:cNvPicPr>
          <p:nvPr/>
        </p:nvPicPr>
        <p:blipFill>
          <a:blip r:embed="rId3" cstate="print"/>
          <a:srcRect/>
          <a:stretch>
            <a:fillRect/>
          </a:stretch>
        </p:blipFill>
        <p:spPr bwMode="auto">
          <a:xfrm>
            <a:off x="1752600" y="228600"/>
            <a:ext cx="5733142" cy="6019800"/>
          </a:xfrm>
          <a:prstGeom prst="rect">
            <a:avLst/>
          </a:prstGeom>
          <a:noFill/>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Picture 2" descr="Portrait of Levi Eshkol"/>
          <p:cNvPicPr>
            <a:picLocks noChangeAspect="1" noChangeArrowheads="1"/>
          </p:cNvPicPr>
          <p:nvPr/>
        </p:nvPicPr>
        <p:blipFill>
          <a:blip r:embed="rId3" cstate="print"/>
          <a:srcRect/>
          <a:stretch>
            <a:fillRect/>
          </a:stretch>
        </p:blipFill>
        <p:spPr bwMode="auto">
          <a:xfrm>
            <a:off x="2385060" y="32657"/>
            <a:ext cx="4777740" cy="6825343"/>
          </a:xfrm>
          <a:prstGeom prst="rect">
            <a:avLst/>
          </a:prstGeo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knsset.PNG"/>
          <p:cNvPicPr>
            <a:picLocks noChangeAspect="1"/>
          </p:cNvPicPr>
          <p:nvPr/>
        </p:nvPicPr>
        <p:blipFill>
          <a:blip r:embed="rId3" cstate="print"/>
          <a:stretch>
            <a:fillRect/>
          </a:stretch>
        </p:blipFill>
        <p:spPr>
          <a:xfrm>
            <a:off x="0" y="228600"/>
            <a:ext cx="9144000" cy="6096000"/>
          </a:xfrm>
          <a:prstGeom prst="rect">
            <a:avLst/>
          </a:prstGeom>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ertz.dayan.jpg"/>
          <p:cNvPicPr>
            <a:picLocks noChangeAspect="1"/>
          </p:cNvPicPr>
          <p:nvPr/>
        </p:nvPicPr>
        <p:blipFill>
          <a:blip r:embed="rId3" cstate="print"/>
          <a:stretch>
            <a:fillRect/>
          </a:stretch>
        </p:blipFill>
        <p:spPr>
          <a:xfrm>
            <a:off x="2286000" y="0"/>
            <a:ext cx="4572000" cy="6858000"/>
          </a:xfrm>
          <a:prstGeom prst="rect">
            <a:avLst/>
          </a:prstGeom>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File:1967 Six Day War - conquest of Sinai 5-6 June.jpg"/>
          <p:cNvPicPr>
            <a:picLocks noChangeAspect="1" noChangeArrowheads="1"/>
          </p:cNvPicPr>
          <p:nvPr/>
        </p:nvPicPr>
        <p:blipFill>
          <a:blip r:embed="rId3" cstate="print"/>
          <a:srcRect/>
          <a:stretch>
            <a:fillRect/>
          </a:stretch>
        </p:blipFill>
        <p:spPr bwMode="auto">
          <a:xfrm>
            <a:off x="2138260" y="0"/>
            <a:ext cx="5529906" cy="6858000"/>
          </a:xfrm>
          <a:prstGeom prst="rect">
            <a:avLst/>
          </a:prstGeom>
          <a:noFill/>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2" descr="http://3.bp.blogspot.com/-n1bEUyhep4c/TjsS6-6DTbI/AAAAAAAAAPM/BnD8A_AWKy4/s1600/Egyptian+Airfield+Six+Day+War+-+Thebes+-+Mustafa+Egypt.jpg"/>
          <p:cNvPicPr>
            <a:picLocks noChangeAspect="1" noChangeArrowheads="1"/>
          </p:cNvPicPr>
          <p:nvPr/>
        </p:nvPicPr>
        <p:blipFill>
          <a:blip r:embed="rId3" cstate="print"/>
          <a:srcRect/>
          <a:stretch>
            <a:fillRect/>
          </a:stretch>
        </p:blipFill>
        <p:spPr bwMode="auto">
          <a:xfrm>
            <a:off x="0" y="838200"/>
            <a:ext cx="8921353" cy="5681260"/>
          </a:xfrm>
          <a:prstGeom prst="rect">
            <a:avLst/>
          </a:prstGeom>
          <a:noFill/>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File:1967 Six Day War - conquest of Sinai 7-8 June.jpg"/>
          <p:cNvPicPr>
            <a:picLocks noChangeAspect="1" noChangeArrowheads="1"/>
          </p:cNvPicPr>
          <p:nvPr/>
        </p:nvPicPr>
        <p:blipFill>
          <a:blip r:embed="rId3" cstate="print"/>
          <a:srcRect/>
          <a:stretch>
            <a:fillRect/>
          </a:stretch>
        </p:blipFill>
        <p:spPr bwMode="auto">
          <a:xfrm>
            <a:off x="1968686" y="-56065"/>
            <a:ext cx="5575114" cy="6914065"/>
          </a:xfrm>
          <a:prstGeom prst="rect">
            <a:avLst/>
          </a:prstGeom>
          <a:noFill/>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Gen Moshe Dayan (L) , Gen Haim Bar Lev &amp; PM Levi Eshkol (R)"/>
          <p:cNvPicPr>
            <a:picLocks noChangeAspect="1" noChangeArrowheads="1"/>
          </p:cNvPicPr>
          <p:nvPr/>
        </p:nvPicPr>
        <p:blipFill>
          <a:blip r:embed="rId3" cstate="print"/>
          <a:srcRect/>
          <a:stretch>
            <a:fillRect/>
          </a:stretch>
        </p:blipFill>
        <p:spPr bwMode="auto">
          <a:xfrm>
            <a:off x="0" y="323325"/>
            <a:ext cx="9144000" cy="6123963"/>
          </a:xfrm>
          <a:prstGeom prst="rect">
            <a:avLst/>
          </a:prstGeom>
          <a:noFill/>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descr="http://2.bp.blogspot.com/-U_GStRUoa7E/ThBHHruQayI/AAAAAAAAAL0/924gpNhmRwk/s1600/King+Hussein+-+Thebes+-+Peter+Crawford.jpg"/>
          <p:cNvPicPr>
            <a:picLocks noChangeAspect="1" noChangeArrowheads="1"/>
          </p:cNvPicPr>
          <p:nvPr/>
        </p:nvPicPr>
        <p:blipFill>
          <a:blip r:embed="rId3" cstate="print"/>
          <a:srcRect/>
          <a:stretch>
            <a:fillRect/>
          </a:stretch>
        </p:blipFill>
        <p:spPr bwMode="auto">
          <a:xfrm>
            <a:off x="9525" y="387350"/>
            <a:ext cx="9134475" cy="6089650"/>
          </a:xfrm>
          <a:prstGeom prst="rect">
            <a:avLst/>
          </a:prstGeom>
          <a:noFill/>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967_Six_Day_War_-_The_Jordan_salient.jpg"/>
          <p:cNvPicPr>
            <a:picLocks noChangeAspect="1"/>
          </p:cNvPicPr>
          <p:nvPr/>
        </p:nvPicPr>
        <p:blipFill>
          <a:blip r:embed="rId3" cstate="print"/>
          <a:stretch>
            <a:fillRect/>
          </a:stretch>
        </p:blipFill>
        <p:spPr>
          <a:xfrm>
            <a:off x="1089060" y="0"/>
            <a:ext cx="6965879" cy="6858000"/>
          </a:xfrm>
          <a:prstGeom prst="rect">
            <a:avLst/>
          </a:prstGeom>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File:Soldiers Western Wall 1967.jpg"/>
          <p:cNvPicPr>
            <a:picLocks noChangeAspect="1" noChangeArrowheads="1"/>
          </p:cNvPicPr>
          <p:nvPr/>
        </p:nvPicPr>
        <p:blipFill>
          <a:blip r:embed="rId3" cstate="print"/>
          <a:srcRect/>
          <a:stretch>
            <a:fillRect/>
          </a:stretch>
        </p:blipFill>
        <p:spPr bwMode="auto">
          <a:xfrm>
            <a:off x="2743200" y="38100"/>
            <a:ext cx="4495800" cy="6743700"/>
          </a:xfrm>
          <a:prstGeom prst="rect">
            <a:avLst/>
          </a:prstGeom>
          <a:noFill/>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descr="http://www.intifada-palestine.com/wp-content/uploads/2011/06/Golan-Heights-Map2.jpg"/>
          <p:cNvPicPr>
            <a:picLocks noChangeAspect="1" noChangeArrowheads="1"/>
          </p:cNvPicPr>
          <p:nvPr/>
        </p:nvPicPr>
        <p:blipFill>
          <a:blip r:embed="rId3" cstate="print"/>
          <a:srcRect/>
          <a:stretch>
            <a:fillRect/>
          </a:stretch>
        </p:blipFill>
        <p:spPr bwMode="auto">
          <a:xfrm>
            <a:off x="2197022" y="42100"/>
            <a:ext cx="5575378" cy="6815900"/>
          </a:xfrm>
          <a:prstGeom prst="rect">
            <a:avLst/>
          </a:prstGeom>
          <a:noFill/>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descr="http://www.jewishvirtuallibrary.org/images/golansecurity.gif"/>
          <p:cNvPicPr>
            <a:picLocks noChangeAspect="1" noChangeArrowheads="1"/>
          </p:cNvPicPr>
          <p:nvPr/>
        </p:nvPicPr>
        <p:blipFill>
          <a:blip r:embed="rId3" cstate="print"/>
          <a:srcRect/>
          <a:stretch>
            <a:fillRect/>
          </a:stretch>
        </p:blipFill>
        <p:spPr bwMode="auto">
          <a:xfrm>
            <a:off x="1828800" y="16933"/>
            <a:ext cx="6019800" cy="6688667"/>
          </a:xfrm>
          <a:prstGeom prst="rect">
            <a:avLst/>
          </a:prstGeom>
          <a:noFill/>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p:cNvPicPr>
            <a:picLocks noChangeAspect="1" noChangeArrowheads="1"/>
          </p:cNvPicPr>
          <p:nvPr/>
        </p:nvPicPr>
        <p:blipFill>
          <a:blip r:embed="rId3" cstate="print"/>
          <a:srcRect/>
          <a:stretch>
            <a:fillRect/>
          </a:stretch>
        </p:blipFill>
        <p:spPr bwMode="auto">
          <a:xfrm>
            <a:off x="0" y="-68101"/>
            <a:ext cx="9144000" cy="699420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descr="http://3.bp.blogspot.com/_JBpDTzxDREY/TFRVUsrKNzI/AAAAAAAACsA/af5vHAq8_PI/s1600/Golan_1967.jpg"/>
          <p:cNvPicPr>
            <a:picLocks noChangeAspect="1" noChangeArrowheads="1"/>
          </p:cNvPicPr>
          <p:nvPr/>
        </p:nvPicPr>
        <p:blipFill>
          <a:blip r:embed="rId3" cstate="print"/>
          <a:srcRect/>
          <a:stretch>
            <a:fillRect/>
          </a:stretch>
        </p:blipFill>
        <p:spPr bwMode="auto">
          <a:xfrm>
            <a:off x="29325" y="123338"/>
            <a:ext cx="9114675" cy="6353662"/>
          </a:xfrm>
          <a:prstGeom prst="rect">
            <a:avLst/>
          </a:prstGeom>
          <a:noFill/>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Picture 2" descr="http://www.bicom.org.uk/images/maps/1967SixDayWar.JPG"/>
          <p:cNvPicPr>
            <a:picLocks noChangeAspect="1" noChangeArrowheads="1"/>
          </p:cNvPicPr>
          <p:nvPr/>
        </p:nvPicPr>
        <p:blipFill>
          <a:blip r:embed="rId3" cstate="print"/>
          <a:srcRect/>
          <a:stretch>
            <a:fillRect/>
          </a:stretch>
        </p:blipFill>
        <p:spPr bwMode="auto">
          <a:xfrm>
            <a:off x="2515122" y="0"/>
            <a:ext cx="4443366" cy="6858000"/>
          </a:xfrm>
          <a:prstGeom prst="rect">
            <a:avLst/>
          </a:prstGeom>
          <a:noFill/>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152400"/>
            <a:ext cx="7029450" cy="10634296"/>
          </a:xfrm>
          <a:prstGeom prst="rect">
            <a:avLst/>
          </a:prstGeom>
        </p:spPr>
      </p:pic>
    </p:spTree>
    <p:extLst>
      <p:ext uri="{BB962C8B-B14F-4D97-AF65-F5344CB8AC3E}">
        <p14:creationId xmlns:p14="http://schemas.microsoft.com/office/powerpoint/2010/main" val="59073134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descr="http://3.bp.blogspot.com/_Umu1TqcEu-o/TAPYHBWdAKI/AAAAAAAAA0c/97HbcYJuZBE/s1600/liberty1.jpg"/>
          <p:cNvPicPr>
            <a:picLocks noChangeAspect="1" noChangeArrowheads="1"/>
          </p:cNvPicPr>
          <p:nvPr/>
        </p:nvPicPr>
        <p:blipFill>
          <a:blip r:embed="rId3" cstate="print"/>
          <a:srcRect/>
          <a:stretch>
            <a:fillRect/>
          </a:stretch>
        </p:blipFill>
        <p:spPr bwMode="auto">
          <a:xfrm>
            <a:off x="0" y="-334963"/>
            <a:ext cx="9634610" cy="7192963"/>
          </a:xfrm>
          <a:prstGeom prst="rect">
            <a:avLst/>
          </a:prstGeom>
          <a:noFill/>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descr="http://www.uss-liberty.com/wp-content/uploads/2010/11/Damage-at-sea.jpg"/>
          <p:cNvPicPr>
            <a:picLocks noChangeAspect="1" noChangeArrowheads="1"/>
          </p:cNvPicPr>
          <p:nvPr/>
        </p:nvPicPr>
        <p:blipFill>
          <a:blip r:embed="rId3" cstate="print"/>
          <a:srcRect/>
          <a:stretch>
            <a:fillRect/>
          </a:stretch>
        </p:blipFill>
        <p:spPr bwMode="auto">
          <a:xfrm>
            <a:off x="0" y="216501"/>
            <a:ext cx="9144000" cy="6487297"/>
          </a:xfrm>
          <a:prstGeom prst="rect">
            <a:avLst/>
          </a:prstGeom>
          <a:noFill/>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descr="File:USS Liberty.jpg"/>
          <p:cNvPicPr>
            <a:picLocks noChangeAspect="1" noChangeArrowheads="1"/>
          </p:cNvPicPr>
          <p:nvPr/>
        </p:nvPicPr>
        <p:blipFill>
          <a:blip r:embed="rId3" cstate="print"/>
          <a:srcRect/>
          <a:stretch>
            <a:fillRect/>
          </a:stretch>
        </p:blipFill>
        <p:spPr bwMode="auto">
          <a:xfrm>
            <a:off x="1" y="-1"/>
            <a:ext cx="8958970" cy="6912937"/>
          </a:xfrm>
          <a:prstGeom prst="rect">
            <a:avLst/>
          </a:prstGeom>
          <a:noFill/>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www.libertyincident.com/docs/photos/EX49-CCE.JPG"/>
          <p:cNvPicPr>
            <a:picLocks noChangeAspect="1" noChangeArrowheads="1"/>
          </p:cNvPicPr>
          <p:nvPr/>
        </p:nvPicPr>
        <p:blipFill>
          <a:blip r:embed="rId3" cstate="print"/>
          <a:srcRect/>
          <a:stretch>
            <a:fillRect/>
          </a:stretch>
        </p:blipFill>
        <p:spPr bwMode="auto">
          <a:xfrm>
            <a:off x="2514600" y="-60325"/>
            <a:ext cx="5017533" cy="6918325"/>
          </a:xfrm>
          <a:prstGeom prst="rect">
            <a:avLst/>
          </a:prstGeom>
          <a:noFill/>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2"/>
          <p:cNvPicPr>
            <a:picLocks noChangeAspect="1" noChangeArrowheads="1"/>
          </p:cNvPicPr>
          <p:nvPr/>
        </p:nvPicPr>
        <p:blipFill>
          <a:blip r:embed="rId3" cstate="print"/>
          <a:srcRect/>
          <a:stretch>
            <a:fillRect/>
          </a:stretch>
        </p:blipFill>
        <p:spPr bwMode="auto">
          <a:xfrm>
            <a:off x="23813" y="528638"/>
            <a:ext cx="9096375" cy="58007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2" descr="http://homepage.mac.com/oldtownman/20th/LBJ/USPics5/73037bv.jpg"/>
          <p:cNvPicPr>
            <a:picLocks noChangeAspect="1" noChangeArrowheads="1"/>
          </p:cNvPicPr>
          <p:nvPr/>
        </p:nvPicPr>
        <p:blipFill>
          <a:blip r:embed="rId3" cstate="print"/>
          <a:srcRect/>
          <a:stretch>
            <a:fillRect/>
          </a:stretch>
        </p:blipFill>
        <p:spPr bwMode="auto">
          <a:xfrm>
            <a:off x="1253146" y="15304"/>
            <a:ext cx="7433654" cy="6842696"/>
          </a:xfrm>
          <a:prstGeom prst="rect">
            <a:avLst/>
          </a:prstGeom>
          <a:noFill/>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descr="http://www.lbjlibrary.org/assets/lbj_tools/photolab/photos/5/small/c5793-10_small.jpg"/>
          <p:cNvPicPr>
            <a:picLocks noChangeAspect="1" noChangeArrowheads="1"/>
          </p:cNvPicPr>
          <p:nvPr/>
        </p:nvPicPr>
        <p:blipFill>
          <a:blip r:embed="rId3" cstate="print"/>
          <a:srcRect/>
          <a:stretch>
            <a:fillRect/>
          </a:stretch>
        </p:blipFill>
        <p:spPr bwMode="auto">
          <a:xfrm>
            <a:off x="0" y="322537"/>
            <a:ext cx="9144000" cy="6075682"/>
          </a:xfrm>
          <a:prstGeom prst="rect">
            <a:avLst/>
          </a:prstGeom>
          <a:noFill/>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0" y="457200"/>
            <a:ext cx="7620000" cy="6063198"/>
          </a:xfrm>
          <a:prstGeom prst="rect">
            <a:avLst/>
          </a:prstGeom>
          <a:noFill/>
        </p:spPr>
        <p:txBody>
          <a:bodyPr wrap="square" rtlCol="0">
            <a:spAutoFit/>
          </a:bodyPr>
          <a:lstStyle/>
          <a:p>
            <a:r>
              <a:rPr lang="en-US" dirty="0"/>
              <a:t>	</a:t>
            </a:r>
            <a:r>
              <a:rPr lang="en-US" sz="1600" b="1" cap="small" dirty="0"/>
              <a:t>President Johnson</a:t>
            </a:r>
            <a:r>
              <a:rPr lang="en-US" sz="1600" cap="small" dirty="0"/>
              <a:t>:</a:t>
            </a:r>
            <a:r>
              <a:rPr lang="en-US" sz="1600" dirty="0"/>
              <a:t> </a:t>
            </a:r>
            <a:r>
              <a:rPr lang="en-US" sz="1600" dirty="0" smtClean="0"/>
              <a:t>And I </a:t>
            </a:r>
            <a:r>
              <a:rPr lang="en-US" sz="1600" dirty="0"/>
              <a:t>would </a:t>
            </a:r>
            <a:r>
              <a:rPr lang="en-US" sz="1600" dirty="0" smtClean="0"/>
              <a:t>say that, </a:t>
            </a:r>
            <a:r>
              <a:rPr lang="en-US" sz="1600" dirty="0"/>
              <a:t>in fairness, as a teacher, I would grade him </a:t>
            </a:r>
            <a:r>
              <a:rPr lang="en-US" sz="1600" dirty="0" smtClean="0"/>
              <a:t>[</a:t>
            </a:r>
            <a:r>
              <a:rPr lang="en-US" sz="1600" dirty="0" err="1" smtClean="0"/>
              <a:t>Alexsey</a:t>
            </a:r>
            <a:r>
              <a:rPr lang="en-US" sz="1600" dirty="0" smtClean="0"/>
              <a:t> Kosygin] about </a:t>
            </a:r>
            <a:r>
              <a:rPr lang="en-US" sz="1600" dirty="0"/>
              <a:t>a B+ on discussions on arms—that is, offensive, defensive missiles, the ABM. He made one or two passes I don’t want to discuss with anyone but you.</a:t>
            </a:r>
          </a:p>
          <a:p>
            <a:r>
              <a:rPr lang="en-US" sz="1600" dirty="0"/>
              <a:t>	But he said, “I want you to know that if you do not deliver Israel here on this [UN] resolution—withdrawal—and you cannot pull these fighters back like you do two boxing men in the ring, separate the combatants, and you pull them back to where they were before this war started, then I want you to know there’s going to be a big war, and there’s going to be a great war, and it’s coming soon.”</a:t>
            </a:r>
          </a:p>
          <a:p>
            <a:r>
              <a:rPr lang="en-US" sz="1600" dirty="0"/>
              <a:t>	And I said, “Well, now, Mr. Chairman, I hope that there’s not going to—</a:t>
            </a:r>
          </a:p>
          <a:p>
            <a:r>
              <a:rPr lang="en-US" sz="1600" dirty="0"/>
              <a:t>	And he said, “They’ll fight with their fists and they’ll fight with arms</a:t>
            </a:r>
            <a:r>
              <a:rPr lang="en-US" sz="1600" dirty="0" smtClean="0"/>
              <a:t>.”</a:t>
            </a:r>
          </a:p>
          <a:p>
            <a:r>
              <a:rPr lang="en-US" sz="1600" dirty="0" smtClean="0"/>
              <a:t>	And </a:t>
            </a:r>
            <a:r>
              <a:rPr lang="en-US" sz="1600" dirty="0"/>
              <a:t>I said, “Now, if you’re saying that the </a:t>
            </a:r>
            <a:r>
              <a:rPr lang="en-US" sz="1600" dirty="0" err="1"/>
              <a:t>Israels</a:t>
            </a:r>
            <a:r>
              <a:rPr lang="en-US" sz="1600" dirty="0"/>
              <a:t> [sic] and the Arabs are going to have some further difficulties, I hope they don’t. I’m going to do everything I can to keep </a:t>
            </a:r>
            <a:r>
              <a:rPr lang="en-US" sz="1600" dirty="0" smtClean="0"/>
              <a:t>‘</a:t>
            </a:r>
            <a:r>
              <a:rPr lang="en-US" sz="1600" dirty="0" err="1" smtClean="0"/>
              <a:t>em</a:t>
            </a:r>
            <a:r>
              <a:rPr lang="en-US" sz="1600" dirty="0" smtClean="0"/>
              <a:t> </a:t>
            </a:r>
            <a:r>
              <a:rPr lang="en-US" sz="1600" dirty="0"/>
              <a:t>from fighting, and I hope you do everything you can to keep </a:t>
            </a:r>
            <a:r>
              <a:rPr lang="en-US" sz="1600" dirty="0" smtClean="0"/>
              <a:t>‘</a:t>
            </a:r>
            <a:r>
              <a:rPr lang="en-US" sz="1600" dirty="0" err="1" smtClean="0"/>
              <a:t>em</a:t>
            </a:r>
            <a:r>
              <a:rPr lang="en-US" sz="1600" dirty="0" smtClean="0"/>
              <a:t> </a:t>
            </a:r>
            <a:r>
              <a:rPr lang="en-US" sz="1600" dirty="0"/>
              <a:t>from fighting. But if you’re saying that it goes beyond that area, and others will be fighting, then you’re speaking very serious business, and </a:t>
            </a:r>
            <a:r>
              <a:rPr lang="en-US" sz="1600" dirty="0" smtClean="0"/>
              <a:t>it’s something </a:t>
            </a:r>
            <a:r>
              <a:rPr lang="en-US" sz="1600" dirty="0"/>
              <a:t>that concerns me greatly. And I think it should concern you.”</a:t>
            </a:r>
          </a:p>
          <a:p>
            <a:r>
              <a:rPr lang="en-US" sz="1600" dirty="0"/>
              <a:t>	And he backed away from it, and said, “Well, I said that </a:t>
            </a:r>
            <a:r>
              <a:rPr lang="en-US" sz="1600" i="1" dirty="0"/>
              <a:t>they </a:t>
            </a:r>
            <a:r>
              <a:rPr lang="en-US" sz="1600" dirty="0"/>
              <a:t>would be fighting out there.” And I said, “Well, I’ll do all </a:t>
            </a:r>
            <a:r>
              <a:rPr lang="en-US" sz="1600" dirty="0" smtClean="0"/>
              <a:t>I </a:t>
            </a:r>
            <a:r>
              <a:rPr lang="en-US" sz="1600" dirty="0"/>
              <a:t>can to keep </a:t>
            </a:r>
            <a:r>
              <a:rPr lang="en-US" sz="1600" dirty="0" smtClean="0"/>
              <a:t>‘</a:t>
            </a:r>
            <a:r>
              <a:rPr lang="en-US" sz="1600" dirty="0" err="1" smtClean="0"/>
              <a:t>em</a:t>
            </a:r>
            <a:r>
              <a:rPr lang="en-US" sz="1600" dirty="0" smtClean="0"/>
              <a:t> </a:t>
            </a:r>
            <a:r>
              <a:rPr lang="en-US" sz="1600" dirty="0"/>
              <a:t>from fighting; hope you do, too.”</a:t>
            </a:r>
          </a:p>
          <a:p>
            <a:r>
              <a:rPr lang="en-US" sz="1600" dirty="0"/>
              <a:t>	</a:t>
            </a:r>
            <a:r>
              <a:rPr lang="en-US" sz="1600" b="1" cap="small" dirty="0"/>
              <a:t>Dwight Eisenhower</a:t>
            </a:r>
            <a:r>
              <a:rPr lang="en-US" sz="1600" cap="small" dirty="0"/>
              <a:t>:</a:t>
            </a:r>
            <a:r>
              <a:rPr lang="en-US" sz="1600" dirty="0"/>
              <a:t> Mm. Mr. President—</a:t>
            </a:r>
          </a:p>
          <a:p>
            <a:r>
              <a:rPr lang="en-US" sz="1600" dirty="0"/>
              <a:t>	</a:t>
            </a:r>
            <a:r>
              <a:rPr lang="en-US" sz="1600" b="1" cap="small" dirty="0"/>
              <a:t>President Johnson</a:t>
            </a:r>
            <a:r>
              <a:rPr lang="en-US" sz="1600" cap="small" dirty="0"/>
              <a:t>:</a:t>
            </a:r>
            <a:r>
              <a:rPr lang="en-US" sz="1600" dirty="0"/>
              <a:t> He made another pass this afternoon along the same line, and I met him the same way, and he backed off from it again.</a:t>
            </a:r>
          </a:p>
          <a:p>
            <a:endParaRPr lang="en-US" sz="1600" dirty="0"/>
          </a:p>
          <a:p>
            <a:endParaRPr lang="en-US" dirty="0"/>
          </a:p>
        </p:txBody>
      </p:sp>
      <p:pic>
        <p:nvPicPr>
          <p:cNvPr id="3" name="1--Eisenhower--lbj--kosygin">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543800" y="5867400"/>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01067"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
          <p:cNvPicPr>
            <a:picLocks noChangeAspect="1" noChangeArrowheads="1"/>
          </p:cNvPicPr>
          <p:nvPr/>
        </p:nvPicPr>
        <p:blipFill>
          <a:blip r:embed="rId3" cstate="print"/>
          <a:srcRect/>
          <a:stretch>
            <a:fillRect/>
          </a:stretch>
        </p:blipFill>
        <p:spPr bwMode="auto">
          <a:xfrm>
            <a:off x="1447800" y="-13996"/>
            <a:ext cx="6248400" cy="688599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http://johngushue.typepad.com/photos/uncategorized/2007/07/22/de_gaulle_in_montreal_1967.jpg"/>
          <p:cNvPicPr>
            <a:picLocks noChangeAspect="1" noChangeArrowheads="1"/>
          </p:cNvPicPr>
          <p:nvPr/>
        </p:nvPicPr>
        <p:blipFill>
          <a:blip r:embed="rId3" cstate="print"/>
          <a:srcRect/>
          <a:stretch>
            <a:fillRect/>
          </a:stretch>
        </p:blipFill>
        <p:spPr bwMode="auto">
          <a:xfrm>
            <a:off x="948106" y="391390"/>
            <a:ext cx="7433894" cy="5857010"/>
          </a:xfrm>
          <a:prstGeom prst="rect">
            <a:avLst/>
          </a:prstGeom>
          <a:noFill/>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8200" y="381000"/>
            <a:ext cx="7543800" cy="6740307"/>
          </a:xfrm>
          <a:prstGeom prst="rect">
            <a:avLst/>
          </a:prstGeom>
          <a:noFill/>
        </p:spPr>
        <p:txBody>
          <a:bodyPr wrap="square" rtlCol="0">
            <a:spAutoFit/>
          </a:bodyPr>
          <a:lstStyle/>
          <a:p>
            <a:r>
              <a:rPr lang="en-US" dirty="0"/>
              <a:t>The establishment of a Zionist homeland in Palestine and then, after the Second World War, the establishment of the State of Israel raised at the time a certain amount of fears. The question could be asked, and was indeed asked even among many Jews, whether the settlement of this community on a land acquired under more or less justifiable conditions, in the midst of Arab populations who were basically hostile, would not lead to continued, incessant frictions and conflicts. Some people even feared that the Jews, until then scattered about, but who were still what they had always been, </a:t>
            </a:r>
            <a:r>
              <a:rPr lang="en-US" b="1" dirty="0">
                <a:solidFill>
                  <a:srgbClr val="FF0000"/>
                </a:solidFill>
              </a:rPr>
              <a:t>that is an elite people, sure of themselves and domineering</a:t>
            </a:r>
            <a:r>
              <a:rPr lang="en-US" dirty="0">
                <a:solidFill>
                  <a:srgbClr val="FF0000"/>
                </a:solidFill>
              </a:rPr>
              <a:t>,</a:t>
            </a:r>
            <a:r>
              <a:rPr lang="en-US" dirty="0"/>
              <a:t> would, once assembled again on the land of their ancient greatness</a:t>
            </a:r>
            <a:r>
              <a:rPr lang="en-US" dirty="0">
                <a:solidFill>
                  <a:srgbClr val="FF0000"/>
                </a:solidFill>
              </a:rPr>
              <a:t>, </a:t>
            </a:r>
            <a:r>
              <a:rPr lang="en-US" b="1" dirty="0">
                <a:solidFill>
                  <a:srgbClr val="FF0000"/>
                </a:solidFill>
              </a:rPr>
              <a:t>turn into a burning and conquering ambition.</a:t>
            </a:r>
            <a:endParaRPr lang="en-US" b="1" dirty="0" smtClean="0">
              <a:solidFill>
                <a:srgbClr val="FF0000"/>
              </a:solidFill>
            </a:endParaRPr>
          </a:p>
          <a:p>
            <a:pPr algn="ctr"/>
            <a:r>
              <a:rPr lang="en-US" dirty="0" smtClean="0"/>
              <a:t>------------</a:t>
            </a:r>
            <a:endParaRPr lang="en-US" dirty="0"/>
          </a:p>
          <a:p>
            <a:r>
              <a:rPr lang="en-US" dirty="0" smtClean="0"/>
              <a:t>In </a:t>
            </a:r>
            <a:r>
              <a:rPr lang="en-US" dirty="0"/>
              <a:t>order to avoid hostilities, since May 24 France had been proposing to the three other great powers that she, jointly with the others, prohibit each of the two sides [Arabs and Israelis] from starting fighting</a:t>
            </a:r>
            <a:r>
              <a:rPr lang="en-US" dirty="0" smtClean="0"/>
              <a:t>.</a:t>
            </a:r>
          </a:p>
          <a:p>
            <a:endParaRPr lang="en-US" dirty="0"/>
          </a:p>
          <a:p>
            <a:r>
              <a:rPr lang="en-US" dirty="0"/>
              <a:t>We know that the voice of France went unheard, as Israel attacked and in six days of fighting, captured the objectives it had set itself</a:t>
            </a:r>
            <a:r>
              <a:rPr lang="en-US" dirty="0" smtClean="0"/>
              <a:t>.</a:t>
            </a:r>
          </a:p>
          <a:p>
            <a:endParaRPr lang="en-US" dirty="0"/>
          </a:p>
          <a:p>
            <a:r>
              <a:rPr lang="en-US" dirty="0"/>
              <a:t>Now, on the territories it has captured, it is organizing an occupation that cannot be carried out without oppression, repression, expulsions and resistance, which Israel, in its turn, calls terrorism</a:t>
            </a:r>
            <a:r>
              <a:rPr lang="en-US" dirty="0" smtClean="0"/>
              <a:t>.</a:t>
            </a:r>
          </a:p>
          <a:p>
            <a:endParaRPr lang="en-US" dirty="0"/>
          </a:p>
          <a:p>
            <a:endParaRPr lang="en-US"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Picture 2"/>
          <p:cNvPicPr>
            <a:picLocks noChangeAspect="1" noChangeArrowheads="1"/>
          </p:cNvPicPr>
          <p:nvPr/>
        </p:nvPicPr>
        <p:blipFill>
          <a:blip r:embed="rId3" cstate="print"/>
          <a:srcRect/>
          <a:stretch>
            <a:fillRect/>
          </a:stretch>
        </p:blipFill>
        <p:spPr bwMode="auto">
          <a:xfrm>
            <a:off x="1987971" y="92138"/>
            <a:ext cx="5098630" cy="67658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00200" y="914400"/>
            <a:ext cx="6248400" cy="5293757"/>
          </a:xfrm>
          <a:prstGeom prst="rect">
            <a:avLst/>
          </a:prstGeom>
          <a:noFill/>
        </p:spPr>
        <p:txBody>
          <a:bodyPr wrap="square" rtlCol="0">
            <a:spAutoFit/>
          </a:bodyPr>
          <a:lstStyle/>
          <a:p>
            <a:r>
              <a:rPr lang="en-US" sz="2000" i="1" dirty="0"/>
              <a:t>The General Assembly,</a:t>
            </a:r>
            <a:r>
              <a:rPr lang="en-US" sz="2000" dirty="0"/>
              <a:t/>
            </a:r>
            <a:br>
              <a:rPr lang="en-US" sz="2000" dirty="0"/>
            </a:br>
            <a:r>
              <a:rPr lang="en-US" sz="2000" dirty="0"/>
              <a:t/>
            </a:r>
            <a:br>
              <a:rPr lang="en-US" sz="2000" dirty="0"/>
            </a:br>
            <a:r>
              <a:rPr lang="en-US" sz="2000" i="1" dirty="0"/>
              <a:t>Deeply concerned </a:t>
            </a:r>
            <a:r>
              <a:rPr lang="en-US" sz="2000" dirty="0"/>
              <a:t>at the situation prevailing in Jerusalem as a result of the measures taken by Israel to change the status of the City,</a:t>
            </a:r>
            <a:br>
              <a:rPr lang="en-US" sz="2000" dirty="0"/>
            </a:br>
            <a:r>
              <a:rPr lang="en-US" sz="2000" dirty="0"/>
              <a:t/>
            </a:r>
            <a:br>
              <a:rPr lang="en-US" sz="2000" dirty="0"/>
            </a:br>
            <a:r>
              <a:rPr lang="en-US" sz="2000" dirty="0"/>
              <a:t>1. </a:t>
            </a:r>
            <a:r>
              <a:rPr lang="en-US" sz="2000" i="1" dirty="0"/>
              <a:t>Considers </a:t>
            </a:r>
            <a:r>
              <a:rPr lang="en-US" sz="2000" dirty="0"/>
              <a:t>that these measures are invalid;</a:t>
            </a:r>
            <a:br>
              <a:rPr lang="en-US" sz="2000" dirty="0"/>
            </a:br>
            <a:r>
              <a:rPr lang="en-US" sz="2000" dirty="0"/>
              <a:t/>
            </a:r>
            <a:br>
              <a:rPr lang="en-US" sz="2000" dirty="0"/>
            </a:br>
            <a:r>
              <a:rPr lang="en-US" sz="2000" dirty="0"/>
              <a:t>2. </a:t>
            </a:r>
            <a:r>
              <a:rPr lang="en-US" sz="2000" i="1" dirty="0"/>
              <a:t>Calls upon </a:t>
            </a:r>
            <a:r>
              <a:rPr lang="en-US" sz="2000" dirty="0"/>
              <a:t>Israel to rescind all measures already taken and to desist forthwith from taking any action which would alter the status of Jerusalem;</a:t>
            </a:r>
            <a:br>
              <a:rPr lang="en-US" sz="2000" dirty="0"/>
            </a:br>
            <a:r>
              <a:rPr lang="en-US" sz="2000" dirty="0"/>
              <a:t/>
            </a:r>
            <a:br>
              <a:rPr lang="en-US" sz="2000" dirty="0"/>
            </a:br>
            <a:r>
              <a:rPr lang="en-US" sz="2000" dirty="0"/>
              <a:t>3. </a:t>
            </a:r>
            <a:r>
              <a:rPr lang="en-US" sz="2000" i="1" dirty="0"/>
              <a:t>Requests </a:t>
            </a:r>
            <a:r>
              <a:rPr lang="en-US" sz="2000" dirty="0"/>
              <a:t>the Secretary-General to report to the General Assembly and the Security Council on the situation and on the implementation of the present resolution not later than one week from its adoption.</a:t>
            </a:r>
            <a:r>
              <a:rPr lang="en-US" dirty="0"/>
              <a:t/>
            </a:r>
            <a:br>
              <a:rPr lang="en-US" dirty="0"/>
            </a:br>
            <a:endParaRPr lang="en-US"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2" descr="http://www.lbjlib.utexas.edu/johnson/AV.hom/images/Goldberg/A859-35A/A859-35A_4.jpg"/>
          <p:cNvPicPr>
            <a:picLocks noChangeAspect="1" noChangeArrowheads="1"/>
          </p:cNvPicPr>
          <p:nvPr/>
        </p:nvPicPr>
        <p:blipFill>
          <a:blip r:embed="rId3" cstate="print"/>
          <a:srcRect/>
          <a:stretch>
            <a:fillRect/>
          </a:stretch>
        </p:blipFill>
        <p:spPr bwMode="auto">
          <a:xfrm>
            <a:off x="0" y="512063"/>
            <a:ext cx="9144000" cy="6080763"/>
          </a:xfrm>
          <a:prstGeom prst="rect">
            <a:avLst/>
          </a:prstGeom>
          <a:noFill/>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Picture 2" descr="http://2.bp.blogspot.com/_FhXmbCq6o6g/SMfikoRyqnI/AAAAAAAAAcc/DTD5JYZl2eE/s1600/goldberg.jpg"/>
          <p:cNvPicPr>
            <a:picLocks noChangeAspect="1" noChangeArrowheads="1"/>
          </p:cNvPicPr>
          <p:nvPr/>
        </p:nvPicPr>
        <p:blipFill>
          <a:blip r:embed="rId3" cstate="print"/>
          <a:srcRect/>
          <a:stretch>
            <a:fillRect/>
          </a:stretch>
        </p:blipFill>
        <p:spPr bwMode="auto">
          <a:xfrm>
            <a:off x="0" y="533400"/>
            <a:ext cx="9144112" cy="6169230"/>
          </a:xfrm>
          <a:prstGeom prst="rect">
            <a:avLst/>
          </a:prstGeom>
          <a:noFill/>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Picture 2" descr="Andrei Gromyko, at the UN general assembly session on Mid-East crisis."/>
          <p:cNvPicPr>
            <a:picLocks noChangeAspect="1" noChangeArrowheads="1"/>
          </p:cNvPicPr>
          <p:nvPr/>
        </p:nvPicPr>
        <p:blipFill>
          <a:blip r:embed="rId3" cstate="print"/>
          <a:srcRect/>
          <a:stretch>
            <a:fillRect/>
          </a:stretch>
        </p:blipFill>
        <p:spPr bwMode="auto">
          <a:xfrm>
            <a:off x="1828800" y="-1219200"/>
            <a:ext cx="5224939" cy="8077200"/>
          </a:xfrm>
          <a:prstGeom prst="rect">
            <a:avLst/>
          </a:prstGeom>
          <a:noFill/>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152400"/>
            <a:ext cx="8077200" cy="6994222"/>
          </a:xfrm>
          <a:prstGeom prst="rect">
            <a:avLst/>
          </a:prstGeom>
          <a:noFill/>
        </p:spPr>
        <p:txBody>
          <a:bodyPr wrap="square" rtlCol="0">
            <a:spAutoFit/>
          </a:bodyPr>
          <a:lstStyle/>
          <a:p>
            <a:r>
              <a:rPr lang="en-US" sz="1050" dirty="0"/>
              <a:t>	</a:t>
            </a:r>
            <a:r>
              <a:rPr lang="en-US" sz="1050" b="1" cap="small" dirty="0"/>
              <a:t>President Johnson</a:t>
            </a:r>
            <a:r>
              <a:rPr lang="en-US" sz="1050" cap="small" dirty="0"/>
              <a:t>:</a:t>
            </a:r>
            <a:r>
              <a:rPr lang="en-US" sz="1050" dirty="0"/>
              <a:t> This damn [Soviet foreign minister Andrei] Gromyko’s the mean one, though. He is—</a:t>
            </a:r>
          </a:p>
          <a:p>
            <a:r>
              <a:rPr lang="en-US" sz="1050" dirty="0"/>
              <a:t>	</a:t>
            </a:r>
            <a:r>
              <a:rPr lang="en-US" sz="1050" b="1" dirty="0" smtClean="0"/>
              <a:t>Arthur G</a:t>
            </a:r>
            <a:r>
              <a:rPr lang="en-US" sz="1050" b="1" dirty="0" smtClean="0"/>
              <a:t>oldberg</a:t>
            </a:r>
            <a:r>
              <a:rPr lang="en-US" sz="1050" dirty="0"/>
              <a:t>: Mm-hmm. Well, he’s a record player</a:t>
            </a:r>
            <a:r>
              <a:rPr lang="en-US" sz="1050" dirty="0" smtClean="0"/>
              <a:t>.</a:t>
            </a:r>
          </a:p>
          <a:p>
            <a:r>
              <a:rPr lang="en-US" sz="1050" b="1" dirty="0" smtClean="0"/>
              <a:t>	President </a:t>
            </a:r>
            <a:r>
              <a:rPr lang="en-US" sz="1050" b="1" dirty="0"/>
              <a:t>Johnson</a:t>
            </a:r>
            <a:r>
              <a:rPr lang="en-US" sz="1050" dirty="0"/>
              <a:t>: He’s up here at Glassboro, and he just busts up everything.</a:t>
            </a:r>
          </a:p>
          <a:p>
            <a:r>
              <a:rPr lang="en-US" sz="1050" b="1" dirty="0"/>
              <a:t>	Goldberg</a:t>
            </a:r>
            <a:r>
              <a:rPr lang="en-US" sz="1050" dirty="0"/>
              <a:t>: Yeah. He’s still hanging around here?</a:t>
            </a:r>
          </a:p>
          <a:p>
            <a:r>
              <a:rPr lang="en-US" sz="1050" dirty="0"/>
              <a:t>	</a:t>
            </a:r>
            <a:r>
              <a:rPr lang="en-US" sz="1050" b="1" dirty="0"/>
              <a:t>President Johnson</a:t>
            </a:r>
            <a:r>
              <a:rPr lang="en-US" sz="1050" dirty="0"/>
              <a:t>: Yes, that’s right. As long as he is, he’s going to have trouble.</a:t>
            </a:r>
          </a:p>
          <a:p>
            <a:r>
              <a:rPr lang="en-US" sz="1050" dirty="0"/>
              <a:t>	</a:t>
            </a:r>
            <a:r>
              <a:rPr lang="en-US" sz="1050" b="1" dirty="0"/>
              <a:t>Goldberg</a:t>
            </a:r>
            <a:r>
              <a:rPr lang="en-US" sz="1050" dirty="0"/>
              <a:t>: Yeah. Well—</a:t>
            </a:r>
          </a:p>
          <a:p>
            <a:r>
              <a:rPr lang="en-US" sz="1050" dirty="0"/>
              <a:t>	</a:t>
            </a:r>
            <a:r>
              <a:rPr lang="en-US" sz="1050" b="1" dirty="0"/>
              <a:t>President Johnson</a:t>
            </a:r>
            <a:r>
              <a:rPr lang="en-US" sz="1050" dirty="0"/>
              <a:t>: He’s just—</a:t>
            </a:r>
          </a:p>
          <a:p>
            <a:r>
              <a:rPr lang="en-US" sz="1050" dirty="0"/>
              <a:t>	</a:t>
            </a:r>
            <a:r>
              <a:rPr lang="en-US" sz="1050" b="1" dirty="0"/>
              <a:t>Goldberg</a:t>
            </a:r>
            <a:r>
              <a:rPr lang="en-US" sz="1050" dirty="0"/>
              <a:t>: Dean [Rusk] has called me—</a:t>
            </a:r>
          </a:p>
          <a:p>
            <a:r>
              <a:rPr lang="en-US" sz="1050" dirty="0"/>
              <a:t>	</a:t>
            </a:r>
            <a:r>
              <a:rPr lang="en-US" sz="1050" b="1" dirty="0"/>
              <a:t>President Johnson</a:t>
            </a:r>
            <a:r>
              <a:rPr lang="en-US" sz="1050" dirty="0"/>
              <a:t>: Every time this fellow would try to agree to something—every time Kosygin tried to agree—he wouldn’t let him.</a:t>
            </a:r>
          </a:p>
          <a:p>
            <a:r>
              <a:rPr lang="en-US" sz="1050" dirty="0"/>
              <a:t>	</a:t>
            </a:r>
            <a:r>
              <a:rPr lang="en-US" sz="1050" b="1" dirty="0"/>
              <a:t>Goldberg</a:t>
            </a:r>
            <a:r>
              <a:rPr lang="en-US" sz="1050" dirty="0"/>
              <a:t>: He would hold him back?</a:t>
            </a:r>
          </a:p>
          <a:p>
            <a:r>
              <a:rPr lang="en-US" sz="1050" dirty="0"/>
              <a:t>	</a:t>
            </a:r>
            <a:r>
              <a:rPr lang="en-US" sz="1050" b="1" dirty="0"/>
              <a:t>President Johnson</a:t>
            </a:r>
            <a:r>
              <a:rPr lang="en-US" sz="1050" dirty="0"/>
              <a:t>: Yes, sir.</a:t>
            </a:r>
          </a:p>
          <a:p>
            <a:r>
              <a:rPr lang="en-US" sz="1050" dirty="0"/>
              <a:t>	</a:t>
            </a:r>
            <a:r>
              <a:rPr lang="en-US" sz="1050" b="1" dirty="0"/>
              <a:t>Goldberg</a:t>
            </a:r>
            <a:r>
              <a:rPr lang="en-US" sz="1050" dirty="0"/>
              <a:t>: Mm-hmm.</a:t>
            </a:r>
          </a:p>
          <a:p>
            <a:r>
              <a:rPr lang="en-US" sz="1050" dirty="0"/>
              <a:t>	Dean had talked about coming back here. I said he’s welcome, but I would not dignify his presence. We ought to close this damn business and get him out of here.</a:t>
            </a:r>
          </a:p>
          <a:p>
            <a:r>
              <a:rPr lang="en-US" sz="1050" dirty="0"/>
              <a:t>	</a:t>
            </a:r>
            <a:r>
              <a:rPr lang="en-US" sz="1050" b="1" dirty="0"/>
              <a:t>President Johnson</a:t>
            </a:r>
            <a:r>
              <a:rPr lang="en-US" sz="1050" dirty="0"/>
              <a:t>: I’d sure get him away as quick as I can.</a:t>
            </a:r>
          </a:p>
          <a:p>
            <a:r>
              <a:rPr lang="en-US" sz="1050" dirty="0"/>
              <a:t>	</a:t>
            </a:r>
            <a:r>
              <a:rPr lang="en-US" sz="1050" b="1" dirty="0"/>
              <a:t>Goldberg</a:t>
            </a:r>
            <a:r>
              <a:rPr lang="en-US" sz="1050" dirty="0"/>
              <a:t>: Yeah.</a:t>
            </a:r>
          </a:p>
          <a:p>
            <a:r>
              <a:rPr lang="en-US" sz="1050" dirty="0"/>
              <a:t>	</a:t>
            </a:r>
            <a:r>
              <a:rPr lang="en-US" sz="1050" b="1" dirty="0"/>
              <a:t>President Johnson</a:t>
            </a:r>
            <a:r>
              <a:rPr lang="en-US" sz="1050" dirty="0"/>
              <a:t>: Because he is no damn good. He’s poison.</a:t>
            </a:r>
          </a:p>
          <a:p>
            <a:r>
              <a:rPr lang="en-US" sz="1050" dirty="0"/>
              <a:t>	</a:t>
            </a:r>
            <a:r>
              <a:rPr lang="en-US" sz="1050" b="1" dirty="0"/>
              <a:t>Goldberg</a:t>
            </a:r>
            <a:r>
              <a:rPr lang="en-US" sz="1050" dirty="0"/>
              <a:t>: He’s warmed up his plane about three or four times.</a:t>
            </a:r>
          </a:p>
          <a:p>
            <a:r>
              <a:rPr lang="en-US" sz="1050" dirty="0"/>
              <a:t>	</a:t>
            </a:r>
            <a:r>
              <a:rPr lang="en-US" sz="1050" b="1" dirty="0"/>
              <a:t>President Johnson</a:t>
            </a:r>
            <a:r>
              <a:rPr lang="en-US" sz="1050" dirty="0"/>
              <a:t>: Why, you let him go. Quit holding him.</a:t>
            </a:r>
          </a:p>
          <a:p>
            <a:r>
              <a:rPr lang="en-US" sz="1050" dirty="0"/>
              <a:t>	</a:t>
            </a:r>
            <a:r>
              <a:rPr lang="en-US" sz="1050" b="1" dirty="0"/>
              <a:t>Goldberg</a:t>
            </a:r>
            <a:r>
              <a:rPr lang="en-US" sz="1050" dirty="0"/>
              <a:t>: Yeah. But the only way we’ll get him out of here is to wind up [</a:t>
            </a:r>
            <a:r>
              <a:rPr lang="en-US" sz="1050" i="1" dirty="0"/>
              <a:t>unclear</a:t>
            </a:r>
            <a:r>
              <a:rPr lang="en-US" sz="1050" dirty="0" smtClean="0"/>
              <a:t>].</a:t>
            </a:r>
          </a:p>
          <a:p>
            <a:r>
              <a:rPr lang="en-US" sz="1050" b="1" dirty="0" smtClean="0"/>
              <a:t>	President </a:t>
            </a:r>
            <a:r>
              <a:rPr lang="en-US" sz="1050" b="1" dirty="0"/>
              <a:t>Johnson</a:t>
            </a:r>
            <a:r>
              <a:rPr lang="en-US" sz="1050" dirty="0"/>
              <a:t>: Yeah. Well, I hope you can do it next week.</a:t>
            </a:r>
          </a:p>
          <a:p>
            <a:r>
              <a:rPr lang="en-US" sz="1050" dirty="0"/>
              <a:t>	</a:t>
            </a:r>
            <a:r>
              <a:rPr lang="en-US" sz="1050" b="1" dirty="0"/>
              <a:t>Goldberg</a:t>
            </a:r>
            <a:r>
              <a:rPr lang="en-US" sz="1050" dirty="0"/>
              <a:t>: Yeah. Well, I’m hopeful—</a:t>
            </a:r>
          </a:p>
          <a:p>
            <a:r>
              <a:rPr lang="en-US" sz="1050" dirty="0"/>
              <a:t>	</a:t>
            </a:r>
            <a:r>
              <a:rPr lang="en-US" sz="1050" b="1" dirty="0"/>
              <a:t>President Johnson</a:t>
            </a:r>
            <a:r>
              <a:rPr lang="en-US" sz="1050" dirty="0"/>
              <a:t>: What about the Security Council? What will they do on sanctions [against Israel]?</a:t>
            </a:r>
          </a:p>
          <a:p>
            <a:r>
              <a:rPr lang="en-US" sz="1050" dirty="0"/>
              <a:t>	</a:t>
            </a:r>
            <a:r>
              <a:rPr lang="en-US" sz="1050" b="1" dirty="0"/>
              <a:t>Goldberg</a:t>
            </a:r>
            <a:r>
              <a:rPr lang="en-US" sz="1050" dirty="0"/>
              <a:t>: No, they won’t—well, there we are! We may be left alone again. But I wouldn’t think that would be possible I think we’d get some support against this. Although we’ve had some very weak reeds . . . You saw the British . . .</a:t>
            </a:r>
          </a:p>
          <a:p>
            <a:r>
              <a:rPr lang="en-US" sz="1050" dirty="0"/>
              <a:t>	</a:t>
            </a:r>
            <a:r>
              <a:rPr lang="en-US" sz="1050" b="1" dirty="0"/>
              <a:t>President Johnson</a:t>
            </a:r>
            <a:r>
              <a:rPr lang="en-US" sz="1050" dirty="0"/>
              <a:t>: Looks like hell that the British quit us on this, and just 18 of us abstained.</a:t>
            </a:r>
          </a:p>
          <a:p>
            <a:r>
              <a:rPr lang="en-US" sz="1050" dirty="0"/>
              <a:t>	</a:t>
            </a:r>
            <a:r>
              <a:rPr lang="en-US" sz="1050" b="1" dirty="0"/>
              <a:t>Goldberg</a:t>
            </a:r>
            <a:r>
              <a:rPr lang="en-US" sz="1050" dirty="0"/>
              <a:t>: Yeah. And it was—I told Rusk, it was kind of a motley company.</a:t>
            </a:r>
          </a:p>
          <a:p>
            <a:r>
              <a:rPr lang="en-US" sz="1050" dirty="0"/>
              <a:t>	</a:t>
            </a:r>
            <a:r>
              <a:rPr lang="en-US" sz="1050" b="1" dirty="0"/>
              <a:t>President Johnson</a:t>
            </a:r>
            <a:r>
              <a:rPr lang="en-US" sz="1050" dirty="0"/>
              <a:t>: Who were the 18 with us?</a:t>
            </a:r>
          </a:p>
          <a:p>
            <a:r>
              <a:rPr lang="en-US" sz="1050" dirty="0"/>
              <a:t>	</a:t>
            </a:r>
            <a:r>
              <a:rPr lang="en-US" sz="1050" b="1" dirty="0"/>
              <a:t>Goldberg</a:t>
            </a:r>
            <a:r>
              <a:rPr lang="en-US" sz="1050" dirty="0"/>
              <a:t>: Well, a couple of Africans, a few Latin Americans. That was about it.</a:t>
            </a:r>
          </a:p>
          <a:p>
            <a:r>
              <a:rPr lang="en-US" sz="1050" dirty="0"/>
              <a:t>	</a:t>
            </a:r>
            <a:r>
              <a:rPr lang="en-US" sz="1050" b="1" dirty="0"/>
              <a:t>President Johnson</a:t>
            </a:r>
            <a:r>
              <a:rPr lang="en-US" sz="1050" dirty="0"/>
              <a:t>: Who were the </a:t>
            </a:r>
            <a:r>
              <a:rPr lang="en-US" sz="1050" dirty="0" err="1"/>
              <a:t>Latins</a:t>
            </a:r>
            <a:r>
              <a:rPr lang="en-US" sz="1050" dirty="0"/>
              <a:t>? </a:t>
            </a:r>
          </a:p>
          <a:p>
            <a:r>
              <a:rPr lang="en-US" sz="1050" dirty="0"/>
              <a:t>	</a:t>
            </a:r>
            <a:r>
              <a:rPr lang="en-US" sz="1050" b="1" dirty="0"/>
              <a:t>Goldberg</a:t>
            </a:r>
            <a:r>
              <a:rPr lang="en-US" sz="1050" dirty="0"/>
              <a:t>: Uh, the </a:t>
            </a:r>
            <a:r>
              <a:rPr lang="en-US" sz="1050" dirty="0" err="1"/>
              <a:t>Latins</a:t>
            </a:r>
            <a:r>
              <a:rPr lang="en-US" sz="1050" dirty="0"/>
              <a:t>—</a:t>
            </a:r>
          </a:p>
          <a:p>
            <a:r>
              <a:rPr lang="en-US" sz="1050" dirty="0"/>
              <a:t>	</a:t>
            </a:r>
            <a:r>
              <a:rPr lang="en-US" sz="1050" b="1" dirty="0"/>
              <a:t>President Johnson</a:t>
            </a:r>
            <a:r>
              <a:rPr lang="en-US" sz="1050" dirty="0"/>
              <a:t>: Nicaragua? [</a:t>
            </a:r>
            <a:r>
              <a:rPr lang="en-US" sz="1050" i="1" dirty="0"/>
              <a:t>Chuckles</a:t>
            </a:r>
            <a:r>
              <a:rPr lang="en-US" sz="1050" dirty="0"/>
              <a:t>.] </a:t>
            </a:r>
          </a:p>
          <a:p>
            <a:r>
              <a:rPr lang="en-US" sz="1050" dirty="0"/>
              <a:t>	</a:t>
            </a:r>
            <a:r>
              <a:rPr lang="en-US" sz="1050" b="1" dirty="0"/>
              <a:t>Goldberg</a:t>
            </a:r>
            <a:r>
              <a:rPr lang="en-US" sz="1050" dirty="0"/>
              <a:t>: It’s published in the </a:t>
            </a:r>
            <a:r>
              <a:rPr lang="en-US" sz="1050" i="1" dirty="0"/>
              <a:t>Washington Post</a:t>
            </a:r>
            <a:r>
              <a:rPr lang="en-US" sz="1050" dirty="0"/>
              <a:t>; I don’t have the list in front of me.</a:t>
            </a:r>
          </a:p>
          <a:p>
            <a:r>
              <a:rPr lang="en-US" sz="1050" dirty="0"/>
              <a:t>	</a:t>
            </a:r>
            <a:r>
              <a:rPr lang="en-US" sz="1050" b="1" dirty="0"/>
              <a:t>President Johnson</a:t>
            </a:r>
            <a:r>
              <a:rPr lang="en-US" sz="1050" dirty="0"/>
              <a:t>: Nicaragua, I guess. [</a:t>
            </a:r>
            <a:r>
              <a:rPr lang="en-US" sz="1050" i="1" dirty="0"/>
              <a:t>Laughs heartily</a:t>
            </a:r>
            <a:r>
              <a:rPr lang="en-US" sz="1050" dirty="0"/>
              <a:t>.]</a:t>
            </a:r>
          </a:p>
          <a:p>
            <a:r>
              <a:rPr lang="en-US" sz="1050" dirty="0"/>
              <a:t>	</a:t>
            </a:r>
            <a:r>
              <a:rPr lang="en-US" sz="1050" b="1" dirty="0"/>
              <a:t>Goldberg</a:t>
            </a:r>
            <a:r>
              <a:rPr lang="en-US" sz="1050" dirty="0"/>
              <a:t>: Yeah, you can guess. It wasn’t a hell of an impressive showing. I felt a little lonesome over there.</a:t>
            </a:r>
          </a:p>
          <a:p>
            <a:r>
              <a:rPr lang="en-US" sz="1050" dirty="0"/>
              <a:t>	</a:t>
            </a:r>
            <a:r>
              <a:rPr lang="en-US" sz="1050" b="1" dirty="0"/>
              <a:t>President Johnson</a:t>
            </a:r>
            <a:r>
              <a:rPr lang="en-US" sz="1050" dirty="0"/>
              <a:t>: Yeah, I did, too. I felt lonesome when I made it [the decision]. I knew it wouldn’t be anybody. But . . .</a:t>
            </a:r>
          </a:p>
          <a:p>
            <a:r>
              <a:rPr lang="en-US" sz="1050" dirty="0"/>
              <a:t>	</a:t>
            </a:r>
            <a:r>
              <a:rPr lang="en-US" sz="1050" b="1" dirty="0"/>
              <a:t>Goldberg</a:t>
            </a:r>
            <a:r>
              <a:rPr lang="en-US" sz="1050" dirty="0"/>
              <a:t>: But it’s all right. It will go—our position was a pretty good position. We said that the whole kit and caboodle had to be settled. And I think that’s all right.</a:t>
            </a:r>
          </a:p>
          <a:p>
            <a:endParaRPr lang="en-US" sz="1050" dirty="0"/>
          </a:p>
          <a:p>
            <a:endParaRPr lang="en-US" sz="1050" dirty="0"/>
          </a:p>
          <a:p>
            <a:endParaRPr lang="en-US" dirty="0"/>
          </a:p>
        </p:txBody>
      </p:sp>
      <p:pic>
        <p:nvPicPr>
          <p:cNvPr id="3" name="2--Goldberg--pakistan r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923882" y="4343400"/>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11621"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71600" y="13692"/>
            <a:ext cx="6781800" cy="6463308"/>
          </a:xfrm>
          <a:prstGeom prst="rect">
            <a:avLst/>
          </a:prstGeom>
          <a:noFill/>
        </p:spPr>
        <p:txBody>
          <a:bodyPr wrap="square" rtlCol="0">
            <a:spAutoFit/>
          </a:bodyPr>
          <a:lstStyle/>
          <a:p>
            <a:r>
              <a:rPr lang="en-US" dirty="0" smtClean="0"/>
              <a:t>Un Resolution 2243, passed 99-0</a:t>
            </a:r>
          </a:p>
          <a:p>
            <a:endParaRPr lang="en-US" i="1" dirty="0"/>
          </a:p>
          <a:p>
            <a:r>
              <a:rPr lang="en-US" i="1" dirty="0" smtClean="0"/>
              <a:t>Abstaining</a:t>
            </a:r>
            <a:r>
              <a:rPr lang="en-US" i="1" dirty="0"/>
              <a:t>: </a:t>
            </a:r>
            <a:endParaRPr lang="en-US" i="1" dirty="0" smtClean="0"/>
          </a:p>
          <a:p>
            <a:pPr marL="342900" indent="-342900">
              <a:buFont typeface="+mj-lt"/>
              <a:buAutoNum type="arabicPeriod"/>
            </a:pPr>
            <a:r>
              <a:rPr lang="en-US" dirty="0" smtClean="0"/>
              <a:t>Australia,</a:t>
            </a:r>
          </a:p>
          <a:p>
            <a:pPr marL="342900" indent="-342900">
              <a:buFont typeface="+mj-lt"/>
              <a:buAutoNum type="arabicPeriod"/>
            </a:pPr>
            <a:r>
              <a:rPr lang="en-US" dirty="0" smtClean="0"/>
              <a:t>Barbados,</a:t>
            </a:r>
          </a:p>
          <a:p>
            <a:pPr marL="342900" indent="-342900">
              <a:buFont typeface="+mj-lt"/>
              <a:buAutoNum type="arabicPeriod"/>
            </a:pPr>
            <a:r>
              <a:rPr lang="en-US" dirty="0" smtClean="0"/>
              <a:t>Bolivia,</a:t>
            </a:r>
          </a:p>
          <a:p>
            <a:pPr marL="342900" indent="-342900">
              <a:buFont typeface="+mj-lt"/>
              <a:buAutoNum type="arabicPeriod"/>
            </a:pPr>
            <a:r>
              <a:rPr lang="en-US" dirty="0" smtClean="0"/>
              <a:t>Central </a:t>
            </a:r>
            <a:r>
              <a:rPr lang="en-US" dirty="0"/>
              <a:t>African Republic, </a:t>
            </a:r>
            <a:endParaRPr lang="en-US" dirty="0" smtClean="0"/>
          </a:p>
          <a:p>
            <a:pPr marL="342900" indent="-342900">
              <a:buFont typeface="+mj-lt"/>
              <a:buAutoNum type="arabicPeriod"/>
            </a:pPr>
            <a:r>
              <a:rPr lang="en-US" dirty="0" smtClean="0"/>
              <a:t>Colombia</a:t>
            </a:r>
            <a:r>
              <a:rPr lang="en-US" dirty="0"/>
              <a:t>, </a:t>
            </a:r>
            <a:endParaRPr lang="en-US" dirty="0" smtClean="0"/>
          </a:p>
          <a:p>
            <a:pPr marL="342900" indent="-342900">
              <a:buFont typeface="+mj-lt"/>
              <a:buAutoNum type="arabicPeriod"/>
            </a:pPr>
            <a:r>
              <a:rPr lang="en-US" dirty="0" smtClean="0"/>
              <a:t>Democratic </a:t>
            </a:r>
            <a:r>
              <a:rPr lang="en-US" dirty="0"/>
              <a:t>Republic of Congo, </a:t>
            </a:r>
            <a:endParaRPr lang="en-US" dirty="0" smtClean="0"/>
          </a:p>
          <a:p>
            <a:pPr marL="342900" indent="-342900">
              <a:buFont typeface="+mj-lt"/>
              <a:buAutoNum type="arabicPeriod"/>
            </a:pPr>
            <a:r>
              <a:rPr lang="en-US" dirty="0" err="1" smtClean="0"/>
              <a:t>Dahomey</a:t>
            </a:r>
            <a:r>
              <a:rPr lang="en-US" dirty="0"/>
              <a:t>, </a:t>
            </a:r>
            <a:endParaRPr lang="en-US" dirty="0" smtClean="0"/>
          </a:p>
          <a:p>
            <a:pPr marL="342900" indent="-342900">
              <a:buFont typeface="+mj-lt"/>
              <a:buAutoNum type="arabicPeriod"/>
            </a:pPr>
            <a:r>
              <a:rPr lang="en-US" dirty="0" smtClean="0"/>
              <a:t>Gabon</a:t>
            </a:r>
            <a:r>
              <a:rPr lang="en-US" dirty="0"/>
              <a:t>, </a:t>
            </a:r>
            <a:endParaRPr lang="en-US" dirty="0" smtClean="0"/>
          </a:p>
          <a:p>
            <a:pPr marL="342900" indent="-342900">
              <a:buFont typeface="+mj-lt"/>
              <a:buAutoNum type="arabicPeriod"/>
            </a:pPr>
            <a:r>
              <a:rPr lang="en-US" dirty="0" smtClean="0"/>
              <a:t>Iceland</a:t>
            </a:r>
            <a:r>
              <a:rPr lang="en-US" dirty="0"/>
              <a:t>, </a:t>
            </a:r>
            <a:endParaRPr lang="en-US" dirty="0" smtClean="0"/>
          </a:p>
          <a:p>
            <a:pPr marL="342900" indent="-342900">
              <a:buFont typeface="+mj-lt"/>
              <a:buAutoNum type="arabicPeriod"/>
            </a:pPr>
            <a:r>
              <a:rPr lang="en-US" dirty="0"/>
              <a:t>I</a:t>
            </a:r>
            <a:r>
              <a:rPr lang="en-US" dirty="0" smtClean="0"/>
              <a:t>taly</a:t>
            </a:r>
            <a:r>
              <a:rPr lang="en-US" dirty="0"/>
              <a:t>, </a:t>
            </a:r>
            <a:endParaRPr lang="en-US" dirty="0" smtClean="0"/>
          </a:p>
          <a:p>
            <a:pPr marL="342900" indent="-342900">
              <a:buFont typeface="+mj-lt"/>
              <a:buAutoNum type="arabicPeriod"/>
            </a:pPr>
            <a:r>
              <a:rPr lang="en-US" dirty="0" smtClean="0"/>
              <a:t>Jamaica</a:t>
            </a:r>
            <a:r>
              <a:rPr lang="en-US" dirty="0"/>
              <a:t>, </a:t>
            </a:r>
            <a:endParaRPr lang="en-US" dirty="0" smtClean="0"/>
          </a:p>
          <a:p>
            <a:pPr marL="342900" indent="-342900">
              <a:buFont typeface="+mj-lt"/>
              <a:buAutoNum type="arabicPeriod"/>
            </a:pPr>
            <a:r>
              <a:rPr lang="en-US" dirty="0" smtClean="0"/>
              <a:t>Kenya</a:t>
            </a:r>
            <a:r>
              <a:rPr lang="en-US" dirty="0"/>
              <a:t>, </a:t>
            </a:r>
            <a:endParaRPr lang="en-US" dirty="0" smtClean="0"/>
          </a:p>
          <a:p>
            <a:pPr marL="342900" indent="-342900">
              <a:buFont typeface="+mj-lt"/>
              <a:buAutoNum type="arabicPeriod"/>
            </a:pPr>
            <a:r>
              <a:rPr lang="en-US" dirty="0" smtClean="0"/>
              <a:t>Liberia</a:t>
            </a:r>
            <a:r>
              <a:rPr lang="en-US" dirty="0"/>
              <a:t>, </a:t>
            </a:r>
            <a:endParaRPr lang="en-US" dirty="0" smtClean="0"/>
          </a:p>
          <a:p>
            <a:pPr marL="342900" indent="-342900">
              <a:buFont typeface="+mj-lt"/>
              <a:buAutoNum type="arabicPeriod"/>
            </a:pPr>
            <a:r>
              <a:rPr lang="en-US" dirty="0" smtClean="0"/>
              <a:t>Malawi</a:t>
            </a:r>
            <a:r>
              <a:rPr lang="en-US" dirty="0"/>
              <a:t>, </a:t>
            </a:r>
            <a:endParaRPr lang="en-US" dirty="0" smtClean="0"/>
          </a:p>
          <a:p>
            <a:pPr marL="342900" indent="-342900">
              <a:buFont typeface="+mj-lt"/>
              <a:buAutoNum type="arabicPeriod"/>
            </a:pPr>
            <a:r>
              <a:rPr lang="en-US" dirty="0" smtClean="0"/>
              <a:t>Malta</a:t>
            </a:r>
            <a:r>
              <a:rPr lang="en-US" dirty="0"/>
              <a:t>, </a:t>
            </a:r>
            <a:endParaRPr lang="en-US" dirty="0" smtClean="0"/>
          </a:p>
          <a:p>
            <a:pPr marL="342900" indent="-342900">
              <a:buFont typeface="+mj-lt"/>
              <a:buAutoNum type="arabicPeriod"/>
            </a:pPr>
            <a:r>
              <a:rPr lang="en-US" dirty="0" smtClean="0"/>
              <a:t>Portugal</a:t>
            </a:r>
            <a:r>
              <a:rPr lang="en-US" dirty="0"/>
              <a:t>, </a:t>
            </a:r>
            <a:endParaRPr lang="en-US" dirty="0" smtClean="0"/>
          </a:p>
          <a:p>
            <a:pPr marL="342900" indent="-342900">
              <a:buFont typeface="+mj-lt"/>
              <a:buAutoNum type="arabicPeriod"/>
            </a:pPr>
            <a:r>
              <a:rPr lang="en-US" dirty="0" smtClean="0"/>
              <a:t>Rwanda</a:t>
            </a:r>
            <a:r>
              <a:rPr lang="en-US" dirty="0"/>
              <a:t>, </a:t>
            </a:r>
            <a:endParaRPr lang="en-US" dirty="0" smtClean="0"/>
          </a:p>
          <a:p>
            <a:pPr marL="342900" indent="-342900">
              <a:buFont typeface="+mj-lt"/>
              <a:buAutoNum type="arabicPeriod"/>
            </a:pPr>
            <a:r>
              <a:rPr lang="en-US" dirty="0" smtClean="0"/>
              <a:t>South </a:t>
            </a:r>
            <a:r>
              <a:rPr lang="en-US" dirty="0"/>
              <a:t>Africa, </a:t>
            </a:r>
            <a:endParaRPr lang="en-US" dirty="0" smtClean="0"/>
          </a:p>
          <a:p>
            <a:pPr marL="342900" indent="-342900">
              <a:buFont typeface="+mj-lt"/>
              <a:buAutoNum type="arabicPeriod"/>
            </a:pPr>
            <a:r>
              <a:rPr lang="en-US" dirty="0" smtClean="0"/>
              <a:t>United </a:t>
            </a:r>
            <a:r>
              <a:rPr lang="en-US" dirty="0"/>
              <a:t>States, </a:t>
            </a:r>
            <a:endParaRPr lang="en-US" dirty="0" smtClean="0"/>
          </a:p>
          <a:p>
            <a:pPr marL="342900" indent="-342900">
              <a:buFont typeface="+mj-lt"/>
              <a:buAutoNum type="arabicPeriod"/>
            </a:pPr>
            <a:r>
              <a:rPr lang="en-US" dirty="0" smtClean="0"/>
              <a:t>Uruguay</a:t>
            </a:r>
            <a:r>
              <a:rPr lang="en-US" dirty="0"/>
              <a:t>.</a:t>
            </a: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Picture 2" descr="http://www.palestinehistory.com/history/images/tl_1967_14.jpg"/>
          <p:cNvPicPr>
            <a:picLocks noChangeAspect="1" noChangeArrowheads="1"/>
          </p:cNvPicPr>
          <p:nvPr/>
        </p:nvPicPr>
        <p:blipFill>
          <a:blip r:embed="rId3" cstate="print"/>
          <a:srcRect/>
          <a:stretch>
            <a:fillRect/>
          </a:stretch>
        </p:blipFill>
        <p:spPr bwMode="auto">
          <a:xfrm>
            <a:off x="0" y="736600"/>
            <a:ext cx="9144000" cy="6096000"/>
          </a:xfrm>
          <a:prstGeom prst="rect">
            <a:avLst/>
          </a:prstGeom>
          <a:noFill/>
        </p:spPr>
      </p:pic>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8200" y="609600"/>
            <a:ext cx="7391400" cy="4339650"/>
          </a:xfrm>
          <a:prstGeom prst="rect">
            <a:avLst/>
          </a:prstGeom>
          <a:noFill/>
        </p:spPr>
        <p:txBody>
          <a:bodyPr wrap="square" rtlCol="0">
            <a:spAutoFit/>
          </a:bodyPr>
          <a:lstStyle/>
          <a:p>
            <a:pPr algn="ctr"/>
            <a:r>
              <a:rPr lang="en-US" dirty="0" smtClean="0"/>
              <a:t>Khartoum Declaration</a:t>
            </a:r>
          </a:p>
          <a:p>
            <a:endParaRPr lang="en-US" dirty="0"/>
          </a:p>
          <a:p>
            <a:r>
              <a:rPr lang="en-US" sz="2400" dirty="0"/>
              <a:t>The Arab Heads of State have agreed to unite their political efforts at the international and diplomatic level to eliminate the effects of the aggression and to ensure the withdrawal of the aggressive Israeli forces from the Arab lands which have been occupied since the aggression of 5 June. This will be done within the framework of the main principles by which the Arab States abide, namely, </a:t>
            </a:r>
            <a:r>
              <a:rPr lang="en-US" sz="2400" b="1" dirty="0">
                <a:solidFill>
                  <a:srgbClr val="FF0000"/>
                </a:solidFill>
              </a:rPr>
              <a:t>no peace with Israel, no recognition of Israel, no negotiations with it,</a:t>
            </a:r>
            <a:r>
              <a:rPr lang="en-US" sz="2400" dirty="0">
                <a:solidFill>
                  <a:srgbClr val="FF0000"/>
                </a:solidFill>
              </a:rPr>
              <a:t> </a:t>
            </a:r>
            <a:r>
              <a:rPr lang="en-US" sz="2400" dirty="0"/>
              <a:t>and insistence on the rights of the Palestinian people in their own country.</a:t>
            </a: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xgee.jpg"/>
          <p:cNvPicPr>
            <a:picLocks noChangeAspect="1"/>
          </p:cNvPicPr>
          <p:nvPr/>
        </p:nvPicPr>
        <p:blipFill>
          <a:blip r:embed="rId3" cstate="print"/>
          <a:stretch>
            <a:fillRect/>
          </a:stretch>
        </p:blipFill>
        <p:spPr>
          <a:xfrm>
            <a:off x="-28755" y="400050"/>
            <a:ext cx="9172755" cy="6076950"/>
          </a:xfrm>
          <a:prstGeom prst="rect">
            <a:avLst/>
          </a:prstGeom>
        </p:spPr>
      </p:pic>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8200" y="-76200"/>
            <a:ext cx="7696200" cy="7463582"/>
          </a:xfrm>
          <a:prstGeom prst="rect">
            <a:avLst/>
          </a:prstGeom>
          <a:noFill/>
        </p:spPr>
        <p:txBody>
          <a:bodyPr wrap="square" rtlCol="0">
            <a:spAutoFit/>
          </a:bodyPr>
          <a:lstStyle/>
          <a:p>
            <a:r>
              <a:rPr lang="en-US" sz="1200" b="1" dirty="0" smtClean="0"/>
              <a:t>	</a:t>
            </a:r>
          </a:p>
          <a:p>
            <a:r>
              <a:rPr lang="en-US" sz="1200" b="1" dirty="0"/>
              <a:t>	</a:t>
            </a:r>
            <a:r>
              <a:rPr lang="en-US" sz="1250" b="1" dirty="0" smtClean="0"/>
              <a:t>President </a:t>
            </a:r>
            <a:r>
              <a:rPr lang="en-US" sz="1250" b="1" dirty="0"/>
              <a:t>Johnson</a:t>
            </a:r>
            <a:r>
              <a:rPr lang="en-US" sz="1250" dirty="0"/>
              <a:t>: I’m thinking about what’s best for the country.</a:t>
            </a:r>
          </a:p>
          <a:p>
            <a:r>
              <a:rPr lang="en-US" sz="1250" b="1" dirty="0" smtClean="0"/>
              <a:t>	Gale </a:t>
            </a:r>
            <a:r>
              <a:rPr lang="en-US" sz="1250" b="1" dirty="0"/>
              <a:t>McGee</a:t>
            </a:r>
            <a:r>
              <a:rPr lang="en-US" sz="1250" dirty="0"/>
              <a:t>: Well, that would be</a:t>
            </a:r>
            <a:r>
              <a:rPr lang="en-US" sz="1250" dirty="0" smtClean="0"/>
              <a:t>—</a:t>
            </a:r>
            <a:endParaRPr lang="en-US" sz="1250" dirty="0"/>
          </a:p>
          <a:p>
            <a:r>
              <a:rPr lang="en-US" sz="1250" dirty="0"/>
              <a:t>	</a:t>
            </a:r>
            <a:r>
              <a:rPr lang="en-US" sz="1250" b="1" dirty="0"/>
              <a:t>President Johnson</a:t>
            </a:r>
            <a:r>
              <a:rPr lang="en-US" sz="1250" dirty="0"/>
              <a:t>: And I don’t know of a human that I think is as knowledgeable in this general field, that is not New York-oriented, that is as articulate, that I think makes as good impression on TV. And I’ve watched them all.</a:t>
            </a:r>
          </a:p>
          <a:p>
            <a:r>
              <a:rPr lang="en-US" sz="1250" dirty="0"/>
              <a:t>	I think you have a little of the mold of a Wilson and a Lincoln combination. I think you have a little of the George Marshall and Sam Houston. I think you look a little bit frontier, and pioneer, and a fellow that’s pulled himself up by his bootstraps. But I think you have enough sophistication and articulation that you’re </a:t>
            </a:r>
            <a:r>
              <a:rPr lang="en-US" sz="1250" i="1" dirty="0"/>
              <a:t>effective </a:t>
            </a:r>
            <a:r>
              <a:rPr lang="en-US" sz="1250" dirty="0"/>
              <a:t>as hell.</a:t>
            </a:r>
          </a:p>
          <a:p>
            <a:r>
              <a:rPr lang="en-US" sz="1250" dirty="0"/>
              <a:t>	Now, that’s my type of man. I don’t want one of these Adlai </a:t>
            </a:r>
            <a:r>
              <a:rPr lang="en-US" sz="1250" dirty="0" err="1"/>
              <a:t>Stevensons</a:t>
            </a:r>
            <a:r>
              <a:rPr lang="en-US" sz="1250" dirty="0"/>
              <a:t>. I liked him, but he’s not—to me, I always kind of felt like he had to squat to pee.</a:t>
            </a:r>
          </a:p>
          <a:p>
            <a:r>
              <a:rPr lang="en-US" sz="1250" dirty="0"/>
              <a:t>	Goldberg, on the other hand, is the best negotiator I have ever known.</a:t>
            </a:r>
          </a:p>
          <a:p>
            <a:r>
              <a:rPr lang="en-US" sz="1250" dirty="0"/>
              <a:t>	</a:t>
            </a:r>
            <a:r>
              <a:rPr lang="en-US" sz="1250" b="1" dirty="0"/>
              <a:t>McGee</a:t>
            </a:r>
            <a:r>
              <a:rPr lang="en-US" sz="1250" dirty="0"/>
              <a:t>: Yes</a:t>
            </a:r>
            <a:r>
              <a:rPr lang="en-US" sz="1250" dirty="0" smtClean="0"/>
              <a:t>.</a:t>
            </a:r>
            <a:endParaRPr lang="en-US" sz="1250" dirty="0"/>
          </a:p>
          <a:p>
            <a:r>
              <a:rPr lang="en-US" sz="1250" dirty="0"/>
              <a:t>	</a:t>
            </a:r>
            <a:r>
              <a:rPr lang="en-US" sz="1250" b="1" dirty="0"/>
              <a:t>President Johnson</a:t>
            </a:r>
            <a:r>
              <a:rPr lang="en-US" sz="1250" dirty="0"/>
              <a:t>: He does just absolutely have hydrophobia</a:t>
            </a:r>
            <a:r>
              <a:rPr lang="en-US" sz="1250" dirty="0" smtClean="0"/>
              <a:t>.</a:t>
            </a:r>
            <a:endParaRPr lang="en-US" sz="1250" dirty="0"/>
          </a:p>
          <a:p>
            <a:r>
              <a:rPr lang="en-US" sz="1250" dirty="0"/>
              <a:t>	</a:t>
            </a:r>
            <a:r>
              <a:rPr lang="en-US" sz="1250" b="1" dirty="0"/>
              <a:t>McGee</a:t>
            </a:r>
            <a:r>
              <a:rPr lang="en-US" sz="1250" dirty="0"/>
              <a:t>: </a:t>
            </a:r>
            <a:r>
              <a:rPr lang="en-US" sz="1250" dirty="0" smtClean="0"/>
              <a:t>Yes.</a:t>
            </a:r>
            <a:endParaRPr lang="en-US" sz="1250" dirty="0"/>
          </a:p>
          <a:p>
            <a:r>
              <a:rPr lang="en-US" sz="1250" b="1" dirty="0"/>
              <a:t>President Johnson</a:t>
            </a:r>
            <a:r>
              <a:rPr lang="en-US" sz="1250" dirty="0"/>
              <a:t>: And he talks a good deal when he ought to be listening.</a:t>
            </a:r>
          </a:p>
          <a:p>
            <a:r>
              <a:rPr lang="en-US" sz="1250" dirty="0"/>
              <a:t>	</a:t>
            </a:r>
            <a:r>
              <a:rPr lang="en-US" sz="1250" b="1" dirty="0"/>
              <a:t>McGee</a:t>
            </a:r>
            <a:r>
              <a:rPr lang="en-US" sz="1250" dirty="0"/>
              <a:t>: Mm-hmm.</a:t>
            </a:r>
          </a:p>
          <a:p>
            <a:r>
              <a:rPr lang="en-US" sz="1250" dirty="0"/>
              <a:t>	</a:t>
            </a:r>
            <a:r>
              <a:rPr lang="en-US" sz="1250" b="1" dirty="0"/>
              <a:t>President Johnson</a:t>
            </a:r>
            <a:r>
              <a:rPr lang="en-US" sz="1250" dirty="0"/>
              <a:t>: Now, you’ve got the great problems of the Middle East—and that’s the most dangerous thing. Vietnam is just chickenfeed compared to what the Russians are doing over there, and what may happen there. You’ve got this Cyprus thing that’s </a:t>
            </a:r>
            <a:r>
              <a:rPr lang="en-US" sz="1250" i="1" dirty="0"/>
              <a:t>rough </a:t>
            </a:r>
            <a:r>
              <a:rPr lang="en-US" sz="1250" dirty="0"/>
              <a:t>and </a:t>
            </a:r>
            <a:r>
              <a:rPr lang="en-US" sz="1250" i="1" dirty="0"/>
              <a:t>tough</a:t>
            </a:r>
            <a:r>
              <a:rPr lang="en-US" sz="1250" dirty="0"/>
              <a:t>.</a:t>
            </a:r>
          </a:p>
          <a:p>
            <a:r>
              <a:rPr lang="en-US" sz="1250" dirty="0"/>
              <a:t>[</a:t>
            </a:r>
            <a:r>
              <a:rPr lang="en-US" sz="1250" i="1" dirty="0"/>
              <a:t>Break</a:t>
            </a:r>
            <a:r>
              <a:rPr lang="en-US" sz="1250" dirty="0"/>
              <a:t>.]</a:t>
            </a:r>
          </a:p>
          <a:p>
            <a:r>
              <a:rPr lang="en-US" sz="1250" dirty="0"/>
              <a:t>	</a:t>
            </a:r>
            <a:r>
              <a:rPr lang="en-US" sz="1250" b="1" dirty="0"/>
              <a:t>President Johnson</a:t>
            </a:r>
            <a:r>
              <a:rPr lang="en-US" sz="1250" dirty="0"/>
              <a:t>: Now, I wouldn’t agree, and I wouldn’t imply, and I’d think of several people if something happened to Rusk as secretary of state</a:t>
            </a:r>
          </a:p>
          <a:p>
            <a:r>
              <a:rPr lang="en-US" sz="1250" dirty="0"/>
              <a:t>	</a:t>
            </a:r>
            <a:r>
              <a:rPr lang="en-US" sz="1250" b="1" dirty="0"/>
              <a:t>McGee</a:t>
            </a:r>
            <a:r>
              <a:rPr lang="en-US" sz="1250" dirty="0"/>
              <a:t>: Yes.</a:t>
            </a:r>
          </a:p>
          <a:p>
            <a:r>
              <a:rPr lang="en-US" sz="1250" dirty="0"/>
              <a:t>	</a:t>
            </a:r>
            <a:r>
              <a:rPr lang="en-US" sz="1250" b="1" dirty="0"/>
              <a:t>President Johnson</a:t>
            </a:r>
            <a:r>
              <a:rPr lang="en-US" sz="1250" dirty="0"/>
              <a:t>: But I would say right in the beginning that one of the three names I would think of would be yours.</a:t>
            </a:r>
          </a:p>
          <a:p>
            <a:r>
              <a:rPr lang="en-US" sz="1250" dirty="0"/>
              <a:t>	</a:t>
            </a:r>
            <a:r>
              <a:rPr lang="en-US" sz="1250" b="1" dirty="0"/>
              <a:t>McGee</a:t>
            </a:r>
            <a:r>
              <a:rPr lang="en-US" sz="1250" dirty="0"/>
              <a:t>: Oh, my.</a:t>
            </a:r>
          </a:p>
          <a:p>
            <a:r>
              <a:rPr lang="en-US" sz="1250" dirty="0"/>
              <a:t>	</a:t>
            </a:r>
            <a:r>
              <a:rPr lang="en-US" sz="1250" b="1" dirty="0"/>
              <a:t>President Johnson</a:t>
            </a:r>
            <a:r>
              <a:rPr lang="en-US" sz="1250" dirty="0"/>
              <a:t>: And I know you never have thought in those terms—</a:t>
            </a:r>
          </a:p>
          <a:p>
            <a:r>
              <a:rPr lang="en-US" sz="1250" dirty="0"/>
              <a:t>	</a:t>
            </a:r>
            <a:r>
              <a:rPr lang="en-US" sz="1250" b="1" dirty="0"/>
              <a:t>McGee</a:t>
            </a:r>
            <a:r>
              <a:rPr lang="en-US" sz="1250" dirty="0"/>
              <a:t>: No.</a:t>
            </a:r>
          </a:p>
          <a:p>
            <a:r>
              <a:rPr lang="en-US" sz="1250" dirty="0"/>
              <a:t>	</a:t>
            </a:r>
            <a:r>
              <a:rPr lang="en-US" sz="1250" b="1" dirty="0"/>
              <a:t>President Johnson</a:t>
            </a:r>
            <a:r>
              <a:rPr lang="en-US" sz="1250" dirty="0"/>
              <a:t>: But that’s the way we think.</a:t>
            </a:r>
          </a:p>
          <a:p>
            <a:r>
              <a:rPr lang="en-US" sz="1250" dirty="0"/>
              <a:t>	</a:t>
            </a:r>
            <a:r>
              <a:rPr lang="en-US" sz="1250" b="1" dirty="0"/>
              <a:t>McGee</a:t>
            </a:r>
            <a:r>
              <a:rPr lang="en-US" sz="1250" dirty="0"/>
              <a:t>: Yes.</a:t>
            </a:r>
          </a:p>
          <a:p>
            <a:r>
              <a:rPr lang="en-US" sz="1250" dirty="0"/>
              <a:t>	</a:t>
            </a:r>
            <a:r>
              <a:rPr lang="en-US" sz="1250" b="1" dirty="0"/>
              <a:t>President Johnson</a:t>
            </a:r>
            <a:r>
              <a:rPr lang="en-US" sz="1250" dirty="0"/>
              <a:t>: I don’t want that to enter into it, and I don’t want it to be an implication, because I just very likely would appoint somebody else.</a:t>
            </a:r>
          </a:p>
          <a:p>
            <a:r>
              <a:rPr lang="en-US" sz="1250" dirty="0"/>
              <a:t>	</a:t>
            </a:r>
            <a:r>
              <a:rPr lang="en-US" sz="1250" b="1" dirty="0"/>
              <a:t>McGee</a:t>
            </a:r>
            <a:r>
              <a:rPr lang="en-US" sz="1250" dirty="0"/>
              <a:t>: Yes.</a:t>
            </a:r>
          </a:p>
          <a:p>
            <a:r>
              <a:rPr lang="en-US" sz="1250" dirty="0"/>
              <a:t>	</a:t>
            </a:r>
            <a:r>
              <a:rPr lang="en-US" sz="1250" b="1" dirty="0"/>
              <a:t>President Johnson</a:t>
            </a:r>
            <a:r>
              <a:rPr lang="en-US" sz="1250" dirty="0"/>
              <a:t>: But that’s what we think.</a:t>
            </a:r>
          </a:p>
          <a:p>
            <a:endParaRPr lang="en-US" sz="1200" dirty="0"/>
          </a:p>
        </p:txBody>
      </p:sp>
      <p:pic>
        <p:nvPicPr>
          <p:cNvPr id="3" name="3--mcgee">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001000" y="4953000"/>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08329"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descr="http://farm4.static.flickr.com/3597/3434341108_9f9113b427.jpg"/>
          <p:cNvPicPr>
            <a:picLocks noChangeAspect="1" noChangeArrowheads="1"/>
          </p:cNvPicPr>
          <p:nvPr/>
        </p:nvPicPr>
        <p:blipFill>
          <a:blip r:embed="rId3" cstate="print"/>
          <a:srcRect/>
          <a:stretch>
            <a:fillRect/>
          </a:stretch>
        </p:blipFill>
        <p:spPr bwMode="auto">
          <a:xfrm>
            <a:off x="0" y="685799"/>
            <a:ext cx="8988178" cy="6004103"/>
          </a:xfrm>
          <a:prstGeom prst="rect">
            <a:avLst/>
          </a:prstGeom>
          <a:noFill/>
        </p:spPr>
      </p:pic>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Picture 2" descr="Senator Stuart Symington."/>
          <p:cNvPicPr>
            <a:picLocks noChangeAspect="1" noChangeArrowheads="1"/>
          </p:cNvPicPr>
          <p:nvPr/>
        </p:nvPicPr>
        <p:blipFill>
          <a:blip r:embed="rId3" cstate="print"/>
          <a:srcRect/>
          <a:stretch>
            <a:fillRect/>
          </a:stretch>
        </p:blipFill>
        <p:spPr bwMode="auto">
          <a:xfrm>
            <a:off x="2667000" y="-7536"/>
            <a:ext cx="4724400" cy="6522496"/>
          </a:xfrm>
          <a:prstGeom prst="rect">
            <a:avLst/>
          </a:prstGeom>
          <a:noFill/>
        </p:spPr>
      </p:pic>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0"/>
            <a:ext cx="8229600" cy="6986528"/>
          </a:xfrm>
          <a:prstGeom prst="rect">
            <a:avLst/>
          </a:prstGeom>
          <a:noFill/>
        </p:spPr>
        <p:txBody>
          <a:bodyPr wrap="square" rtlCol="0">
            <a:spAutoFit/>
          </a:bodyPr>
          <a:lstStyle/>
          <a:p>
            <a:r>
              <a:rPr lang="en-US" sz="1400" b="1" dirty="0" smtClean="0"/>
              <a:t>	President </a:t>
            </a:r>
            <a:r>
              <a:rPr lang="en-US" sz="1400" b="1" dirty="0"/>
              <a:t>Johnson:</a:t>
            </a:r>
            <a:r>
              <a:rPr lang="en-US" sz="1400" dirty="0"/>
              <a:t> I’ve got to make a decision on those [Phantoms], and I want to make it as soon as—far enough ahead of time, before I go out [of office], not to be the last thing.</a:t>
            </a:r>
          </a:p>
          <a:p>
            <a:r>
              <a:rPr lang="en-US" sz="1400" dirty="0" smtClean="0"/>
              <a:t>	But </a:t>
            </a:r>
            <a:r>
              <a:rPr lang="en-US" sz="1400" dirty="0"/>
              <a:t>I want the Russians to turn me down on disarmament. I’ve got a letter in his [</a:t>
            </a:r>
            <a:r>
              <a:rPr lang="en-US" sz="1400" dirty="0" err="1"/>
              <a:t>Alexsey</a:t>
            </a:r>
            <a:r>
              <a:rPr lang="en-US" sz="1400" dirty="0"/>
              <a:t> Kosygin’s] lap now.</a:t>
            </a:r>
          </a:p>
          <a:p>
            <a:r>
              <a:rPr lang="en-US" sz="1400" dirty="0" smtClean="0"/>
              <a:t>	And </a:t>
            </a:r>
            <a:r>
              <a:rPr lang="en-US" sz="1400" dirty="0"/>
              <a:t>this idiot of a [Stuart] Symington has sent us word that if I don’t give Israel the Phantoms, that he’s going to kill our [foreign military] sale bill, where we can sell planes. If I don’t go ahead and give ‘</a:t>
            </a:r>
            <a:r>
              <a:rPr lang="en-US" sz="1400" dirty="0" err="1"/>
              <a:t>em</a:t>
            </a:r>
            <a:r>
              <a:rPr lang="en-US" sz="1400" dirty="0"/>
              <a:t> to ‘</a:t>
            </a:r>
            <a:r>
              <a:rPr lang="en-US" sz="1400" dirty="0" err="1"/>
              <a:t>em</a:t>
            </a:r>
            <a:r>
              <a:rPr lang="en-US" sz="1400" dirty="0"/>
              <a:t> [the Israelis].</a:t>
            </a:r>
          </a:p>
          <a:p>
            <a:r>
              <a:rPr lang="en-US" sz="1400" dirty="0" smtClean="0"/>
              <a:t>	And </a:t>
            </a:r>
            <a:r>
              <a:rPr lang="en-US" sz="1400" dirty="0"/>
              <a:t>I can’t do it until Kosygin answers me. He’s not going to pee a drop with me: I know that. But I’ve got to have that behind me so I’ve got that as an excuse. [I can] say, “By God, I’ve tried everything. I tried a conference, I tried a proposal, I tried letters, I tried meetings, I pled with him. And finally he turned it down, and I just—there’s no other alternative. I have no course in the world except this.”</a:t>
            </a:r>
          </a:p>
          <a:p>
            <a:r>
              <a:rPr lang="en-US" sz="1400" b="1" dirty="0" smtClean="0"/>
              <a:t>	Abe </a:t>
            </a:r>
            <a:r>
              <a:rPr lang="en-US" sz="1400" b="1" dirty="0"/>
              <a:t>Fortas:</a:t>
            </a:r>
            <a:r>
              <a:rPr lang="en-US" sz="1400" dirty="0"/>
              <a:t> Yeah. That’s right.</a:t>
            </a:r>
          </a:p>
          <a:p>
            <a:r>
              <a:rPr lang="en-US" sz="1400" b="1" dirty="0" smtClean="0"/>
              <a:t>	President </a:t>
            </a:r>
            <a:r>
              <a:rPr lang="en-US" sz="1400" b="1" dirty="0"/>
              <a:t>Johnson:</a:t>
            </a:r>
            <a:r>
              <a:rPr lang="en-US" sz="1400" dirty="0"/>
              <a:t> And that’s what I’m trying to do.</a:t>
            </a:r>
          </a:p>
          <a:p>
            <a:r>
              <a:rPr lang="en-US" sz="1400" dirty="0" smtClean="0"/>
              <a:t>	Now</a:t>
            </a:r>
            <a:r>
              <a:rPr lang="en-US" sz="1400" dirty="0"/>
              <a:t>, I never have told anybody I’m going to give ‘</a:t>
            </a:r>
            <a:r>
              <a:rPr lang="en-US" sz="1400" dirty="0" err="1"/>
              <a:t>em</a:t>
            </a:r>
            <a:r>
              <a:rPr lang="en-US" sz="1400" dirty="0"/>
              <a:t> to ‘</a:t>
            </a:r>
            <a:r>
              <a:rPr lang="en-US" sz="1400" dirty="0" err="1"/>
              <a:t>em</a:t>
            </a:r>
            <a:r>
              <a:rPr lang="en-US" sz="1400" dirty="0"/>
              <a:t> [the Israelis]. But I made up my mind a long time ago I was going to give ‘</a:t>
            </a:r>
            <a:r>
              <a:rPr lang="en-US" sz="1400" dirty="0" err="1"/>
              <a:t>em</a:t>
            </a:r>
            <a:r>
              <a:rPr lang="en-US" sz="1400" dirty="0"/>
              <a:t> to ‘</a:t>
            </a:r>
            <a:r>
              <a:rPr lang="en-US" sz="1400" dirty="0" err="1"/>
              <a:t>em</a:t>
            </a:r>
            <a:r>
              <a:rPr lang="en-US" sz="1400" dirty="0"/>
              <a:t>. But I’m not going to give ‘</a:t>
            </a:r>
            <a:r>
              <a:rPr lang="en-US" sz="1400" dirty="0" err="1"/>
              <a:t>em</a:t>
            </a:r>
            <a:r>
              <a:rPr lang="en-US" sz="1400" dirty="0"/>
              <a:t> to ‘</a:t>
            </a:r>
            <a:r>
              <a:rPr lang="en-US" sz="1400" dirty="0" err="1"/>
              <a:t>em</a:t>
            </a:r>
            <a:r>
              <a:rPr lang="en-US" sz="1400" dirty="0"/>
              <a:t> unless I can protect myself. I’m not going to be a goddamned arms merchant! I’m going to make them [the Soviets] to be the outlaws if I can</a:t>
            </a:r>
            <a:r>
              <a:rPr lang="en-US" sz="1400" dirty="0" smtClean="0"/>
              <a:t>.</a:t>
            </a:r>
          </a:p>
          <a:p>
            <a:r>
              <a:rPr lang="en-US" sz="1400" b="1" dirty="0" smtClean="0"/>
              <a:t>	Fortas</a:t>
            </a:r>
            <a:r>
              <a:rPr lang="en-US" sz="1400" b="1" dirty="0"/>
              <a:t>:</a:t>
            </a:r>
            <a:r>
              <a:rPr lang="en-US" sz="1400" dirty="0"/>
              <a:t> Sure. I think that’s very good. </a:t>
            </a:r>
          </a:p>
          <a:p>
            <a:r>
              <a:rPr lang="en-US" sz="1400" b="1" dirty="0"/>
              <a:t>	President Johnson:</a:t>
            </a:r>
            <a:r>
              <a:rPr lang="en-US" sz="1400" dirty="0"/>
              <a:t> Now, that’s what I’m trying to do.</a:t>
            </a:r>
          </a:p>
          <a:p>
            <a:r>
              <a:rPr lang="en-US" sz="1400" dirty="0"/>
              <a:t>	And this little Effie [Ephraim </a:t>
            </a:r>
            <a:r>
              <a:rPr lang="en-US" sz="1400" dirty="0" err="1"/>
              <a:t>Evron</a:t>
            </a:r>
            <a:r>
              <a:rPr lang="en-US" sz="1400" dirty="0"/>
              <a:t>, minister in the Israeli embassy], is the only one I think in their organization that’s got sense enough to see it. He sees it all the time. He’s just as bright as that goddamned [</a:t>
            </a:r>
            <a:r>
              <a:rPr lang="en-US" sz="1400" i="1" dirty="0"/>
              <a:t>unclear</a:t>
            </a:r>
            <a:r>
              <a:rPr lang="en-US" sz="1400" dirty="0"/>
              <a:t>] dog of mine. He catches everything that comes along without telling him. So he helps.</a:t>
            </a:r>
          </a:p>
          <a:p>
            <a:r>
              <a:rPr lang="en-US" sz="1400" dirty="0"/>
              <a:t>	But Symington is just the biggest </a:t>
            </a:r>
            <a:r>
              <a:rPr lang="en-US" sz="1400" dirty="0" err="1"/>
              <a:t>muddlehead</a:t>
            </a:r>
            <a:r>
              <a:rPr lang="en-US" sz="1400" dirty="0"/>
              <a:t> I ever saw. I thought you and Clark Clifford could advise somebody. [</a:t>
            </a:r>
            <a:r>
              <a:rPr lang="en-US" sz="1400" i="1" dirty="0"/>
              <a:t>teasingly</a:t>
            </a:r>
            <a:r>
              <a:rPr lang="en-US" sz="1400" dirty="0"/>
              <a:t>] Are all of your clients </a:t>
            </a:r>
            <a:r>
              <a:rPr lang="en-US" sz="1400" dirty="0" err="1"/>
              <a:t>muddleheads</a:t>
            </a:r>
            <a:r>
              <a:rPr lang="en-US" sz="1400" dirty="0"/>
              <a:t> like me and Symington? [</a:t>
            </a:r>
            <a:r>
              <a:rPr lang="en-US" sz="1400" i="1" dirty="0"/>
              <a:t>Fortas laughs heartily</a:t>
            </a:r>
            <a:r>
              <a:rPr lang="en-US" sz="1400" dirty="0"/>
              <a:t>.] I don’t understand it.</a:t>
            </a:r>
          </a:p>
          <a:p>
            <a:r>
              <a:rPr lang="en-US" sz="1400" b="1" dirty="0"/>
              <a:t>	Fortas:</a:t>
            </a:r>
            <a:r>
              <a:rPr lang="en-US" sz="1400" dirty="0"/>
              <a:t> Well, Stuart is absolutely one. I don’t know—he’s just got . . . Hell, I just don’t understand. Is this [issue] this fellow Solomon now?</a:t>
            </a:r>
          </a:p>
          <a:p>
            <a:r>
              <a:rPr lang="en-US" sz="1400" b="1" dirty="0"/>
              <a:t>	President Johnson:</a:t>
            </a:r>
            <a:r>
              <a:rPr lang="en-US" sz="1400" dirty="0"/>
              <a:t> No, no! Solomon’s a smart cookie. He’s bound to have plenty of sense.</a:t>
            </a:r>
          </a:p>
          <a:p>
            <a:r>
              <a:rPr lang="en-US" sz="1400" dirty="0"/>
              <a:t>	No, no. I think he [Symington] just wants to be head of the Israel—get credit for ‘</a:t>
            </a:r>
            <a:r>
              <a:rPr lang="en-US" sz="1400" dirty="0" err="1"/>
              <a:t>em</a:t>
            </a:r>
            <a:r>
              <a:rPr lang="en-US" sz="1400" dirty="0"/>
              <a:t>. </a:t>
            </a:r>
          </a:p>
          <a:p>
            <a:endParaRPr lang="en-US" sz="1400" dirty="0"/>
          </a:p>
          <a:p>
            <a:r>
              <a:rPr lang="en-US" sz="1400" b="1" dirty="0" smtClean="0"/>
              <a:t>	</a:t>
            </a:r>
            <a:endParaRPr lang="en-US" sz="1400" dirty="0"/>
          </a:p>
          <a:p>
            <a:endParaRPr lang="en-US" sz="1400" dirty="0"/>
          </a:p>
        </p:txBody>
      </p:sp>
      <p:pic>
        <p:nvPicPr>
          <p:cNvPr id="3" name="4--lbj-fortas-re_symington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153400" y="5715000"/>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04698"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0" y="152400"/>
            <a:ext cx="7696200" cy="6186309"/>
          </a:xfrm>
          <a:prstGeom prst="rect">
            <a:avLst/>
          </a:prstGeom>
          <a:noFill/>
        </p:spPr>
        <p:txBody>
          <a:bodyPr wrap="square" rtlCol="0">
            <a:spAutoFit/>
          </a:bodyPr>
          <a:lstStyle/>
          <a:p>
            <a:pPr algn="ctr"/>
            <a:r>
              <a:rPr lang="en-US" sz="2200" dirty="0" smtClean="0"/>
              <a:t>Walt </a:t>
            </a:r>
            <a:r>
              <a:rPr lang="en-US" sz="2200" dirty="0" err="1" smtClean="0"/>
              <a:t>Rostow</a:t>
            </a:r>
            <a:r>
              <a:rPr lang="en-US" sz="2200" dirty="0" smtClean="0"/>
              <a:t> memo, Jan. 1968</a:t>
            </a:r>
          </a:p>
          <a:p>
            <a:endParaRPr lang="en-US" sz="2200" dirty="0"/>
          </a:p>
          <a:p>
            <a:r>
              <a:rPr lang="en-US" sz="2200" dirty="0" smtClean="0"/>
              <a:t>1</a:t>
            </a:r>
            <a:r>
              <a:rPr lang="en-US" sz="2200" dirty="0"/>
              <a:t>. More than just seeking a specific number of aircraft, Eshkol may be looking for a firmer commitment to Israel's security. He must understand that security guarantees and treaties are out, but he may seek a guaranteed source of arms. According to Dick's plausible report, </a:t>
            </a:r>
            <a:r>
              <a:rPr lang="en-US" sz="2200" b="1" dirty="0">
                <a:solidFill>
                  <a:srgbClr val="FF0000"/>
                </a:solidFill>
              </a:rPr>
              <a:t>the June war destroyed Eshkol's policy of putting out as many support lines as possible. His French and Russian policies are bankrupt, and he now seeks the closest possible tie with us.</a:t>
            </a:r>
          </a:p>
          <a:p>
            <a:r>
              <a:rPr lang="en-US" sz="2200" dirty="0" smtClean="0"/>
              <a:t>…</a:t>
            </a:r>
            <a:endParaRPr lang="en-US" sz="2200" dirty="0"/>
          </a:p>
          <a:p>
            <a:r>
              <a:rPr lang="en-US" sz="2200" dirty="0"/>
              <a:t>If this report is </a:t>
            </a:r>
            <a:r>
              <a:rPr lang="en-US" sz="2200" dirty="0" smtClean="0"/>
              <a:t>true . . . it </a:t>
            </a:r>
            <a:r>
              <a:rPr lang="en-US" sz="2200" dirty="0"/>
              <a:t>raises the problem of Eshkol trying to get too close to us. His possible offer to associate with us on Vietnam runs </a:t>
            </a:r>
            <a:r>
              <a:rPr lang="en-US" sz="2200" b="1" dirty="0">
                <a:solidFill>
                  <a:srgbClr val="FF0000"/>
                </a:solidFill>
              </a:rPr>
              <a:t>the risk of sharpening the image of Israel as our stooge and driving the wedge further between us and the Arabs. </a:t>
            </a:r>
            <a:r>
              <a:rPr lang="en-US" sz="2200" dirty="0"/>
              <a:t>We want to consider whether Eshkol's quiet support wouldn't help you as much while avoiding damage abroad.</a:t>
            </a:r>
          </a:p>
          <a:p>
            <a:endParaRPr lang="en-US" sz="2200" dirty="0"/>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Picture 2" descr="File:Dean Rusk 1968 .jpg"/>
          <p:cNvPicPr>
            <a:picLocks noChangeAspect="1" noChangeArrowheads="1"/>
          </p:cNvPicPr>
          <p:nvPr/>
        </p:nvPicPr>
        <p:blipFill>
          <a:blip r:embed="rId3" cstate="print"/>
          <a:srcRect/>
          <a:stretch>
            <a:fillRect/>
          </a:stretch>
        </p:blipFill>
        <p:spPr bwMode="auto">
          <a:xfrm>
            <a:off x="23681" y="228600"/>
            <a:ext cx="9026983" cy="6172200"/>
          </a:xfrm>
          <a:prstGeom prst="rect">
            <a:avLst/>
          </a:prstGeom>
          <a:noFill/>
        </p:spPr>
      </p:pic>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0"/>
            <a:ext cx="8001000" cy="6494085"/>
          </a:xfrm>
          <a:prstGeom prst="rect">
            <a:avLst/>
          </a:prstGeom>
          <a:noFill/>
        </p:spPr>
        <p:txBody>
          <a:bodyPr wrap="square" rtlCol="0">
            <a:spAutoFit/>
          </a:bodyPr>
          <a:lstStyle/>
          <a:p>
            <a:r>
              <a:rPr lang="en-US" sz="1600" b="1" dirty="0" smtClean="0"/>
              <a:t>	President </a:t>
            </a:r>
            <a:r>
              <a:rPr lang="en-US" sz="1600" b="1" dirty="0"/>
              <a:t>Johnson:</a:t>
            </a:r>
            <a:r>
              <a:rPr lang="en-US" sz="1600" dirty="0"/>
              <a:t> I don’t want to make any conditions, because I’ve been gone on the Phantoms, but I’m willing to help you put whatever pressure you can.</a:t>
            </a:r>
          </a:p>
          <a:p>
            <a:r>
              <a:rPr lang="en-US" sz="1600" dirty="0" smtClean="0"/>
              <a:t>	But </a:t>
            </a:r>
            <a:r>
              <a:rPr lang="en-US" sz="1600" dirty="0"/>
              <a:t>I made the decision on the Phantoms, Dean, last January, when I called Bob McNamara in here and told him to be ready to deliver ‘</a:t>
            </a:r>
            <a:r>
              <a:rPr lang="en-US" sz="1600" dirty="0" err="1"/>
              <a:t>em</a:t>
            </a:r>
            <a:r>
              <a:rPr lang="en-US" sz="1600" dirty="0"/>
              <a:t> this January.</a:t>
            </a:r>
          </a:p>
          <a:p>
            <a:r>
              <a:rPr lang="en-US" sz="1600" b="1" dirty="0" smtClean="0"/>
              <a:t>	Rusk</a:t>
            </a:r>
            <a:r>
              <a:rPr lang="en-US" sz="1600" b="1" dirty="0"/>
              <a:t>:</a:t>
            </a:r>
            <a:r>
              <a:rPr lang="en-US" sz="1600" dirty="0"/>
              <a:t> Yeah.</a:t>
            </a:r>
          </a:p>
          <a:p>
            <a:r>
              <a:rPr lang="en-US" sz="1600" b="1" dirty="0" smtClean="0"/>
              <a:t>	President </a:t>
            </a:r>
            <a:r>
              <a:rPr lang="en-US" sz="1600" b="1" dirty="0"/>
              <a:t>Johnson:</a:t>
            </a:r>
            <a:r>
              <a:rPr lang="en-US" sz="1600" dirty="0"/>
              <a:t> I just didn’t want to face up to it all during that period, as you well know.</a:t>
            </a:r>
          </a:p>
          <a:p>
            <a:r>
              <a:rPr lang="en-US" sz="1600" b="1" dirty="0" smtClean="0"/>
              <a:t>	Rusk</a:t>
            </a:r>
            <a:r>
              <a:rPr lang="en-US" sz="1600" b="1" dirty="0"/>
              <a:t>:</a:t>
            </a:r>
            <a:r>
              <a:rPr lang="en-US" sz="1600" dirty="0"/>
              <a:t> Well, I think Israel—</a:t>
            </a:r>
          </a:p>
          <a:p>
            <a:r>
              <a:rPr lang="en-US" sz="1600" b="1" dirty="0" smtClean="0"/>
              <a:t>	President </a:t>
            </a:r>
            <a:r>
              <a:rPr lang="en-US" sz="1600" b="1" dirty="0"/>
              <a:t>Johnson:</a:t>
            </a:r>
            <a:r>
              <a:rPr lang="en-US" sz="1600" dirty="0"/>
              <a:t> I wouldn’t say—now, I’m willing to threaten, and do everything I can, just as long as you know, I come clean with you: the Phantoms—they’re already shipped.</a:t>
            </a:r>
          </a:p>
          <a:p>
            <a:r>
              <a:rPr lang="en-US" sz="1600" b="1" dirty="0" smtClean="0"/>
              <a:t>	Rusk</a:t>
            </a:r>
            <a:r>
              <a:rPr lang="en-US" sz="1600" b="1" dirty="0"/>
              <a:t>:</a:t>
            </a:r>
            <a:r>
              <a:rPr lang="en-US" sz="1600" dirty="0"/>
              <a:t> </a:t>
            </a:r>
            <a:r>
              <a:rPr lang="en-US" sz="1600" dirty="0" smtClean="0"/>
              <a:t>[</a:t>
            </a:r>
            <a:r>
              <a:rPr lang="en-US" sz="1600" i="1" dirty="0" smtClean="0"/>
              <a:t>unenthusiastically</a:t>
            </a:r>
            <a:r>
              <a:rPr lang="en-US" sz="1600" dirty="0" smtClean="0"/>
              <a:t>] Mm-hmm</a:t>
            </a:r>
            <a:r>
              <a:rPr lang="en-US" sz="1600" dirty="0"/>
              <a:t>.</a:t>
            </a:r>
          </a:p>
          <a:p>
            <a:r>
              <a:rPr lang="en-US" sz="1600" b="1" dirty="0" smtClean="0"/>
              <a:t>	President </a:t>
            </a:r>
            <a:r>
              <a:rPr lang="en-US" sz="1600" b="1" dirty="0"/>
              <a:t>Johnson:</a:t>
            </a:r>
            <a:r>
              <a:rPr lang="en-US" sz="1600" dirty="0"/>
              <a:t> Now, you can tell ‘</a:t>
            </a:r>
            <a:r>
              <a:rPr lang="en-US" sz="1600" dirty="0" err="1"/>
              <a:t>em</a:t>
            </a:r>
            <a:r>
              <a:rPr lang="en-US" sz="1600" dirty="0"/>
              <a:t> that we’ve got to have this, and we’ve got to have that. And I’ll tell </a:t>
            </a:r>
            <a:r>
              <a:rPr lang="en-US" sz="1600" dirty="0" smtClean="0"/>
              <a:t>‘</a:t>
            </a:r>
            <a:r>
              <a:rPr lang="en-US" sz="1600" dirty="0" err="1" smtClean="0"/>
              <a:t>em</a:t>
            </a:r>
            <a:r>
              <a:rPr lang="en-US" sz="1600" dirty="0" smtClean="0"/>
              <a:t> </a:t>
            </a:r>
            <a:r>
              <a:rPr lang="en-US" sz="1600" dirty="0"/>
              <a:t>the same thing, and shove, and fight. They can’t use ‘</a:t>
            </a:r>
            <a:r>
              <a:rPr lang="en-US" sz="1600" dirty="0" err="1"/>
              <a:t>em</a:t>
            </a:r>
            <a:r>
              <a:rPr lang="en-US" sz="1600" dirty="0"/>
              <a:t> </a:t>
            </a:r>
            <a:r>
              <a:rPr lang="en-US" sz="1600" dirty="0" smtClean="0"/>
              <a:t>[for a] nuclear [attack], </a:t>
            </a:r>
            <a:r>
              <a:rPr lang="en-US" sz="1600" dirty="0"/>
              <a:t>and they can’t do this, and they’ve got to sign a non-proliferation treaty: I don’t care what all we say.</a:t>
            </a:r>
          </a:p>
          <a:p>
            <a:r>
              <a:rPr lang="en-US" sz="1600" b="1" dirty="0" smtClean="0"/>
              <a:t>	Rusk</a:t>
            </a:r>
            <a:r>
              <a:rPr lang="en-US" sz="1600" b="1" dirty="0"/>
              <a:t>:</a:t>
            </a:r>
            <a:r>
              <a:rPr lang="en-US" sz="1600" dirty="0"/>
              <a:t> Right.</a:t>
            </a:r>
          </a:p>
          <a:p>
            <a:r>
              <a:rPr lang="en-US" sz="1600" b="1" dirty="0" smtClean="0"/>
              <a:t>	President </a:t>
            </a:r>
            <a:r>
              <a:rPr lang="en-US" sz="1600" b="1" dirty="0"/>
              <a:t>Johnson:</a:t>
            </a:r>
            <a:r>
              <a:rPr lang="en-US" sz="1600" dirty="0"/>
              <a:t> I’m not going to tell them. But that decision’s already wrapped up.</a:t>
            </a:r>
          </a:p>
          <a:p>
            <a:r>
              <a:rPr lang="en-US" sz="1600" b="1" dirty="0" smtClean="0"/>
              <a:t>	Rusk</a:t>
            </a:r>
            <a:r>
              <a:rPr lang="en-US" sz="1600" b="1" dirty="0"/>
              <a:t>:</a:t>
            </a:r>
            <a:r>
              <a:rPr lang="en-US" sz="1600" dirty="0"/>
              <a:t> Well, they’ve already got out of there what they want, short of the delivery of the planes themselves.</a:t>
            </a:r>
          </a:p>
          <a:p>
            <a:r>
              <a:rPr lang="en-US" sz="1600" b="1" dirty="0" smtClean="0"/>
              <a:t>	President </a:t>
            </a:r>
            <a:r>
              <a:rPr lang="en-US" sz="1600" b="1" dirty="0"/>
              <a:t>Johnson:</a:t>
            </a:r>
            <a:r>
              <a:rPr lang="en-US" sz="1600" dirty="0"/>
              <a:t> Yes. Yes, that’s right.</a:t>
            </a:r>
          </a:p>
          <a:p>
            <a:r>
              <a:rPr lang="en-US" sz="1600" dirty="0" smtClean="0"/>
              <a:t>	Well</a:t>
            </a:r>
            <a:r>
              <a:rPr lang="en-US" sz="1600" dirty="0"/>
              <a:t>, I think they would like to have the thing signed, and have the purchase order written, because they’ve had that with France, you know, and it’s been kicked out. And I want to be damn sure that I do it, and that I don’t wait till after the election, and Nixon and Humphrey do it.</a:t>
            </a:r>
          </a:p>
          <a:p>
            <a:endParaRPr lang="en-US" sz="1600" dirty="0"/>
          </a:p>
        </p:txBody>
      </p:sp>
      <p:pic>
        <p:nvPicPr>
          <p:cNvPr id="3" name="5-lbj--rush--phantom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001000" y="5715000"/>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4031"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2" descr="http://www.ausairpower.net/F-4E-IDF-S.jpg"/>
          <p:cNvPicPr>
            <a:picLocks noChangeAspect="1" noChangeArrowheads="1"/>
          </p:cNvPicPr>
          <p:nvPr/>
        </p:nvPicPr>
        <p:blipFill>
          <a:blip r:embed="rId3" cstate="print"/>
          <a:srcRect/>
          <a:stretch>
            <a:fillRect/>
          </a:stretch>
        </p:blipFill>
        <p:spPr bwMode="auto">
          <a:xfrm>
            <a:off x="63227" y="0"/>
            <a:ext cx="8705693" cy="6858000"/>
          </a:xfrm>
          <a:prstGeom prst="rect">
            <a:avLst/>
          </a:prstGeom>
          <a:noFill/>
        </p:spPr>
      </p:pic>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838200" y="4314277"/>
            <a:ext cx="7696200" cy="2366997"/>
          </a:xfrm>
          <a:prstGeom prst="rect">
            <a:avLst/>
          </a:prstGeom>
        </p:spPr>
      </p:pic>
      <p:pic>
        <p:nvPicPr>
          <p:cNvPr id="3" name="Picture 2"/>
          <p:cNvPicPr>
            <a:picLocks noChangeAspect="1"/>
          </p:cNvPicPr>
          <p:nvPr/>
        </p:nvPicPr>
        <p:blipFill>
          <a:blip r:embed="rId3"/>
          <a:stretch>
            <a:fillRect/>
          </a:stretch>
        </p:blipFill>
        <p:spPr>
          <a:xfrm>
            <a:off x="2514600" y="457200"/>
            <a:ext cx="4953000" cy="3720941"/>
          </a:xfrm>
          <a:prstGeom prst="rect">
            <a:avLst/>
          </a:prstGeom>
        </p:spPr>
      </p:pic>
    </p:spTree>
    <p:extLst>
      <p:ext uri="{BB962C8B-B14F-4D97-AF65-F5344CB8AC3E}">
        <p14:creationId xmlns:p14="http://schemas.microsoft.com/office/powerpoint/2010/main" val="278203542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590799" y="3810000"/>
            <a:ext cx="4162425" cy="3629025"/>
          </a:xfrm>
          <a:prstGeom prst="rect">
            <a:avLst/>
          </a:prstGeom>
        </p:spPr>
      </p:pic>
      <p:pic>
        <p:nvPicPr>
          <p:cNvPr id="3" name="Picture 2"/>
          <p:cNvPicPr>
            <a:picLocks noChangeAspect="1"/>
          </p:cNvPicPr>
          <p:nvPr/>
        </p:nvPicPr>
        <p:blipFill>
          <a:blip r:embed="rId3"/>
          <a:stretch>
            <a:fillRect/>
          </a:stretch>
        </p:blipFill>
        <p:spPr>
          <a:xfrm>
            <a:off x="1828800" y="15607"/>
            <a:ext cx="5410200" cy="3638359"/>
          </a:xfrm>
          <a:prstGeom prst="rect">
            <a:avLst/>
          </a:prstGeom>
        </p:spPr>
      </p:pic>
    </p:spTree>
    <p:extLst>
      <p:ext uri="{BB962C8B-B14F-4D97-AF65-F5344CB8AC3E}">
        <p14:creationId xmlns:p14="http://schemas.microsoft.com/office/powerpoint/2010/main" val="328616962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590" y="0"/>
            <a:ext cx="5238750" cy="3733800"/>
          </a:xfrm>
          <a:prstGeom prst="rect">
            <a:avLst/>
          </a:prstGeom>
        </p:spPr>
      </p:pic>
      <p:pic>
        <p:nvPicPr>
          <p:cNvPr id="3" name="Picture 2"/>
          <p:cNvPicPr>
            <a:picLocks noChangeAspect="1"/>
          </p:cNvPicPr>
          <p:nvPr/>
        </p:nvPicPr>
        <p:blipFill>
          <a:blip r:embed="rId3"/>
          <a:stretch>
            <a:fillRect/>
          </a:stretch>
        </p:blipFill>
        <p:spPr>
          <a:xfrm>
            <a:off x="3976158" y="3505200"/>
            <a:ext cx="5167842" cy="3438525"/>
          </a:xfrm>
          <a:prstGeom prst="rect">
            <a:avLst/>
          </a:prstGeom>
        </p:spPr>
      </p:pic>
    </p:spTree>
    <p:extLst>
      <p:ext uri="{BB962C8B-B14F-4D97-AF65-F5344CB8AC3E}">
        <p14:creationId xmlns:p14="http://schemas.microsoft.com/office/powerpoint/2010/main" val="48796244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828800" y="-78832"/>
            <a:ext cx="5562600" cy="6901945"/>
          </a:xfrm>
          <a:prstGeom prst="rect">
            <a:avLst/>
          </a:prstGeom>
        </p:spPr>
      </p:pic>
    </p:spTree>
    <p:extLst>
      <p:ext uri="{BB962C8B-B14F-4D97-AF65-F5344CB8AC3E}">
        <p14:creationId xmlns:p14="http://schemas.microsoft.com/office/powerpoint/2010/main" val="86641420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ases-4.png"/>
          <p:cNvPicPr>
            <a:picLocks noChangeAspect="1"/>
          </p:cNvPicPr>
          <p:nvPr/>
        </p:nvPicPr>
        <p:blipFill>
          <a:blip r:embed="rId3" cstate="print"/>
          <a:stretch>
            <a:fillRect/>
          </a:stretch>
        </p:blipFill>
        <p:spPr>
          <a:xfrm>
            <a:off x="0" y="1108710"/>
            <a:ext cx="9144000" cy="4640580"/>
          </a:xfrm>
          <a:prstGeom prst="rect">
            <a:avLst/>
          </a:prstGeom>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ases-5.png"/>
          <p:cNvPicPr>
            <a:picLocks noChangeAspect="1"/>
          </p:cNvPicPr>
          <p:nvPr/>
        </p:nvPicPr>
        <p:blipFill>
          <a:blip r:embed="rId3" cstate="print"/>
          <a:stretch>
            <a:fillRect/>
          </a:stretch>
        </p:blipFill>
        <p:spPr>
          <a:xfrm>
            <a:off x="0" y="1108710"/>
            <a:ext cx="9144000" cy="464058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6050</TotalTime>
  <Words>941</Words>
  <Application>Microsoft Office PowerPoint</Application>
  <PresentationFormat>On-screen Show (4:3)</PresentationFormat>
  <Paragraphs>258</Paragraphs>
  <Slides>68</Slides>
  <Notes>62</Notes>
  <HiddenSlides>0</HiddenSlides>
  <MMClips>7</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68</vt:i4>
      </vt:variant>
    </vt:vector>
  </HeadingPairs>
  <TitlesOfParts>
    <vt:vector size="71" baseType="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KC</dc:creator>
  <cp:lastModifiedBy>KC Johnson</cp:lastModifiedBy>
  <cp:revision>49</cp:revision>
  <dcterms:created xsi:type="dcterms:W3CDTF">2011-10-14T20:56:42Z</dcterms:created>
  <dcterms:modified xsi:type="dcterms:W3CDTF">2014-03-08T01:59:16Z</dcterms:modified>
</cp:coreProperties>
</file>