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315" r:id="rId2"/>
    <p:sldId id="342" r:id="rId3"/>
    <p:sldId id="345" r:id="rId4"/>
    <p:sldId id="419" r:id="rId5"/>
    <p:sldId id="344" r:id="rId6"/>
    <p:sldId id="346" r:id="rId7"/>
    <p:sldId id="354" r:id="rId8"/>
    <p:sldId id="340" r:id="rId9"/>
    <p:sldId id="341" r:id="rId10"/>
    <p:sldId id="343" r:id="rId11"/>
    <p:sldId id="369" r:id="rId12"/>
    <p:sldId id="356" r:id="rId13"/>
    <p:sldId id="355" r:id="rId14"/>
    <p:sldId id="301" r:id="rId15"/>
    <p:sldId id="284" r:id="rId16"/>
    <p:sldId id="319" r:id="rId17"/>
    <p:sldId id="286" r:id="rId18"/>
    <p:sldId id="362" r:id="rId19"/>
    <p:sldId id="418" r:id="rId20"/>
    <p:sldId id="417" r:id="rId21"/>
    <p:sldId id="347" r:id="rId22"/>
    <p:sldId id="350" r:id="rId23"/>
    <p:sldId id="348" r:id="rId24"/>
    <p:sldId id="349" r:id="rId25"/>
    <p:sldId id="367" r:id="rId26"/>
    <p:sldId id="361" r:id="rId27"/>
    <p:sldId id="371" r:id="rId28"/>
    <p:sldId id="373" r:id="rId29"/>
    <p:sldId id="363" r:id="rId30"/>
    <p:sldId id="372" r:id="rId31"/>
    <p:sldId id="358" r:id="rId32"/>
    <p:sldId id="360" r:id="rId33"/>
    <p:sldId id="359" r:id="rId34"/>
    <p:sldId id="376" r:id="rId35"/>
    <p:sldId id="379" r:id="rId36"/>
    <p:sldId id="415" r:id="rId37"/>
    <p:sldId id="416" r:id="rId38"/>
    <p:sldId id="420" r:id="rId39"/>
    <p:sldId id="383" r:id="rId40"/>
    <p:sldId id="385" r:id="rId41"/>
    <p:sldId id="386" r:id="rId42"/>
    <p:sldId id="387" r:id="rId43"/>
    <p:sldId id="388" r:id="rId44"/>
    <p:sldId id="389" r:id="rId45"/>
    <p:sldId id="390" r:id="rId46"/>
    <p:sldId id="391" r:id="rId47"/>
    <p:sldId id="394" r:id="rId48"/>
    <p:sldId id="395" r:id="rId49"/>
    <p:sldId id="396" r:id="rId50"/>
    <p:sldId id="397" r:id="rId51"/>
    <p:sldId id="398" r:id="rId52"/>
    <p:sldId id="399" r:id="rId53"/>
    <p:sldId id="400" r:id="rId54"/>
    <p:sldId id="401" r:id="rId55"/>
    <p:sldId id="402" r:id="rId56"/>
    <p:sldId id="403" r:id="rId57"/>
    <p:sldId id="405" r:id="rId58"/>
    <p:sldId id="406" r:id="rId59"/>
    <p:sldId id="407" r:id="rId60"/>
    <p:sldId id="408" r:id="rId61"/>
    <p:sldId id="409" r:id="rId62"/>
    <p:sldId id="410" r:id="rId63"/>
    <p:sldId id="411" r:id="rId64"/>
    <p:sldId id="412" r:id="rId65"/>
    <p:sldId id="413" r:id="rId66"/>
    <p:sldId id="414"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AFCAF5-F884-484E-AAB3-743B7E6C3BA4}" type="datetimeFigureOut">
              <a:rPr lang="en-US" smtClean="0"/>
              <a:pPr/>
              <a:t>01-Mar-14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4C6D23-1688-4808-BECE-54F7C2798EB2}" type="slidenum">
              <a:rPr lang="en-US" smtClean="0"/>
              <a:pPr/>
              <a:t>‹#›</a:t>
            </a:fld>
            <a:endParaRPr lang="en-US"/>
          </a:p>
        </p:txBody>
      </p:sp>
    </p:spTree>
    <p:extLst>
      <p:ext uri="{BB962C8B-B14F-4D97-AF65-F5344CB8AC3E}">
        <p14:creationId xmlns:p14="http://schemas.microsoft.com/office/powerpoint/2010/main" val="2198200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rostow</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1</a:t>
            </a:fld>
            <a:endParaRPr lang="en-US"/>
          </a:p>
        </p:txBody>
      </p:sp>
    </p:spTree>
    <p:extLst>
      <p:ext uri="{BB962C8B-B14F-4D97-AF65-F5344CB8AC3E}">
        <p14:creationId xmlns:p14="http://schemas.microsoft.com/office/powerpoint/2010/main" val="2704862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a:t>
            </a:fld>
            <a:endParaRPr lang="en-US"/>
          </a:p>
        </p:txBody>
      </p:sp>
    </p:spTree>
    <p:extLst>
      <p:ext uri="{BB962C8B-B14F-4D97-AF65-F5344CB8AC3E}">
        <p14:creationId xmlns:p14="http://schemas.microsoft.com/office/powerpoint/2010/main" val="1315795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RF-4</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3</a:t>
            </a:fld>
            <a:endParaRPr lang="en-US"/>
          </a:p>
        </p:txBody>
      </p:sp>
    </p:spTree>
    <p:extLst>
      <p:ext uri="{BB962C8B-B14F-4D97-AF65-F5344CB8AC3E}">
        <p14:creationId xmlns:p14="http://schemas.microsoft.com/office/powerpoint/2010/main" val="4077394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Ali </a:t>
            </a:r>
            <a:r>
              <a:rPr lang="en-US" dirty="0" err="1" smtClean="0"/>
              <a:t>amini</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5</a:t>
            </a:fld>
            <a:endParaRPr lang="en-US"/>
          </a:p>
        </p:txBody>
      </p:sp>
    </p:spTree>
    <p:extLst>
      <p:ext uri="{BB962C8B-B14F-4D97-AF65-F5344CB8AC3E}">
        <p14:creationId xmlns:p14="http://schemas.microsoft.com/office/powerpoint/2010/main" val="1487345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6</a:t>
            </a:fld>
            <a:endParaRPr lang="en-US"/>
          </a:p>
        </p:txBody>
      </p:sp>
    </p:spTree>
    <p:extLst>
      <p:ext uri="{BB962C8B-B14F-4D97-AF65-F5344CB8AC3E}">
        <p14:creationId xmlns:p14="http://schemas.microsoft.com/office/powerpoint/2010/main" val="87352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7</a:t>
            </a:fld>
            <a:endParaRPr lang="en-US"/>
          </a:p>
        </p:txBody>
      </p:sp>
    </p:spTree>
    <p:extLst>
      <p:ext uri="{BB962C8B-B14F-4D97-AF65-F5344CB8AC3E}">
        <p14:creationId xmlns:p14="http://schemas.microsoft.com/office/powerpoint/2010/main" val="2984672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Hawk missiles</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8</a:t>
            </a:fld>
            <a:endParaRPr lang="en-US"/>
          </a:p>
        </p:txBody>
      </p:sp>
    </p:spTree>
    <p:extLst>
      <p:ext uri="{BB962C8B-B14F-4D97-AF65-F5344CB8AC3E}">
        <p14:creationId xmlns:p14="http://schemas.microsoft.com/office/powerpoint/2010/main" val="199586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9</a:t>
            </a:fld>
            <a:endParaRPr lang="en-US"/>
          </a:p>
        </p:txBody>
      </p:sp>
    </p:spTree>
    <p:extLst>
      <p:ext uri="{BB962C8B-B14F-4D97-AF65-F5344CB8AC3E}">
        <p14:creationId xmlns:p14="http://schemas.microsoft.com/office/powerpoint/2010/main" val="3914905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10</a:t>
            </a:fld>
            <a:endParaRPr lang="en-US"/>
          </a:p>
        </p:txBody>
      </p:sp>
    </p:spTree>
    <p:extLst>
      <p:ext uri="{BB962C8B-B14F-4D97-AF65-F5344CB8AC3E}">
        <p14:creationId xmlns:p14="http://schemas.microsoft.com/office/powerpoint/2010/main" val="168762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 27 1962</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11</a:t>
            </a:fld>
            <a:endParaRPr lang="en-US"/>
          </a:p>
        </p:txBody>
      </p:sp>
    </p:spTree>
    <p:extLst>
      <p:ext uri="{BB962C8B-B14F-4D97-AF65-F5344CB8AC3E}">
        <p14:creationId xmlns:p14="http://schemas.microsoft.com/office/powerpoint/2010/main" val="1938282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jupiter</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12</a:t>
            </a:fld>
            <a:endParaRPr lang="en-US"/>
          </a:p>
        </p:txBody>
      </p:sp>
    </p:spTree>
    <p:extLst>
      <p:ext uri="{BB962C8B-B14F-4D97-AF65-F5344CB8AC3E}">
        <p14:creationId xmlns:p14="http://schemas.microsoft.com/office/powerpoint/2010/main" val="855303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polaris</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13</a:t>
            </a:fld>
            <a:endParaRPr lang="en-US"/>
          </a:p>
        </p:txBody>
      </p:sp>
    </p:spTree>
    <p:extLst>
      <p:ext uri="{BB962C8B-B14F-4D97-AF65-F5344CB8AC3E}">
        <p14:creationId xmlns:p14="http://schemas.microsoft.com/office/powerpoint/2010/main" val="2543810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14</a:t>
            </a:fld>
            <a:endParaRPr lang="en-US"/>
          </a:p>
        </p:txBody>
      </p:sp>
    </p:spTree>
    <p:extLst>
      <p:ext uri="{BB962C8B-B14F-4D97-AF65-F5344CB8AC3E}">
        <p14:creationId xmlns:p14="http://schemas.microsoft.com/office/powerpoint/2010/main" val="3639822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15</a:t>
            </a:fld>
            <a:endParaRPr lang="en-US"/>
          </a:p>
        </p:txBody>
      </p:sp>
    </p:spTree>
    <p:extLst>
      <p:ext uri="{BB962C8B-B14F-4D97-AF65-F5344CB8AC3E}">
        <p14:creationId xmlns:p14="http://schemas.microsoft.com/office/powerpoint/2010/main" val="453427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16</a:t>
            </a:fld>
            <a:endParaRPr lang="en-US"/>
          </a:p>
        </p:txBody>
      </p:sp>
    </p:spTree>
    <p:extLst>
      <p:ext uri="{BB962C8B-B14F-4D97-AF65-F5344CB8AC3E}">
        <p14:creationId xmlns:p14="http://schemas.microsoft.com/office/powerpoint/2010/main" val="2650731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17</a:t>
            </a:fld>
            <a:endParaRPr lang="en-US"/>
          </a:p>
        </p:txBody>
      </p:sp>
    </p:spTree>
    <p:extLst>
      <p:ext uri="{BB962C8B-B14F-4D97-AF65-F5344CB8AC3E}">
        <p14:creationId xmlns:p14="http://schemas.microsoft.com/office/powerpoint/2010/main" val="1141632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18</a:t>
            </a:fld>
            <a:endParaRPr lang="en-US"/>
          </a:p>
        </p:txBody>
      </p:sp>
    </p:spTree>
    <p:extLst>
      <p:ext uri="{BB962C8B-B14F-4D97-AF65-F5344CB8AC3E}">
        <p14:creationId xmlns:p14="http://schemas.microsoft.com/office/powerpoint/2010/main" val="1684817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Jfk</a:t>
            </a:r>
            <a:r>
              <a:rPr lang="en-US" baseline="0" dirty="0" smtClean="0"/>
              <a:t> signs test ban treaty</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19</a:t>
            </a:fld>
            <a:endParaRPr lang="en-US"/>
          </a:p>
        </p:txBody>
      </p:sp>
    </p:spTree>
    <p:extLst>
      <p:ext uri="{BB962C8B-B14F-4D97-AF65-F5344CB8AC3E}">
        <p14:creationId xmlns:p14="http://schemas.microsoft.com/office/powerpoint/2010/main" val="4420835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21</a:t>
            </a:fld>
            <a:endParaRPr lang="en-US"/>
          </a:p>
        </p:txBody>
      </p:sp>
    </p:spTree>
    <p:extLst>
      <p:ext uri="{BB962C8B-B14F-4D97-AF65-F5344CB8AC3E}">
        <p14:creationId xmlns:p14="http://schemas.microsoft.com/office/powerpoint/2010/main" val="2341525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22</a:t>
            </a:fld>
            <a:endParaRPr lang="en-US"/>
          </a:p>
        </p:txBody>
      </p:sp>
    </p:spTree>
    <p:extLst>
      <p:ext uri="{BB962C8B-B14F-4D97-AF65-F5344CB8AC3E}">
        <p14:creationId xmlns:p14="http://schemas.microsoft.com/office/powerpoint/2010/main" val="2473263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23</a:t>
            </a:fld>
            <a:endParaRPr lang="en-US"/>
          </a:p>
        </p:txBody>
      </p:sp>
    </p:spTree>
    <p:extLst>
      <p:ext uri="{BB962C8B-B14F-4D97-AF65-F5344CB8AC3E}">
        <p14:creationId xmlns:p14="http://schemas.microsoft.com/office/powerpoint/2010/main" val="32457298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Mordechai</a:t>
            </a:r>
            <a:r>
              <a:rPr lang="en-US" baseline="0" dirty="0" smtClean="0"/>
              <a:t> </a:t>
            </a:r>
            <a:r>
              <a:rPr lang="en-US" dirty="0" err="1" smtClean="0"/>
              <a:t>Vanunu</a:t>
            </a:r>
            <a:r>
              <a:rPr lang="en-US" baseline="0" dirty="0" smtClean="0"/>
              <a:t> bomb components</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24</a:t>
            </a:fld>
            <a:endParaRPr lang="en-US"/>
          </a:p>
        </p:txBody>
      </p:sp>
    </p:spTree>
    <p:extLst>
      <p:ext uri="{BB962C8B-B14F-4D97-AF65-F5344CB8AC3E}">
        <p14:creationId xmlns:p14="http://schemas.microsoft.com/office/powerpoint/2010/main" val="1523746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17 May 63</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25</a:t>
            </a:fld>
            <a:endParaRPr lang="en-US"/>
          </a:p>
        </p:txBody>
      </p:sp>
    </p:spTree>
    <p:extLst>
      <p:ext uri="{BB962C8B-B14F-4D97-AF65-F5344CB8AC3E}">
        <p14:creationId xmlns:p14="http://schemas.microsoft.com/office/powerpoint/2010/main" val="18890968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26</a:t>
            </a:fld>
            <a:endParaRPr lang="en-US"/>
          </a:p>
        </p:txBody>
      </p:sp>
    </p:spTree>
    <p:extLst>
      <p:ext uri="{BB962C8B-B14F-4D97-AF65-F5344CB8AC3E}">
        <p14:creationId xmlns:p14="http://schemas.microsoft.com/office/powerpoint/2010/main" val="5092924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27</a:t>
            </a:fld>
            <a:endParaRPr lang="en-US"/>
          </a:p>
        </p:txBody>
      </p:sp>
    </p:spTree>
    <p:extLst>
      <p:ext uri="{BB962C8B-B14F-4D97-AF65-F5344CB8AC3E}">
        <p14:creationId xmlns:p14="http://schemas.microsoft.com/office/powerpoint/2010/main" val="418083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 presidents of </a:t>
            </a:r>
            <a:r>
              <a:rPr lang="en-US" dirty="0" err="1" smtClean="0"/>
              <a:t>algeria</a:t>
            </a:r>
            <a:r>
              <a:rPr lang="en-US" dirty="0" smtClean="0"/>
              <a:t>, </a:t>
            </a:r>
            <a:r>
              <a:rPr lang="en-US" dirty="0" err="1" smtClean="0"/>
              <a:t>syria</a:t>
            </a:r>
            <a:r>
              <a:rPr lang="en-US" dirty="0" smtClean="0"/>
              <a:t> at </a:t>
            </a:r>
            <a:r>
              <a:rPr lang="en-US" dirty="0" err="1" smtClean="0"/>
              <a:t>cairo</a:t>
            </a:r>
            <a:r>
              <a:rPr lang="en-US" dirty="0" smtClean="0"/>
              <a:t> summit, 1963</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28</a:t>
            </a:fld>
            <a:endParaRPr lang="en-US"/>
          </a:p>
        </p:txBody>
      </p:sp>
    </p:spTree>
    <p:extLst>
      <p:ext uri="{BB962C8B-B14F-4D97-AF65-F5344CB8AC3E}">
        <p14:creationId xmlns:p14="http://schemas.microsoft.com/office/powerpoint/2010/main" val="9927165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29</a:t>
            </a:fld>
            <a:endParaRPr lang="en-US"/>
          </a:p>
        </p:txBody>
      </p:sp>
    </p:spTree>
    <p:extLst>
      <p:ext uri="{BB962C8B-B14F-4D97-AF65-F5344CB8AC3E}">
        <p14:creationId xmlns:p14="http://schemas.microsoft.com/office/powerpoint/2010/main" val="2802963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30</a:t>
            </a:fld>
            <a:endParaRPr lang="en-US"/>
          </a:p>
        </p:txBody>
      </p:sp>
    </p:spTree>
    <p:extLst>
      <p:ext uri="{BB962C8B-B14F-4D97-AF65-F5344CB8AC3E}">
        <p14:creationId xmlns:p14="http://schemas.microsoft.com/office/powerpoint/2010/main" val="10160839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Yemen </a:t>
            </a:r>
            <a:r>
              <a:rPr lang="en-US" dirty="0" err="1" smtClean="0"/>
              <a:t>oct</a:t>
            </a:r>
            <a:r>
              <a:rPr lang="en-US" dirty="0" smtClean="0"/>
              <a:t> 62 coup</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31</a:t>
            </a:fld>
            <a:endParaRPr lang="en-US"/>
          </a:p>
        </p:txBody>
      </p:sp>
    </p:spTree>
    <p:extLst>
      <p:ext uri="{BB962C8B-B14F-4D97-AF65-F5344CB8AC3E}">
        <p14:creationId xmlns:p14="http://schemas.microsoft.com/office/powerpoint/2010/main" val="15064791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 </a:t>
            </a:r>
            <a:r>
              <a:rPr lang="en-US" dirty="0" err="1" smtClean="0"/>
              <a:t>hassan</a:t>
            </a:r>
            <a:r>
              <a:rPr lang="en-US" dirty="0" smtClean="0"/>
              <a:t> </a:t>
            </a:r>
            <a:r>
              <a:rPr lang="en-US" dirty="0" err="1" smtClean="0"/>
              <a:t>ali</a:t>
            </a:r>
            <a:r>
              <a:rPr lang="en-US" dirty="0" smtClean="0"/>
              <a:t> </a:t>
            </a:r>
            <a:r>
              <a:rPr lang="en-US" dirty="0" err="1" smtClean="0"/>
              <a:t>kamal</a:t>
            </a:r>
            <a:r>
              <a:rPr lang="en-US" dirty="0" smtClean="0"/>
              <a:t>—head of </a:t>
            </a:r>
            <a:r>
              <a:rPr lang="en-US" dirty="0" err="1" smtClean="0"/>
              <a:t>egy</a:t>
            </a:r>
            <a:r>
              <a:rPr lang="en-US" dirty="0" smtClean="0"/>
              <a:t> forces in </a:t>
            </a:r>
            <a:r>
              <a:rPr lang="en-US" dirty="0" err="1" smtClean="0"/>
              <a:t>yemen</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32</a:t>
            </a:fld>
            <a:endParaRPr lang="en-US"/>
          </a:p>
        </p:txBody>
      </p:sp>
    </p:spTree>
    <p:extLst>
      <p:ext uri="{BB962C8B-B14F-4D97-AF65-F5344CB8AC3E}">
        <p14:creationId xmlns:p14="http://schemas.microsoft.com/office/powerpoint/2010/main" val="32914849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33</a:t>
            </a:fld>
            <a:endParaRPr lang="en-US"/>
          </a:p>
        </p:txBody>
      </p:sp>
    </p:spTree>
    <p:extLst>
      <p:ext uri="{BB962C8B-B14F-4D97-AF65-F5344CB8AC3E}">
        <p14:creationId xmlns:p14="http://schemas.microsoft.com/office/powerpoint/2010/main" val="12269127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9685296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5960326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8CF2F4-9E67-42B8-A6B9-5B1DF1477766}"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8737341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3201766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9484816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150 </a:t>
            </a:r>
            <a:r>
              <a:rPr lang="en-US" sz="1200" b="0" i="0" kern="1200" dirty="0" smtClean="0">
                <a:solidFill>
                  <a:schemeClr val="tx1"/>
                </a:solidFill>
                <a:latin typeface="+mn-lt"/>
                <a:ea typeface="+mn-ea"/>
                <a:cs typeface="+mn-cs"/>
              </a:rPr>
              <a:t>German </a:t>
            </a:r>
            <a:r>
              <a:rPr lang="en-US" sz="1200" b="0" i="0" kern="1200" dirty="0" err="1" smtClean="0">
                <a:solidFill>
                  <a:schemeClr val="tx1"/>
                </a:solidFill>
                <a:latin typeface="+mn-lt"/>
                <a:ea typeface="+mn-ea"/>
                <a:cs typeface="+mn-cs"/>
              </a:rPr>
              <a:t>Bundeswehr</a:t>
            </a:r>
            <a:r>
              <a:rPr lang="en-US" sz="1200" b="0" i="0" kern="1200" dirty="0" smtClean="0">
                <a:solidFill>
                  <a:schemeClr val="tx1"/>
                </a:solidFill>
                <a:latin typeface="+mn-lt"/>
                <a:ea typeface="+mn-ea"/>
                <a:cs typeface="+mn-cs"/>
              </a:rPr>
              <a:t> M48</a:t>
            </a:r>
            <a:r>
              <a:rPr lang="en-US" sz="1200" b="0" i="0" kern="1200" baseline="0" dirty="0" smtClean="0">
                <a:solidFill>
                  <a:schemeClr val="tx1"/>
                </a:solidFill>
                <a:latin typeface="+mn-lt"/>
                <a:ea typeface="+mn-ea"/>
                <a:cs typeface="+mn-cs"/>
              </a:rPr>
              <a:t> tank—option for 83 more</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7388274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Eshkol and </a:t>
            </a:r>
            <a:r>
              <a:rPr lang="en-US" dirty="0" err="1" smtClean="0"/>
              <a:t>lbj</a:t>
            </a:r>
            <a:endParaRPr lang="en-US" dirty="0"/>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6710618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506177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F-5</a:t>
            </a:r>
            <a:endParaRPr lang="en-US" dirty="0"/>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8113293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3476639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6235332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2651406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2233195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9865788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12948315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British raid fort </a:t>
            </a:r>
            <a:r>
              <a:rPr lang="en-US" dirty="0" err="1" smtClean="0"/>
              <a:t>harib</a:t>
            </a:r>
            <a:r>
              <a:rPr lang="en-US" dirty="0" smtClean="0"/>
              <a:t> 28 March 1964</a:t>
            </a:r>
            <a:endParaRPr lang="en-US" dirty="0"/>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40615489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11603572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41438435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1962 visit</a:t>
            </a:r>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24794158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0821463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1907700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0030921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38648856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30680343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skyhawk</a:t>
            </a:r>
            <a:endParaRPr lang="en-US" dirty="0"/>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6211734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10098583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samu</a:t>
            </a:r>
            <a:endParaRPr lang="en-US" dirty="0"/>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8063693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32725633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2747167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25951160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1819704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pPr/>
              <a:t>01-Mar-14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pPr/>
              <a:t>01-Mar-14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pPr/>
              <a:t>01-Mar-14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pPr/>
              <a:t>01-Mar-14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pPr/>
              <a:t>01-Mar-14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pPr/>
              <a:t>01-Mar-14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pPr/>
              <a:t>01-Mar-14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pPr/>
              <a:t>01-Mar-14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pPr/>
              <a:t>01-Mar-14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pPr/>
              <a:t>01-Mar-14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pPr/>
              <a:t>01-Mar-14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pPr/>
              <a:t>01-Mar-14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9.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9.png"/><Relationship Id="rId4"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9.png"/><Relationship Id="rId4"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9.png"/><Relationship Id="rId4" Type="http://schemas.openxmlformats.org/officeDocument/2006/relationships/notesSlide" Target="../notesSlides/notesSlide42.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9.png"/><Relationship Id="rId4" Type="http://schemas.openxmlformats.org/officeDocument/2006/relationships/notesSlide" Target="../notesSlides/notesSlide45.xml"/></Relationships>
</file>

<file path=ppt/slides/_rels/slide50.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9.png"/><Relationship Id="rId4" Type="http://schemas.openxmlformats.org/officeDocument/2006/relationships/notesSlide" Target="../notesSlides/notesSlide49.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9.png"/><Relationship Id="rId4" Type="http://schemas.openxmlformats.org/officeDocument/2006/relationships/notesSlide" Target="../notesSlides/notesSlide52.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9.png"/><Relationship Id="rId4" Type="http://schemas.openxmlformats.org/officeDocument/2006/relationships/notesSlide" Target="../notesSlides/notesSlide60.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texana.texascooking.com/gifs/news/rostow.gif"/>
          <p:cNvPicPr>
            <a:picLocks noChangeAspect="1" noChangeArrowheads="1"/>
          </p:cNvPicPr>
          <p:nvPr/>
        </p:nvPicPr>
        <p:blipFill>
          <a:blip r:embed="rId3" cstate="print"/>
          <a:srcRect/>
          <a:stretch>
            <a:fillRect/>
          </a:stretch>
        </p:blipFill>
        <p:spPr bwMode="auto">
          <a:xfrm>
            <a:off x="2514601" y="0"/>
            <a:ext cx="4959348" cy="676275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pictory: Robert McNamara with Shah and Kennedy (1962)"/>
          <p:cNvPicPr>
            <a:picLocks noChangeAspect="1" noChangeArrowheads="1"/>
          </p:cNvPicPr>
          <p:nvPr/>
        </p:nvPicPr>
        <p:blipFill>
          <a:blip r:embed="rId3" cstate="print"/>
          <a:srcRect/>
          <a:stretch>
            <a:fillRect/>
          </a:stretch>
        </p:blipFill>
        <p:spPr bwMode="auto">
          <a:xfrm>
            <a:off x="533400" y="152400"/>
            <a:ext cx="8111204" cy="64008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3" cstate="print"/>
          <a:srcRect/>
          <a:stretch>
            <a:fillRect/>
          </a:stretch>
        </p:blipFill>
        <p:spPr bwMode="auto">
          <a:xfrm>
            <a:off x="69908" y="1295400"/>
            <a:ext cx="9004184"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264159"/>
            <a:ext cx="8686800" cy="6442711"/>
          </a:xfrm>
          <a:prstGeom prst="rect">
            <a:avLst/>
          </a:prstGeom>
        </p:spPr>
      </p:pic>
    </p:spTree>
    <p:extLst>
      <p:ext uri="{BB962C8B-B14F-4D97-AF65-F5344CB8AC3E}">
        <p14:creationId xmlns:p14="http://schemas.microsoft.com/office/powerpoint/2010/main" val="1109703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ile:Aliamini.jpg"/>
          <p:cNvPicPr>
            <a:picLocks noChangeAspect="1" noChangeArrowheads="1"/>
          </p:cNvPicPr>
          <p:nvPr/>
        </p:nvPicPr>
        <p:blipFill>
          <a:blip r:embed="rId3" cstate="print"/>
          <a:srcRect/>
          <a:stretch>
            <a:fillRect/>
          </a:stretch>
        </p:blipFill>
        <p:spPr bwMode="auto">
          <a:xfrm>
            <a:off x="2362200" y="-1"/>
            <a:ext cx="5057012" cy="709402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media-2.web.britannica.com/eb-media/56/99756-004-BDC77133.jpg"/>
          <p:cNvPicPr>
            <a:picLocks noChangeAspect="1" noChangeArrowheads="1"/>
          </p:cNvPicPr>
          <p:nvPr/>
        </p:nvPicPr>
        <p:blipFill>
          <a:blip r:embed="rId3" cstate="print"/>
          <a:srcRect/>
          <a:stretch>
            <a:fillRect/>
          </a:stretch>
        </p:blipFill>
        <p:spPr bwMode="auto">
          <a:xfrm>
            <a:off x="685800" y="380999"/>
            <a:ext cx="8259628" cy="620223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533400"/>
            <a:ext cx="8229600" cy="5632311"/>
          </a:xfrm>
          <a:prstGeom prst="rect">
            <a:avLst/>
          </a:prstGeom>
          <a:noFill/>
        </p:spPr>
        <p:txBody>
          <a:bodyPr wrap="square" rtlCol="0">
            <a:spAutoFit/>
          </a:bodyPr>
          <a:lstStyle/>
          <a:p>
            <a:pPr algn="ctr"/>
            <a:r>
              <a:rPr lang="en-US" sz="2400" dirty="0" smtClean="0"/>
              <a:t>Wm. Bundy memo, 16 July 1962</a:t>
            </a:r>
          </a:p>
          <a:p>
            <a:endParaRPr lang="en-US" sz="2400" dirty="0" smtClean="0"/>
          </a:p>
          <a:p>
            <a:r>
              <a:rPr lang="en-US" sz="2400" dirty="0" smtClean="0"/>
              <a:t>The Joint Chiefs of Staff appraisal is </a:t>
            </a:r>
            <a:r>
              <a:rPr lang="en-US" sz="2400" dirty="0" err="1" smtClean="0"/>
              <a:t>inclosed</a:t>
            </a:r>
            <a:r>
              <a:rPr lang="en-US" sz="2400" dirty="0" smtClean="0"/>
              <a:t>. In summary, the Department of Defense views are:</a:t>
            </a:r>
          </a:p>
          <a:p>
            <a:endParaRPr lang="en-US" sz="2400" dirty="0" smtClean="0"/>
          </a:p>
          <a:p>
            <a:pPr marL="342900" indent="-342900">
              <a:buAutoNum type="alphaLcParenBoth"/>
            </a:pPr>
            <a:r>
              <a:rPr lang="en-US" sz="2400" dirty="0" smtClean="0"/>
              <a:t>Israel is vulnerable to UAR air attack and is becoming increasingly so with the arrival of additional Soviet TU-16's.</a:t>
            </a:r>
          </a:p>
          <a:p>
            <a:pPr marL="342900" indent="-342900">
              <a:buAutoNum type="alphaLcParenBoth"/>
            </a:pPr>
            <a:endParaRPr lang="en-US" sz="2400" dirty="0" smtClean="0"/>
          </a:p>
          <a:p>
            <a:r>
              <a:rPr lang="en-US" sz="2400" dirty="0" smtClean="0"/>
              <a:t>(b) The addition of the Hawk missile within Israel's air defense system would fill an important gap in their defense.</a:t>
            </a:r>
          </a:p>
          <a:p>
            <a:endParaRPr lang="en-US" sz="2400" dirty="0" smtClean="0"/>
          </a:p>
          <a:p>
            <a:r>
              <a:rPr lang="en-US" sz="2400" dirty="0" smtClean="0"/>
              <a:t>(c) Acquisition of the Hawk missile system by Israel </a:t>
            </a:r>
            <a:r>
              <a:rPr lang="en-US" sz="2400" dirty="0" smtClean="0">
                <a:solidFill>
                  <a:srgbClr val="FF0000"/>
                </a:solidFill>
              </a:rPr>
              <a:t>would not alone act to shift the balance of military power between Israel and its neighbors.</a:t>
            </a:r>
          </a:p>
          <a:p>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rm2.static.flickr.com/1319/1383079026_57883c6e33.jpg"/>
          <p:cNvPicPr>
            <a:picLocks noChangeAspect="1" noChangeArrowheads="1"/>
          </p:cNvPicPr>
          <p:nvPr/>
        </p:nvPicPr>
        <p:blipFill>
          <a:blip r:embed="rId3" cstate="print"/>
          <a:srcRect/>
          <a:stretch>
            <a:fillRect/>
          </a:stretch>
        </p:blipFill>
        <p:spPr bwMode="auto">
          <a:xfrm>
            <a:off x="152400" y="190727"/>
            <a:ext cx="8991600" cy="6276139"/>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i.ebayimg.com/06/!B6vzC8QEGk~$(KGrHqJ,!hgEyr6JSvfdBMy(zsks(g~~_35.JPG"/>
          <p:cNvPicPr>
            <a:picLocks noChangeAspect="1" noChangeArrowheads="1"/>
          </p:cNvPicPr>
          <p:nvPr/>
        </p:nvPicPr>
        <p:blipFill>
          <a:blip r:embed="rId3" cstate="print"/>
          <a:srcRect/>
          <a:stretch>
            <a:fillRect/>
          </a:stretch>
        </p:blipFill>
        <p:spPr bwMode="auto">
          <a:xfrm>
            <a:off x="2286000" y="304800"/>
            <a:ext cx="5257800" cy="636024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 y="838203"/>
          <a:ext cx="9143998" cy="4952992"/>
        </p:xfrm>
        <a:graphic>
          <a:graphicData uri="http://schemas.openxmlformats.org/drawingml/2006/table">
            <a:tbl>
              <a:tblPr/>
              <a:tblGrid>
                <a:gridCol w="1828593"/>
                <a:gridCol w="1828593"/>
                <a:gridCol w="1828593"/>
                <a:gridCol w="1828593"/>
                <a:gridCol w="1829626"/>
              </a:tblGrid>
              <a:tr h="450272">
                <a:tc>
                  <a:txBody>
                    <a:bodyPr/>
                    <a:lstStyle/>
                    <a:p>
                      <a:pPr marL="0" marR="0">
                        <a:spcBef>
                          <a:spcPts val="0"/>
                        </a:spcBef>
                        <a:spcAft>
                          <a:spcPts val="0"/>
                        </a:spcAft>
                      </a:pPr>
                      <a:endParaRPr lang="en-US" sz="2000" dirty="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Total</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Military aid</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Economic aid</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Food for Peace</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1954</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74.7M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54M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20.7M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1955</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52.7M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41.5M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11.2M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1956</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50.8M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24M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26.8M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1957</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40.9M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26.8M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14.1M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1958</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61.2M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0</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24M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37.2M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1959</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50.3M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.4M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19.2M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30.7M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1960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55.7M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23.9M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31.3M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1961</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45.1M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24.5M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23.6M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dirty="0">
                          <a:solidFill>
                            <a:srgbClr val="FF0000"/>
                          </a:solidFill>
                          <a:latin typeface="Calibri"/>
                          <a:ea typeface="Times New Roman"/>
                        </a:rPr>
                        <a:t>1962</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rgbClr val="FF0000"/>
                          </a:solidFill>
                          <a:latin typeface="Calibri"/>
                          <a:ea typeface="Times New Roman"/>
                        </a:rPr>
                        <a:t>83.9M</a:t>
                      </a:r>
                      <a:endParaRPr lang="en-US" sz="200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rgbClr val="FF0000"/>
                          </a:solidFill>
                          <a:latin typeface="Calibri"/>
                          <a:ea typeface="Times New Roman"/>
                        </a:rPr>
                        <a:t>13.2M</a:t>
                      </a:r>
                      <a:endParaRPr lang="en-US" sz="200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rgbClr val="FF0000"/>
                          </a:solidFill>
                          <a:latin typeface="Calibri"/>
                          <a:ea typeface="Times New Roman"/>
                        </a:rPr>
                        <a:t>45.4M</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25.3M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dirty="0">
                          <a:solidFill>
                            <a:srgbClr val="FF0000"/>
                          </a:solidFill>
                          <a:latin typeface="Calibri"/>
                          <a:ea typeface="Times New Roman"/>
                        </a:rPr>
                        <a:t>1963</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rgbClr val="FF0000"/>
                          </a:solidFill>
                          <a:latin typeface="Calibri"/>
                          <a:ea typeface="Times New Roman"/>
                        </a:rPr>
                        <a:t>76.7M</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rgbClr val="FF0000"/>
                          </a:solidFill>
                          <a:latin typeface="Calibri"/>
                          <a:ea typeface="Times New Roman"/>
                        </a:rPr>
                        <a:t>13.3M</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rgbClr val="FF0000"/>
                          </a:solidFill>
                          <a:latin typeface="Calibri"/>
                          <a:ea typeface="Times New Roman"/>
                        </a:rPr>
                        <a:t>45M</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18.4M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571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TextBox 3"/>
          <p:cNvSpPr txBox="1"/>
          <p:nvPr/>
        </p:nvSpPr>
        <p:spPr>
          <a:xfrm>
            <a:off x="762000" y="228600"/>
            <a:ext cx="7696200" cy="461665"/>
          </a:xfrm>
          <a:prstGeom prst="rect">
            <a:avLst/>
          </a:prstGeom>
          <a:noFill/>
        </p:spPr>
        <p:txBody>
          <a:bodyPr wrap="square" rtlCol="0">
            <a:spAutoFit/>
          </a:bodyPr>
          <a:lstStyle/>
          <a:p>
            <a:pPr algn="ctr"/>
            <a:r>
              <a:rPr lang="en-US" sz="2400" b="1" dirty="0" smtClean="0">
                <a:solidFill>
                  <a:schemeClr val="tx2">
                    <a:lumMod val="60000"/>
                    <a:lumOff val="40000"/>
                  </a:schemeClr>
                </a:solidFill>
              </a:rPr>
              <a:t>US aid to Israel, Eisenhower &amp; Kennedy administrations</a:t>
            </a:r>
            <a:endParaRPr lang="en-US" sz="2400" b="1"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382000" cy="7478970"/>
          </a:xfrm>
          <a:prstGeom prst="rect">
            <a:avLst/>
          </a:prstGeom>
          <a:noFill/>
        </p:spPr>
        <p:txBody>
          <a:bodyPr wrap="square" rtlCol="0">
            <a:spAutoFit/>
          </a:bodyPr>
          <a:lstStyle/>
          <a:p>
            <a:r>
              <a:rPr lang="en-US" sz="1600" b="1" cap="small" dirty="0" smtClean="0"/>
              <a:t>             	White House counselor Mike Feldman</a:t>
            </a:r>
            <a:r>
              <a:rPr lang="en-US" sz="1600" dirty="0" smtClean="0"/>
              <a:t>: As I said in my cable, the only time that I mentioned numbers was when they said, “We think they’ll [the Palestinian refugees] all take repatriation because of the pressures brought on them.” And I said, “This isn’t our own analysis. Our own analysis would indicate they don’t endanger your security.” And they said, “Well, what do you mean by that?”</a:t>
            </a:r>
          </a:p>
          <a:p>
            <a:r>
              <a:rPr lang="en-US" sz="1600" dirty="0" smtClean="0"/>
              <a:t>            	 I said, “Well, from the conversations that Dr. [Joseph] Johnson has had and from indications we’ve had from other people, it’s our best guess that not more than one in ten [refugees] would take repatriation,” and they accepted that. That’s all.</a:t>
            </a:r>
          </a:p>
          <a:p>
            <a:r>
              <a:rPr lang="en-US" sz="1600" b="1" cap="small" dirty="0" smtClean="0"/>
              <a:t>             	President Kennedy</a:t>
            </a:r>
            <a:r>
              <a:rPr lang="en-US" sz="1600" dirty="0" smtClean="0"/>
              <a:t>: What did they figure? It’s like a Negro wanting to go back to Mississippi, isn’t it? Or is that . . .</a:t>
            </a:r>
          </a:p>
          <a:p>
            <a:r>
              <a:rPr lang="en-US" sz="1600" b="1" cap="small" dirty="0" smtClean="0"/>
              <a:t>             	Feldman</a:t>
            </a:r>
            <a:r>
              <a:rPr lang="en-US" sz="1600" cap="small" dirty="0" smtClean="0"/>
              <a:t>:</a:t>
            </a:r>
            <a:r>
              <a:rPr lang="en-US" sz="1600" dirty="0" smtClean="0"/>
              <a:t> It’s different because it’s as if the dominant doctrine were Black Muslim doctrine in a sense . . . [</a:t>
            </a:r>
            <a:r>
              <a:rPr lang="en-US" sz="1600" i="1" dirty="0" smtClean="0"/>
              <a:t>Laughs</a:t>
            </a:r>
            <a:r>
              <a:rPr lang="en-US" sz="1600" dirty="0" smtClean="0"/>
              <a:t>.]</a:t>
            </a:r>
          </a:p>
          <a:p>
            <a:r>
              <a:rPr lang="en-US" sz="1600" b="1" cap="small" dirty="0" smtClean="0"/>
              <a:t>             	President Kennedy</a:t>
            </a:r>
            <a:r>
              <a:rPr lang="en-US" sz="1600" dirty="0" smtClean="0"/>
              <a:t>: [</a:t>
            </a:r>
            <a:r>
              <a:rPr lang="en-US" sz="1600" i="1" dirty="0" smtClean="0"/>
              <a:t>Unclear</a:t>
            </a:r>
            <a:r>
              <a:rPr lang="en-US" sz="1600" dirty="0" smtClean="0"/>
              <a:t>.] Well, the whole question really is how much economic value they can get without [going back] . . . It’s quite a different thing to say that you want to go back as the only means of getting compensated . . . that you can get compensation without going back.</a:t>
            </a:r>
          </a:p>
          <a:p>
            <a:r>
              <a:rPr lang="en-US" sz="1600" dirty="0" smtClean="0"/>
              <a:t>           	Of course, they both have a different view, don’t they? Nasser will think they [Palestinian refugees] all want to go back. He doesn’t think the Israelis will take them, so he thinks it’s going to collapse. The Israelis are . . .</a:t>
            </a:r>
          </a:p>
          <a:p>
            <a:r>
              <a:rPr lang="en-US" sz="1600" b="1" cap="small" dirty="0" smtClean="0"/>
              <a:t>            	</a:t>
            </a:r>
            <a:r>
              <a:rPr lang="en-US" sz="1600" b="1" cap="small" dirty="0" err="1" smtClean="0"/>
              <a:t>Ass’t</a:t>
            </a:r>
            <a:r>
              <a:rPr lang="en-US" sz="1600" b="1" cap="small" dirty="0" smtClean="0"/>
              <a:t> Secretary of State Robert Strong</a:t>
            </a:r>
            <a:r>
              <a:rPr lang="en-US" sz="1600" cap="small" dirty="0" smtClean="0"/>
              <a:t>:</a:t>
            </a:r>
            <a:r>
              <a:rPr lang="en-US" sz="1600" dirty="0" smtClean="0"/>
              <a:t> They place a great deal of stress on the arguments that I made about—concerning the disincentives to going back.</a:t>
            </a:r>
          </a:p>
          <a:p>
            <a:r>
              <a:rPr lang="en-US" sz="1600" b="1" cap="small" dirty="0"/>
              <a:t> </a:t>
            </a:r>
            <a:r>
              <a:rPr lang="en-US" sz="1600" b="1" cap="small" dirty="0" smtClean="0"/>
              <a:t>	President </a:t>
            </a:r>
            <a:r>
              <a:rPr lang="en-US" sz="1600" b="1" cap="small" dirty="0"/>
              <a:t>Kennedy</a:t>
            </a:r>
            <a:r>
              <a:rPr lang="en-US" sz="1600" dirty="0"/>
              <a:t>: Yeah, but aren’t they . . . Isn’t one group going to be horribly disappointed, either the Israelis—</a:t>
            </a:r>
          </a:p>
          <a:p>
            <a:r>
              <a:rPr lang="en-US" sz="1600" b="1" cap="small" dirty="0"/>
              <a:t>        </a:t>
            </a:r>
            <a:r>
              <a:rPr lang="en-US" sz="1600" b="1" cap="small" dirty="0" smtClean="0"/>
              <a:t>	 </a:t>
            </a:r>
            <a:r>
              <a:rPr lang="en-US" sz="1600" b="1" cap="small" dirty="0"/>
              <a:t>Strong</a:t>
            </a:r>
            <a:r>
              <a:rPr lang="en-US" sz="1600" cap="small" dirty="0"/>
              <a:t>:</a:t>
            </a:r>
            <a:r>
              <a:rPr lang="en-US" sz="1600" dirty="0"/>
              <a:t> Yeah.</a:t>
            </a:r>
          </a:p>
          <a:p>
            <a:r>
              <a:rPr lang="en-US" sz="1600" b="1" cap="small" dirty="0"/>
              <a:t>         </a:t>
            </a:r>
            <a:r>
              <a:rPr lang="en-US" sz="1600" b="1" cap="small" dirty="0" smtClean="0"/>
              <a:t>	President </a:t>
            </a:r>
            <a:r>
              <a:rPr lang="en-US" sz="1600" b="1" cap="small" dirty="0"/>
              <a:t>Kennedy</a:t>
            </a:r>
            <a:r>
              <a:rPr lang="en-US" sz="1600" dirty="0"/>
              <a:t>: —by a lot more than one out of ten coming back, or the Arabs when only one out of ten want to go back? Isn’t it going to blow up, then, the plan when this fact becomes a pattern?</a:t>
            </a:r>
          </a:p>
          <a:p>
            <a:r>
              <a:rPr lang="en-US" sz="1600" b="1" cap="small" dirty="0"/>
              <a:t>        </a:t>
            </a:r>
            <a:r>
              <a:rPr lang="en-US" sz="1600" b="1" cap="small" dirty="0" smtClean="0"/>
              <a:t>	Strong</a:t>
            </a:r>
            <a:r>
              <a:rPr lang="en-US" sz="1600" cap="small" dirty="0"/>
              <a:t>:</a:t>
            </a:r>
            <a:r>
              <a:rPr lang="en-US" sz="1600" dirty="0"/>
              <a:t> I would think that’s a fair assumption.</a:t>
            </a:r>
            <a:endParaRPr lang="en-US" sz="1600" dirty="0" smtClean="0"/>
          </a:p>
          <a:p>
            <a:endParaRPr lang="en-US" sz="1600" dirty="0" smtClean="0"/>
          </a:p>
          <a:p>
            <a:endParaRPr lang="en-US" sz="1600" dirty="0"/>
          </a:p>
        </p:txBody>
      </p:sp>
      <p:pic>
        <p:nvPicPr>
          <p:cNvPr id="3" name="1--kennedy refuge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66183" y="4648200"/>
            <a:ext cx="685800" cy="685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02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www.designation-systems.net/dusrm/pgm-19a-2.jpg"/>
          <p:cNvPicPr>
            <a:picLocks noChangeAspect="1" noChangeArrowheads="1"/>
          </p:cNvPicPr>
          <p:nvPr/>
        </p:nvPicPr>
        <p:blipFill>
          <a:blip r:embed="rId3" cstate="print"/>
          <a:srcRect/>
          <a:stretch>
            <a:fillRect/>
          </a:stretch>
        </p:blipFill>
        <p:spPr bwMode="auto">
          <a:xfrm>
            <a:off x="754484" y="-95498"/>
            <a:ext cx="7932316" cy="680109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static.howstuffworks.com/gif/nuclear-submarine-5.jpg"/>
          <p:cNvPicPr>
            <a:picLocks noChangeAspect="1" noChangeArrowheads="1"/>
          </p:cNvPicPr>
          <p:nvPr/>
        </p:nvPicPr>
        <p:blipFill>
          <a:blip r:embed="rId3" cstate="print"/>
          <a:srcRect/>
          <a:stretch>
            <a:fillRect/>
          </a:stretch>
        </p:blipFill>
        <p:spPr bwMode="auto">
          <a:xfrm>
            <a:off x="163774" y="457200"/>
            <a:ext cx="8980226" cy="6016751"/>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img.timeinc.net/time/magazine/archive/covers/1961/1101610908_400.jpg"/>
          <p:cNvPicPr>
            <a:picLocks noChangeAspect="1" noChangeArrowheads="1"/>
          </p:cNvPicPr>
          <p:nvPr/>
        </p:nvPicPr>
        <p:blipFill>
          <a:blip r:embed="rId3" cstate="print"/>
          <a:srcRect/>
          <a:stretch>
            <a:fillRect/>
          </a:stretch>
        </p:blipFill>
        <p:spPr bwMode="auto">
          <a:xfrm>
            <a:off x="1850056" y="-41148"/>
            <a:ext cx="5236544" cy="689914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bamisslesite.jpg"/>
          <p:cNvPicPr>
            <a:picLocks noChangeAspect="1"/>
          </p:cNvPicPr>
          <p:nvPr/>
        </p:nvPicPr>
        <p:blipFill>
          <a:blip r:embed="rId3" cstate="print"/>
          <a:stretch>
            <a:fillRect/>
          </a:stretch>
        </p:blipFill>
        <p:spPr>
          <a:xfrm>
            <a:off x="387350" y="177800"/>
            <a:ext cx="8369300" cy="65024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arantinemap.gif"/>
          <p:cNvPicPr>
            <a:picLocks noChangeAspect="1"/>
          </p:cNvPicPr>
          <p:nvPr/>
        </p:nvPicPr>
        <p:blipFill>
          <a:blip r:embed="rId3" cstate="print"/>
          <a:stretch>
            <a:fillRect/>
          </a:stretch>
        </p:blipFill>
        <p:spPr>
          <a:xfrm>
            <a:off x="1476375" y="571500"/>
            <a:ext cx="6191250" cy="57150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COMM_meeting,_Cuban_Missile_Crisis,_29_October_1962.jpg"/>
          <p:cNvPicPr>
            <a:picLocks noChangeAspect="1"/>
          </p:cNvPicPr>
          <p:nvPr/>
        </p:nvPicPr>
        <p:blipFill>
          <a:blip r:embed="rId3" cstate="print"/>
          <a:stretch>
            <a:fillRect/>
          </a:stretch>
        </p:blipFill>
        <p:spPr>
          <a:xfrm>
            <a:off x="196939" y="609600"/>
            <a:ext cx="8634989" cy="5715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8001000" cy="6093976"/>
          </a:xfrm>
          <a:prstGeom prst="rect">
            <a:avLst/>
          </a:prstGeom>
          <a:noFill/>
        </p:spPr>
        <p:txBody>
          <a:bodyPr wrap="square" rtlCol="0">
            <a:spAutoFit/>
          </a:bodyPr>
          <a:lstStyle/>
          <a:p>
            <a:r>
              <a:rPr lang="en-US" sz="1500" dirty="0" smtClean="0"/>
              <a:t>	</a:t>
            </a:r>
            <a:r>
              <a:rPr lang="en-US" sz="1500" b="1" cap="small" dirty="0" smtClean="0"/>
              <a:t>President Kennedy</a:t>
            </a:r>
            <a:r>
              <a:rPr lang="en-US" sz="1500" dirty="0" smtClean="0"/>
              <a:t>:</a:t>
            </a:r>
            <a:r>
              <a:rPr lang="en-US" sz="1500" dirty="0"/>
              <a:t> </a:t>
            </a:r>
            <a:r>
              <a:rPr lang="en-US" sz="1500" dirty="0" smtClean="0"/>
              <a:t>How much negotiations have we had with the Turks this week? Who’s done it?</a:t>
            </a:r>
          </a:p>
          <a:p>
            <a:r>
              <a:rPr lang="en-US" sz="1500" dirty="0" smtClean="0"/>
              <a:t>	</a:t>
            </a:r>
            <a:r>
              <a:rPr lang="en-US" sz="1500" b="1" cap="small" dirty="0" smtClean="0"/>
              <a:t>Unidentified</a:t>
            </a:r>
            <a:r>
              <a:rPr lang="en-US" sz="1500" cap="small" dirty="0" smtClean="0"/>
              <a:t>:</a:t>
            </a:r>
            <a:r>
              <a:rPr lang="en-US" sz="1500" dirty="0" smtClean="0"/>
              <a:t> No, we have not.</a:t>
            </a:r>
          </a:p>
          <a:p>
            <a:r>
              <a:rPr lang="en-US" sz="1500" dirty="0" smtClean="0"/>
              <a:t>	</a:t>
            </a:r>
            <a:r>
              <a:rPr lang="en-US" sz="1500" b="1" cap="small" dirty="0" smtClean="0"/>
              <a:t>Secretary of State Dean Rusk</a:t>
            </a:r>
            <a:r>
              <a:rPr lang="en-US" sz="1500" cap="small" dirty="0" smtClean="0"/>
              <a:t>:</a:t>
            </a:r>
            <a:r>
              <a:rPr lang="en-US" sz="1500" dirty="0" smtClean="0"/>
              <a:t> We haven’t talked with the Turks. The Turks have talked with </a:t>
            </a:r>
            <a:r>
              <a:rPr lang="en-US" sz="1500" i="1" dirty="0" smtClean="0"/>
              <a:t>us</a:t>
            </a:r>
            <a:r>
              <a:rPr lang="en-US" sz="1500" dirty="0" smtClean="0"/>
              <a:t>.</a:t>
            </a:r>
          </a:p>
          <a:p>
            <a:r>
              <a:rPr lang="en-US" sz="1500" dirty="0" smtClean="0"/>
              <a:t>	</a:t>
            </a:r>
            <a:r>
              <a:rPr lang="en-US" sz="1500" b="1" cap="small" dirty="0" smtClean="0"/>
              <a:t>President Kennedy</a:t>
            </a:r>
            <a:r>
              <a:rPr lang="en-US" sz="1500" dirty="0" smtClean="0"/>
              <a:t>: Where have they talked with us?</a:t>
            </a:r>
          </a:p>
          <a:p>
            <a:r>
              <a:rPr lang="en-US" sz="1500" dirty="0" smtClean="0"/>
              <a:t>	</a:t>
            </a:r>
            <a:r>
              <a:rPr lang="en-US" sz="1500" b="1" cap="small" dirty="0" smtClean="0"/>
              <a:t>Rusk</a:t>
            </a:r>
            <a:r>
              <a:rPr lang="en-US" sz="1500" cap="small" dirty="0" smtClean="0"/>
              <a:t>:</a:t>
            </a:r>
            <a:r>
              <a:rPr lang="en-US" sz="1500" dirty="0" smtClean="0"/>
              <a:t> In NATO.</a:t>
            </a:r>
          </a:p>
          <a:p>
            <a:r>
              <a:rPr lang="en-US" sz="1500" dirty="0" smtClean="0"/>
              <a:t>	</a:t>
            </a:r>
            <a:r>
              <a:rPr lang="en-US" sz="1500" b="1" cap="small" dirty="0" smtClean="0"/>
              <a:t>President Kennedy</a:t>
            </a:r>
            <a:r>
              <a:rPr lang="en-US" sz="1500" dirty="0" smtClean="0"/>
              <a:t>: Yeah, but have we gone to the Turkish government before this came out this week? I’ve talked about it now [in </a:t>
            </a:r>
            <a:r>
              <a:rPr lang="en-US" sz="1500" dirty="0" err="1" smtClean="0"/>
              <a:t>ExComm</a:t>
            </a:r>
            <a:r>
              <a:rPr lang="en-US" sz="1500" dirty="0" smtClean="0"/>
              <a:t> meetings] for a week. Have we had any conversations in Turkey, with the Turks?</a:t>
            </a:r>
          </a:p>
          <a:p>
            <a:r>
              <a:rPr lang="en-US" sz="1500" b="1" cap="small" dirty="0" smtClean="0"/>
              <a:t>	Rusk</a:t>
            </a:r>
            <a:r>
              <a:rPr lang="en-US" sz="1500" cap="small" dirty="0"/>
              <a:t>:</a:t>
            </a:r>
            <a:r>
              <a:rPr lang="en-US" sz="1500" dirty="0"/>
              <a:t> Well, we’ve asked [US ambassador to Italy Thomas] </a:t>
            </a:r>
            <a:r>
              <a:rPr lang="en-US" sz="1500" dirty="0" err="1"/>
              <a:t>Finletter</a:t>
            </a:r>
            <a:r>
              <a:rPr lang="en-US" sz="1500" dirty="0"/>
              <a:t> and [US ambassador to Turkey Douglas] Hare to give us their judgments on it. We’ve not actually talked with the Turks.</a:t>
            </a:r>
          </a:p>
          <a:p>
            <a:r>
              <a:rPr lang="en-US" sz="1500" dirty="0"/>
              <a:t>	</a:t>
            </a:r>
            <a:r>
              <a:rPr lang="en-US" sz="1500" b="1" cap="small" dirty="0" err="1" smtClean="0"/>
              <a:t>Undersec’y</a:t>
            </a:r>
            <a:r>
              <a:rPr lang="en-US" sz="1500" b="1" cap="small" dirty="0" smtClean="0"/>
              <a:t> of State George Ball</a:t>
            </a:r>
            <a:r>
              <a:rPr lang="en-US" sz="1500" cap="small" dirty="0"/>
              <a:t>:</a:t>
            </a:r>
            <a:r>
              <a:rPr lang="en-US" sz="1500" dirty="0"/>
              <a:t> We did it on a basis where, if we talked to the Turks, I mean, this would be an extremely unsettling business.</a:t>
            </a:r>
          </a:p>
          <a:p>
            <a:r>
              <a:rPr lang="en-US" sz="1500" dirty="0"/>
              <a:t>	</a:t>
            </a:r>
            <a:r>
              <a:rPr lang="en-US" sz="1500" b="1" cap="small" dirty="0"/>
              <a:t>President Kennedy</a:t>
            </a:r>
            <a:r>
              <a:rPr lang="en-US" sz="1500" dirty="0"/>
              <a:t>: Well, </a:t>
            </a:r>
            <a:r>
              <a:rPr lang="en-US" sz="1500" i="1" dirty="0"/>
              <a:t>this </a:t>
            </a:r>
            <a:r>
              <a:rPr lang="en-US" sz="1500" dirty="0"/>
              <a:t>is unsettling </a:t>
            </a:r>
            <a:r>
              <a:rPr lang="en-US" sz="1500" i="1" dirty="0"/>
              <a:t>now</a:t>
            </a:r>
            <a:r>
              <a:rPr lang="en-US" sz="1500" dirty="0"/>
              <a:t>, George, because he’s [Khrushchev’s] got us in a pretty good spot here. Because most people would regard this as not an unreasonable proposal, I’ll just tell you that. In fact, in many ways—</a:t>
            </a:r>
          </a:p>
          <a:p>
            <a:r>
              <a:rPr lang="en-US" sz="1500" dirty="0"/>
              <a:t>	</a:t>
            </a:r>
            <a:r>
              <a:rPr lang="en-US" sz="1500" b="1" cap="small" dirty="0"/>
              <a:t>National Security Advisor </a:t>
            </a:r>
            <a:r>
              <a:rPr lang="en-US" sz="1500" b="1" cap="small" dirty="0" err="1"/>
              <a:t>McGeorge</a:t>
            </a:r>
            <a:r>
              <a:rPr lang="en-US" sz="1500" b="1" cap="small" dirty="0"/>
              <a:t> Bundy</a:t>
            </a:r>
            <a:r>
              <a:rPr lang="en-US" sz="1500" cap="small" dirty="0"/>
              <a:t>:</a:t>
            </a:r>
            <a:r>
              <a:rPr lang="en-US" sz="1500" dirty="0"/>
              <a:t> But what “most people,” Mr. President?</a:t>
            </a:r>
          </a:p>
          <a:p>
            <a:r>
              <a:rPr lang="en-US" sz="1500" dirty="0"/>
              <a:t>	</a:t>
            </a:r>
            <a:r>
              <a:rPr lang="en-US" sz="1500" b="1" cap="small" dirty="0"/>
              <a:t>President Kennedy</a:t>
            </a:r>
            <a:r>
              <a:rPr lang="en-US" sz="1500" dirty="0"/>
              <a:t>: I think you’re going to have it very difficult to explain why we are going to take hostile military action in Cuba, against these sites, which is what we’re thinking about, when he’s [Khrushchev’s] saying, “If you’ll get yours out of Turkey, we’ll get ours out of Cuba.” I think you’ve got a very touchy point here  . . .</a:t>
            </a:r>
          </a:p>
          <a:p>
            <a:r>
              <a:rPr lang="en-US" sz="1500" dirty="0"/>
              <a:t>	</a:t>
            </a:r>
            <a:r>
              <a:rPr lang="en-US" sz="1500" b="1" cap="small" dirty="0"/>
              <a:t>Bundy</a:t>
            </a:r>
            <a:r>
              <a:rPr lang="en-US" sz="1500" cap="small" dirty="0"/>
              <a:t>:</a:t>
            </a:r>
            <a:r>
              <a:rPr lang="en-US" sz="1500" dirty="0"/>
              <a:t> It isn’t as if we’d got the [Jupiter] missiles out, Mr. President. It would be different. Or if we had any understanding with the Turks that they </a:t>
            </a:r>
            <a:r>
              <a:rPr lang="en-US" sz="1500" i="1" dirty="0"/>
              <a:t>ought</a:t>
            </a:r>
            <a:r>
              <a:rPr lang="en-US" sz="1500" dirty="0"/>
              <a:t> to come out, it would be different. Neither of these is the case</a:t>
            </a:r>
            <a:r>
              <a:rPr lang="en-US" sz="1500" dirty="0" smtClean="0"/>
              <a:t>.</a:t>
            </a:r>
          </a:p>
          <a:p>
            <a:endParaRPr lang="en-US" sz="1500" dirty="0"/>
          </a:p>
        </p:txBody>
      </p:sp>
      <p:pic>
        <p:nvPicPr>
          <p:cNvPr id="3" name="jfkturke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91400" y="5712976"/>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57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8601" y="315505"/>
            <a:ext cx="8915400" cy="6071314"/>
          </a:xfrm>
          <a:prstGeom prst="rect">
            <a:avLst/>
          </a:prstGeom>
        </p:spPr>
      </p:pic>
    </p:spTree>
    <p:extLst>
      <p:ext uri="{BB962C8B-B14F-4D97-AF65-F5344CB8AC3E}">
        <p14:creationId xmlns:p14="http://schemas.microsoft.com/office/powerpoint/2010/main" val="961144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612845"/>
            <a:ext cx="6477000" cy="5078313"/>
          </a:xfrm>
          <a:prstGeom prst="rect">
            <a:avLst/>
          </a:prstGeom>
        </p:spPr>
        <p:txBody>
          <a:bodyPr wrap="square">
            <a:spAutoFit/>
          </a:bodyPr>
          <a:lstStyle/>
          <a:p>
            <a:r>
              <a:rPr lang="en-US" dirty="0" smtClean="0"/>
              <a:t>JFK press conference, 8 May 1963</a:t>
            </a:r>
          </a:p>
          <a:p>
            <a:endParaRPr lang="en-US" dirty="0"/>
          </a:p>
          <a:p>
            <a:r>
              <a:rPr lang="en-US" dirty="0" smtClean="0"/>
              <a:t>	QUESTION</a:t>
            </a:r>
            <a:r>
              <a:rPr lang="en-US" dirty="0"/>
              <a:t>: Mr. President, do you consider the situation in the Middle East, the balance of power there, to have been changed as a result of recent developments, and what is the U.S. policy towards the security of Israel and Jordan in case they are threatened?</a:t>
            </a:r>
          </a:p>
          <a:p>
            <a:endParaRPr lang="en-US" dirty="0" smtClean="0"/>
          </a:p>
          <a:p>
            <a:r>
              <a:rPr lang="en-US" dirty="0"/>
              <a:t>	</a:t>
            </a:r>
            <a:r>
              <a:rPr lang="en-US" dirty="0" smtClean="0"/>
              <a:t>THE </a:t>
            </a:r>
            <a:r>
              <a:rPr lang="en-US" dirty="0"/>
              <a:t>PRESIDENT: I don't think that the balance of military power has been changed in the Middle East in recent days. Obviously there are political changes in the Middle East which still do not show a precise pattern and on which we are unable to make any final judgments. The United States supports social and economic and political progress in the Middle East. </a:t>
            </a:r>
            <a:r>
              <a:rPr lang="en-US" b="1" dirty="0">
                <a:solidFill>
                  <a:srgbClr val="FF0000"/>
                </a:solidFill>
              </a:rPr>
              <a:t>We support the security of both Israel and her neighbors.</a:t>
            </a:r>
            <a:r>
              <a:rPr lang="en-US" dirty="0"/>
              <a:t> We seek to limit the Near East arms race which obviously takes resources from an area already poor, and puts them into an increasing race which does not really bring any great security.</a:t>
            </a:r>
          </a:p>
        </p:txBody>
      </p:sp>
    </p:spTree>
    <p:extLst>
      <p:ext uri="{BB962C8B-B14F-4D97-AF65-F5344CB8AC3E}">
        <p14:creationId xmlns:p14="http://schemas.microsoft.com/office/powerpoint/2010/main" val="271641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ww.globalsecurity.org/wmd/world/israel/images/cia-israel-dimona.jpg"/>
          <p:cNvPicPr>
            <a:picLocks noChangeAspect="1" noChangeArrowheads="1"/>
          </p:cNvPicPr>
          <p:nvPr/>
        </p:nvPicPr>
        <p:blipFill>
          <a:blip r:embed="rId3" cstate="print"/>
          <a:srcRect/>
          <a:stretch>
            <a:fillRect/>
          </a:stretch>
        </p:blipFill>
        <p:spPr bwMode="auto">
          <a:xfrm>
            <a:off x="2376196" y="0"/>
            <a:ext cx="4152123" cy="6858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File:PikiWiki Israel 4562 Dimona renewal.JPG"/>
          <p:cNvPicPr>
            <a:picLocks noChangeAspect="1" noChangeArrowheads="1"/>
          </p:cNvPicPr>
          <p:nvPr/>
        </p:nvPicPr>
        <p:blipFill>
          <a:blip r:embed="rId3" cstate="print"/>
          <a:srcRect/>
          <a:stretch>
            <a:fillRect/>
          </a:stretch>
        </p:blipFill>
        <p:spPr bwMode="auto">
          <a:xfrm>
            <a:off x="101600" y="0"/>
            <a:ext cx="4775200" cy="3581400"/>
          </a:xfrm>
          <a:prstGeom prst="rect">
            <a:avLst/>
          </a:prstGeom>
          <a:noFill/>
        </p:spPr>
      </p:pic>
      <p:pic>
        <p:nvPicPr>
          <p:cNvPr id="2" name="Picture 1"/>
          <p:cNvPicPr>
            <a:picLocks noChangeAspect="1"/>
          </p:cNvPicPr>
          <p:nvPr/>
        </p:nvPicPr>
        <p:blipFill>
          <a:blip r:embed="rId4"/>
          <a:stretch>
            <a:fillRect/>
          </a:stretch>
        </p:blipFill>
        <p:spPr>
          <a:xfrm>
            <a:off x="3860163" y="2895600"/>
            <a:ext cx="5247654" cy="3932214"/>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File:Nuclear reactor in dimona (israel).jpg"/>
          <p:cNvPicPr>
            <a:picLocks noChangeAspect="1" noChangeArrowheads="1"/>
          </p:cNvPicPr>
          <p:nvPr/>
        </p:nvPicPr>
        <p:blipFill>
          <a:blip r:embed="rId3" cstate="print"/>
          <a:srcRect/>
          <a:stretch>
            <a:fillRect/>
          </a:stretch>
        </p:blipFill>
        <p:spPr bwMode="auto">
          <a:xfrm>
            <a:off x="482324" y="212066"/>
            <a:ext cx="8661676" cy="6493534"/>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File:Vanunu-glove-box-bomb-components.jpg"/>
          <p:cNvPicPr>
            <a:picLocks noChangeAspect="1" noChangeArrowheads="1"/>
          </p:cNvPicPr>
          <p:nvPr/>
        </p:nvPicPr>
        <p:blipFill>
          <a:blip r:embed="rId3" cstate="print"/>
          <a:srcRect/>
          <a:stretch>
            <a:fillRect/>
          </a:stretch>
        </p:blipFill>
        <p:spPr bwMode="auto">
          <a:xfrm>
            <a:off x="1" y="838199"/>
            <a:ext cx="9106404" cy="5721859"/>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848600" cy="7009611"/>
          </a:xfrm>
          <a:prstGeom prst="rect">
            <a:avLst/>
          </a:prstGeom>
          <a:noFill/>
        </p:spPr>
        <p:txBody>
          <a:bodyPr wrap="square" rtlCol="0">
            <a:spAutoFit/>
          </a:bodyPr>
          <a:lstStyle/>
          <a:p>
            <a:r>
              <a:rPr lang="en-US" sz="1550" b="1" cap="small" dirty="0" smtClean="0"/>
              <a:t>              	President Kennedy</a:t>
            </a:r>
            <a:r>
              <a:rPr lang="en-US" sz="1550" dirty="0" smtClean="0"/>
              <a:t>: My God, we wouldn’t continue our guarantee of [West] Germany if they started manufacturing nuclear weapons, which is really of vital importance to us compared to our position in Israel. Why should we guarantee Israel if they’re doing it? That’s . . .</a:t>
            </a:r>
          </a:p>
          <a:p>
            <a:r>
              <a:rPr lang="en-US" sz="1550" b="1" cap="small" dirty="0" smtClean="0"/>
              <a:t>               	Secretary of State Dean Rusk</a:t>
            </a:r>
            <a:r>
              <a:rPr lang="en-US" sz="1550" cap="small" dirty="0" smtClean="0"/>
              <a:t>:</a:t>
            </a:r>
            <a:r>
              <a:rPr lang="en-US" sz="1550" dirty="0" smtClean="0"/>
              <a:t> A nuclear weapon explosion in Israel would drive the Arab world right into the Soviet arms. I can’t see that happening any other [way].</a:t>
            </a:r>
          </a:p>
          <a:p>
            <a:r>
              <a:rPr lang="en-US" sz="1550" b="1" cap="small" dirty="0" smtClean="0"/>
              <a:t>               	President Kennedy</a:t>
            </a:r>
            <a:r>
              <a:rPr lang="en-US" sz="1550" dirty="0" smtClean="0"/>
              <a:t>: It seems to me that if you’ve got this thing in there—a country, after all, who has received a good deal of assistance from us.</a:t>
            </a:r>
          </a:p>
          <a:p>
            <a:r>
              <a:rPr lang="en-US" sz="1550" dirty="0" smtClean="0"/>
              <a:t>	Is it fair to say the main source of foreign income is the United States?</a:t>
            </a:r>
          </a:p>
          <a:p>
            <a:r>
              <a:rPr lang="en-US" sz="1550" b="1" cap="small" dirty="0" smtClean="0"/>
              <a:t>               	Rusk</a:t>
            </a:r>
            <a:r>
              <a:rPr lang="en-US" sz="1550" cap="small" dirty="0" smtClean="0"/>
              <a:t>:</a:t>
            </a:r>
            <a:r>
              <a:rPr lang="en-US" sz="1550" dirty="0" smtClean="0"/>
              <a:t> Without any question.</a:t>
            </a:r>
          </a:p>
          <a:p>
            <a:r>
              <a:rPr lang="en-US" sz="1550" b="1" cap="small" dirty="0" smtClean="0"/>
              <a:t>               	President Kennedy</a:t>
            </a:r>
            <a:r>
              <a:rPr lang="en-US" sz="1550" dirty="0" smtClean="0"/>
              <a:t>: Therefore, for </a:t>
            </a:r>
            <a:r>
              <a:rPr lang="en-US" sz="1550" i="1" dirty="0" smtClean="0"/>
              <a:t>them</a:t>
            </a:r>
            <a:r>
              <a:rPr lang="en-US" sz="1550" dirty="0" smtClean="0"/>
              <a:t> to do it—after all, they’re regarded as a very close associate of [ours], and a country which has been most recently the subject of a guarantee, of a commitment, by the President at a press conference—for there to be any question that this nation may be manufacturing nuclear weapons, and for this country, the United States, not to be able to determine that, places in my opinion, and the opinion of America, as well in the entire West—</a:t>
            </a:r>
          </a:p>
          <a:p>
            <a:r>
              <a:rPr lang="en-US" sz="1550" dirty="0" smtClean="0"/>
              <a:t>	</a:t>
            </a:r>
            <a:r>
              <a:rPr lang="en-US" sz="1550" b="1" cap="small" dirty="0" smtClean="0"/>
              <a:t>Rusk</a:t>
            </a:r>
            <a:r>
              <a:rPr lang="en-US" sz="1550" cap="small" dirty="0" smtClean="0"/>
              <a:t>:</a:t>
            </a:r>
            <a:r>
              <a:rPr lang="en-US" sz="1550" dirty="0" smtClean="0"/>
              <a:t> [</a:t>
            </a:r>
            <a:r>
              <a:rPr lang="en-US" sz="1550" i="1" dirty="0" smtClean="0"/>
              <a:t>Unclear</a:t>
            </a:r>
            <a:r>
              <a:rPr lang="en-US" sz="1550" dirty="0" smtClean="0"/>
              <a:t>] Middle East.</a:t>
            </a:r>
          </a:p>
          <a:p>
            <a:r>
              <a:rPr lang="en-US" sz="1550" b="1" cap="small" dirty="0" smtClean="0"/>
              <a:t>                 	President Kennedy</a:t>
            </a:r>
            <a:r>
              <a:rPr lang="en-US" sz="1550" dirty="0" smtClean="0"/>
              <a:t>: If this should become public—we don’t want to sound threatening, but that’s the fact of the matter—it’s bound to have, I think, most adverse effects.</a:t>
            </a:r>
          </a:p>
          <a:p>
            <a:r>
              <a:rPr lang="en-US" sz="1550" b="1" cap="small" dirty="0" smtClean="0"/>
              <a:t>                 	Rusk</a:t>
            </a:r>
            <a:r>
              <a:rPr lang="en-US" sz="1550" cap="small" dirty="0" smtClean="0"/>
              <a:t>:</a:t>
            </a:r>
            <a:r>
              <a:rPr lang="en-US" sz="1550" dirty="0" smtClean="0"/>
              <a:t> [</a:t>
            </a:r>
            <a:r>
              <a:rPr lang="en-US" sz="1550" i="1" dirty="0" smtClean="0"/>
              <a:t>Unclear</a:t>
            </a:r>
            <a:r>
              <a:rPr lang="en-US" sz="1550" dirty="0" smtClean="0"/>
              <a:t>] lack of will.</a:t>
            </a:r>
          </a:p>
          <a:p>
            <a:r>
              <a:rPr lang="en-US" sz="1550" b="1" cap="small" dirty="0" smtClean="0"/>
              <a:t>	President </a:t>
            </a:r>
            <a:r>
              <a:rPr lang="en-US" sz="1550" b="1" cap="small" dirty="0"/>
              <a:t>Kennedy</a:t>
            </a:r>
            <a:r>
              <a:rPr lang="en-US" sz="1550" dirty="0"/>
              <a:t>: And I think if he </a:t>
            </a:r>
            <a:r>
              <a:rPr lang="en-US" sz="1550" dirty="0" smtClean="0"/>
              <a:t>[Prime Minister Ben </a:t>
            </a:r>
            <a:r>
              <a:rPr lang="en-US" sz="1550" dirty="0" err="1"/>
              <a:t>Gurion</a:t>
            </a:r>
            <a:r>
              <a:rPr lang="en-US" sz="1550" dirty="0"/>
              <a:t>] doesn’t do it [agree to U.S. inspections] then, we ought to leak it out to some paper that there’s a suspicion they won’t permit inspections, and all the rest.               </a:t>
            </a:r>
          </a:p>
          <a:p>
            <a:r>
              <a:rPr lang="en-US" sz="1550" dirty="0"/>
              <a:t>             </a:t>
            </a:r>
            <a:r>
              <a:rPr lang="en-US" sz="1550" dirty="0" smtClean="0"/>
              <a:t>	Because </a:t>
            </a:r>
            <a:r>
              <a:rPr lang="en-US" sz="1550" dirty="0"/>
              <a:t>I think, for them, the damage is just . . .</a:t>
            </a:r>
          </a:p>
          <a:p>
            <a:r>
              <a:rPr lang="en-US" sz="1550" dirty="0"/>
              <a:t>             </a:t>
            </a:r>
            <a:r>
              <a:rPr lang="en-US" sz="1550" dirty="0" smtClean="0"/>
              <a:t>	I </a:t>
            </a:r>
            <a:r>
              <a:rPr lang="en-US" sz="1550" dirty="0"/>
              <a:t>mean, not only were they allowed to get the thing [nuclear weapon] themselves; it could encourage and stimulate them [the Arabs] to launch a military action before your [Israeli] program is completed.</a:t>
            </a:r>
          </a:p>
          <a:p>
            <a:r>
              <a:rPr lang="en-US" sz="1550" dirty="0"/>
              <a:t>             </a:t>
            </a:r>
            <a:r>
              <a:rPr lang="en-US" sz="1550" dirty="0" smtClean="0"/>
              <a:t>	So</a:t>
            </a:r>
            <a:r>
              <a:rPr lang="en-US" sz="1550" dirty="0"/>
              <a:t>, therefore, it increases the dangers of war, and we’re quite obviously involved.</a:t>
            </a:r>
          </a:p>
          <a:p>
            <a:endParaRPr lang="en-US" sz="1550" dirty="0" smtClean="0"/>
          </a:p>
          <a:p>
            <a:endParaRPr lang="en-US" sz="1550" dirty="0"/>
          </a:p>
        </p:txBody>
      </p:sp>
      <p:pic>
        <p:nvPicPr>
          <p:cNvPr id="3" name="3--jfk--israel nuk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58674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49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696200" cy="6740307"/>
          </a:xfrm>
          <a:prstGeom prst="rect">
            <a:avLst/>
          </a:prstGeom>
          <a:noFill/>
        </p:spPr>
        <p:txBody>
          <a:bodyPr wrap="square" rtlCol="0">
            <a:spAutoFit/>
          </a:bodyPr>
          <a:lstStyle/>
          <a:p>
            <a:pPr algn="ctr"/>
            <a:r>
              <a:rPr lang="en-US" dirty="0" smtClean="0"/>
              <a:t>Kennedy Letter to Ben </a:t>
            </a:r>
            <a:r>
              <a:rPr lang="en-US" dirty="0" err="1" smtClean="0"/>
              <a:t>Gurion</a:t>
            </a:r>
            <a:r>
              <a:rPr lang="en-US" dirty="0" smtClean="0"/>
              <a:t>, 18 May 1963</a:t>
            </a:r>
          </a:p>
          <a:p>
            <a:r>
              <a:rPr lang="en-US" dirty="0" smtClean="0"/>
              <a:t>	… The dangers in the proliferation of national nuclear weapons systems are so obvious that I am sure I need not repeat them here. It is because of our preoccupation with this problem that my Government has sought to arrange with you for periodic visits to </a:t>
            </a:r>
            <a:r>
              <a:rPr lang="en-US" dirty="0" err="1" smtClean="0"/>
              <a:t>Dimona</a:t>
            </a:r>
            <a:r>
              <a:rPr lang="en-US" dirty="0" smtClean="0"/>
              <a:t> . . .</a:t>
            </a:r>
          </a:p>
          <a:p>
            <a:endParaRPr lang="en-US" dirty="0" smtClean="0"/>
          </a:p>
          <a:p>
            <a:r>
              <a:rPr lang="en-US" b="1" dirty="0" smtClean="0">
                <a:solidFill>
                  <a:srgbClr val="FF0000"/>
                </a:solidFill>
              </a:rPr>
              <a:t>	We are concerned with the disturbing effects on world stability which would accompany the development of a nuclear weapons capability by Israel. </a:t>
            </a:r>
            <a:r>
              <a:rPr lang="en-US" dirty="0" smtClean="0"/>
              <a:t>I cannot imagine that the Arabs would refrain from turning to the Soviet Union for assistance if Israel were to develop a nuclear weapons capability--with all the consequences this would hold. But the problem is much larger than its impact on the Middle East. Development of a nuclear weapons capability by Israel would almost certainly lead other larger countries, that have so far refrained from such development, to feel that they must follow suit.</a:t>
            </a:r>
          </a:p>
          <a:p>
            <a:endParaRPr lang="en-US" dirty="0" smtClean="0"/>
          </a:p>
          <a:p>
            <a:r>
              <a:rPr lang="en-US" dirty="0" smtClean="0"/>
              <a:t>	I can well appreciate your concern for developments in the UAR. But I see no present or imminent nuclear threat to Israel from there. I am assured that our intelligence on this question is good and that the Egyptians do not presently have any installation comparable to </a:t>
            </a:r>
            <a:r>
              <a:rPr lang="en-US" dirty="0" err="1" smtClean="0"/>
              <a:t>Dimona</a:t>
            </a:r>
            <a:r>
              <a:rPr lang="en-US" dirty="0" smtClean="0"/>
              <a:t>, nor any facilities potentially capable of nuclear weapons production . . .</a:t>
            </a:r>
          </a:p>
          <a:p>
            <a:endParaRPr lang="en-US" dirty="0" smtClean="0"/>
          </a:p>
          <a:p>
            <a:r>
              <a:rPr lang="en-US" dirty="0" smtClean="0"/>
              <a:t>	I trust this message </a:t>
            </a:r>
            <a:r>
              <a:rPr lang="en-US" b="1" dirty="0" smtClean="0">
                <a:solidFill>
                  <a:srgbClr val="FF0000"/>
                </a:solidFill>
              </a:rPr>
              <a:t>will convey the sense of urgency </a:t>
            </a:r>
            <a:r>
              <a:rPr lang="en-US" dirty="0" smtClean="0"/>
              <a:t>and the perspective in which I view your Government's early assent to the proposal first put to you by Ambassador Barbour on April 2.</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img.timeinc.net/time/magazine/archive/covers/1963/1101630329_400.jpg"/>
          <p:cNvPicPr>
            <a:picLocks noChangeAspect="1" noChangeArrowheads="1"/>
          </p:cNvPicPr>
          <p:nvPr/>
        </p:nvPicPr>
        <p:blipFill>
          <a:blip r:embed="rId3" cstate="print"/>
          <a:srcRect/>
          <a:stretch>
            <a:fillRect/>
          </a:stretch>
        </p:blipFill>
        <p:spPr bwMode="auto">
          <a:xfrm>
            <a:off x="2288893" y="35052"/>
            <a:ext cx="5178707" cy="6822948"/>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ile:Benbella-Atassi-Nasser-1963-Cairo.jpg"/>
          <p:cNvPicPr>
            <a:picLocks noChangeAspect="1" noChangeArrowheads="1"/>
          </p:cNvPicPr>
          <p:nvPr/>
        </p:nvPicPr>
        <p:blipFill>
          <a:blip r:embed="rId3" cstate="print"/>
          <a:srcRect/>
          <a:stretch>
            <a:fillRect/>
          </a:stretch>
        </p:blipFill>
        <p:spPr bwMode="auto">
          <a:xfrm>
            <a:off x="609600" y="-25280"/>
            <a:ext cx="8229600" cy="6903078"/>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8001000" cy="6463308"/>
          </a:xfrm>
          <a:prstGeom prst="rect">
            <a:avLst/>
          </a:prstGeom>
          <a:noFill/>
        </p:spPr>
        <p:txBody>
          <a:bodyPr wrap="square" rtlCol="0">
            <a:spAutoFit/>
          </a:bodyPr>
          <a:lstStyle/>
          <a:p>
            <a:r>
              <a:rPr lang="en-US" b="1" cap="small" dirty="0" smtClean="0"/>
              <a:t>            	 President Kennedy:</a:t>
            </a:r>
            <a:r>
              <a:rPr lang="en-US" dirty="0" smtClean="0"/>
              <a:t> So let’s see what kind of a message we can get out to them, which carries some force to them, as if our concern is not totally the Israelis. It may be that we’ll want to come out with some sort of a guarantee next week, or reinforcement of the Tripartite [Agreement, between Britain, France, and the US]. But we want it to be understood in advance that it’s not just because of our concern about Israel.</a:t>
            </a:r>
          </a:p>
          <a:p>
            <a:r>
              <a:rPr lang="en-US" dirty="0" smtClean="0"/>
              <a:t>	Really our concern is mutual, because the peril is mutual—that the Israelis will move in a preemptive way at a time when they have the power; [and] that therefore, the fellow who’s really in more trouble is Nasser, not so much the Israelis. We would certainly want to get that point [across]—that that’s the way it looks to us, and that therefore any Tripartite guarantee would at least carry with it an appearance of, as I said, mutuality.</a:t>
            </a:r>
          </a:p>
          <a:p>
            <a:r>
              <a:rPr lang="en-US" dirty="0" smtClean="0"/>
              <a:t>	Now, the other thing is what we can do about the Jordanians—what we ought to try to do with the British. I think we ought to encourage the British to be more ready to move under some conditions. After all, this has been their traditional area: we’re not supposed to do everything.</a:t>
            </a:r>
          </a:p>
          <a:p>
            <a:r>
              <a:rPr lang="en-US" dirty="0" smtClean="0"/>
              <a:t>	So let’s get [British ambassador to the US] David </a:t>
            </a:r>
            <a:r>
              <a:rPr lang="en-US" dirty="0" err="1" smtClean="0"/>
              <a:t>Ormsby</a:t>
            </a:r>
            <a:r>
              <a:rPr lang="en-US" dirty="0" smtClean="0"/>
              <a:t>-Gore—</a:t>
            </a:r>
          </a:p>
          <a:p>
            <a:r>
              <a:rPr lang="en-US" b="1" cap="small" dirty="0" smtClean="0"/>
              <a:t>                 George Ball:</a:t>
            </a:r>
            <a:r>
              <a:rPr lang="en-US" dirty="0" smtClean="0"/>
              <a:t> I talked to David already this morning, and told him we’d [</a:t>
            </a:r>
            <a:r>
              <a:rPr lang="en-US" i="1" dirty="0" smtClean="0"/>
              <a:t>unclear</a:t>
            </a:r>
            <a:r>
              <a:rPr lang="en-US" dirty="0" smtClean="0"/>
              <a:t>], so I’ll get moving—</a:t>
            </a:r>
          </a:p>
          <a:p>
            <a:r>
              <a:rPr lang="en-US" b="1" cap="small" dirty="0" smtClean="0"/>
              <a:t>                President Kennedy:</a:t>
            </a:r>
            <a:r>
              <a:rPr lang="en-US" dirty="0" smtClean="0"/>
              <a:t>  Well, I think we can say that we could visualize a situation where we’d have to have somebody move in. it seems to me it ought to be the British.</a:t>
            </a:r>
          </a:p>
          <a:p>
            <a:endParaRPr lang="en-US" dirty="0"/>
          </a:p>
        </p:txBody>
      </p:sp>
      <p:pic>
        <p:nvPicPr>
          <p:cNvPr id="3" name="4--kennedy european allies jorda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20000" y="5791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02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majaless.com/up/uploads/56c03a7e3f.jpg"/>
          <p:cNvPicPr>
            <a:picLocks noChangeAspect="1" noChangeArrowheads="1"/>
          </p:cNvPicPr>
          <p:nvPr/>
        </p:nvPicPr>
        <p:blipFill>
          <a:blip r:embed="rId3" cstate="print"/>
          <a:srcRect/>
          <a:stretch>
            <a:fillRect/>
          </a:stretch>
        </p:blipFill>
        <p:spPr bwMode="auto">
          <a:xfrm>
            <a:off x="2667000" y="33704"/>
            <a:ext cx="4267200" cy="6729047"/>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File:Yemeni coup.jpg"/>
          <p:cNvPicPr>
            <a:picLocks noChangeAspect="1" noChangeArrowheads="1"/>
          </p:cNvPicPr>
          <p:nvPr/>
        </p:nvPicPr>
        <p:blipFill>
          <a:blip r:embed="rId3" cstate="print"/>
          <a:srcRect/>
          <a:stretch>
            <a:fillRect/>
          </a:stretch>
        </p:blipFill>
        <p:spPr bwMode="auto">
          <a:xfrm>
            <a:off x="914400" y="1219200"/>
            <a:ext cx="7949212" cy="489931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File:Colonel Hassan Ali Kamal.jpg"/>
          <p:cNvPicPr>
            <a:picLocks noChangeAspect="1" noChangeArrowheads="1"/>
          </p:cNvPicPr>
          <p:nvPr/>
        </p:nvPicPr>
        <p:blipFill>
          <a:blip r:embed="rId3" cstate="print"/>
          <a:srcRect/>
          <a:stretch>
            <a:fillRect/>
          </a:stretch>
        </p:blipFill>
        <p:spPr bwMode="auto">
          <a:xfrm>
            <a:off x="762000" y="609600"/>
            <a:ext cx="7620000" cy="5457825"/>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File:Yemencivilwar.png"/>
          <p:cNvPicPr>
            <a:picLocks noChangeAspect="1" noChangeArrowheads="1"/>
          </p:cNvPicPr>
          <p:nvPr/>
        </p:nvPicPr>
        <p:blipFill>
          <a:blip r:embed="rId3" cstate="print"/>
          <a:srcRect/>
          <a:stretch>
            <a:fillRect/>
          </a:stretch>
        </p:blipFill>
        <p:spPr bwMode="auto">
          <a:xfrm>
            <a:off x="685800" y="-52569"/>
            <a:ext cx="8458200" cy="6846571"/>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23554" name="Picture 2" descr="http://www.emersonkent.com/images/let_us_continue.jpg"/>
          <p:cNvPicPr>
            <a:picLocks noChangeAspect="1" noChangeArrowheads="1"/>
          </p:cNvPicPr>
          <p:nvPr/>
        </p:nvPicPr>
        <p:blipFill>
          <a:blip r:embed="rId3" cstate="print"/>
          <a:srcRect/>
          <a:stretch>
            <a:fillRect/>
          </a:stretch>
        </p:blipFill>
        <p:spPr bwMode="auto">
          <a:xfrm>
            <a:off x="0" y="265315"/>
            <a:ext cx="9144000" cy="6317672"/>
          </a:xfrm>
          <a:prstGeom prst="rect">
            <a:avLst/>
          </a:prstGeom>
          <a:noFill/>
        </p:spPr>
      </p:pic>
    </p:spTree>
    <p:extLst>
      <p:ext uri="{BB962C8B-B14F-4D97-AF65-F5344CB8AC3E}">
        <p14:creationId xmlns:p14="http://schemas.microsoft.com/office/powerpoint/2010/main" val="31269399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bioguide.congress.gov/bioguide/photo/P/P000098.jpg"/>
          <p:cNvPicPr>
            <a:picLocks noChangeAspect="1" noChangeArrowheads="1"/>
          </p:cNvPicPr>
          <p:nvPr/>
        </p:nvPicPr>
        <p:blipFill>
          <a:blip r:embed="rId3" cstate="print"/>
          <a:srcRect/>
          <a:stretch>
            <a:fillRect/>
          </a:stretch>
        </p:blipFill>
        <p:spPr bwMode="auto">
          <a:xfrm>
            <a:off x="0" y="0"/>
            <a:ext cx="4585789" cy="5791200"/>
          </a:xfrm>
          <a:prstGeom prst="rect">
            <a:avLst/>
          </a:prstGeom>
          <a:noFill/>
        </p:spPr>
      </p:pic>
      <p:pic>
        <p:nvPicPr>
          <p:cNvPr id="2" name="Picture 1"/>
          <p:cNvPicPr>
            <a:picLocks noChangeAspect="1"/>
          </p:cNvPicPr>
          <p:nvPr/>
        </p:nvPicPr>
        <p:blipFill>
          <a:blip r:embed="rId4"/>
          <a:stretch>
            <a:fillRect/>
          </a:stretch>
        </p:blipFill>
        <p:spPr>
          <a:xfrm>
            <a:off x="4876800" y="2133600"/>
            <a:ext cx="6048375" cy="3609975"/>
          </a:xfrm>
          <a:prstGeom prst="rect">
            <a:avLst/>
          </a:prstGeom>
        </p:spPr>
      </p:pic>
    </p:spTree>
    <p:extLst>
      <p:ext uri="{BB962C8B-B14F-4D97-AF65-F5344CB8AC3E}">
        <p14:creationId xmlns:p14="http://schemas.microsoft.com/office/powerpoint/2010/main" val="14369371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458200" cy="7031206"/>
          </a:xfrm>
          <a:prstGeom prst="rect">
            <a:avLst/>
          </a:prstGeom>
          <a:noFill/>
        </p:spPr>
        <p:txBody>
          <a:bodyPr wrap="square" rtlCol="0">
            <a:spAutoFit/>
          </a:bodyPr>
          <a:lstStyle/>
          <a:p>
            <a:r>
              <a:rPr lang="en-US" sz="1050" dirty="0" smtClean="0"/>
              <a:t>	</a:t>
            </a:r>
            <a:r>
              <a:rPr lang="en-US" sz="1050" b="1" dirty="0" smtClean="0"/>
              <a:t>President </a:t>
            </a:r>
            <a:r>
              <a:rPr lang="en-US" sz="1050" b="1" dirty="0"/>
              <a:t>Johnson:</a:t>
            </a:r>
            <a:r>
              <a:rPr lang="en-US" sz="1050" dirty="0"/>
              <a:t> I don’t want to debate it with you, my friend. I love you. But you know goddamn well when I ask </a:t>
            </a:r>
            <a:r>
              <a:rPr lang="en-US" sz="1050" dirty="0" smtClean="0"/>
              <a:t>‘</a:t>
            </a:r>
            <a:r>
              <a:rPr lang="en-US" sz="1050" dirty="0" err="1" smtClean="0"/>
              <a:t>em</a:t>
            </a:r>
            <a:r>
              <a:rPr lang="en-US" sz="1050" dirty="0" smtClean="0"/>
              <a:t> </a:t>
            </a:r>
            <a:r>
              <a:rPr lang="en-US" sz="1050" dirty="0"/>
              <a:t>not to make me notify </a:t>
            </a:r>
            <a:r>
              <a:rPr lang="en-US" sz="1050" dirty="0" smtClean="0"/>
              <a:t>‘</a:t>
            </a:r>
            <a:r>
              <a:rPr lang="en-US" sz="1050" dirty="0" err="1" smtClean="0"/>
              <a:t>em</a:t>
            </a:r>
            <a:r>
              <a:rPr lang="en-US" sz="1050" dirty="0" smtClean="0"/>
              <a:t> </a:t>
            </a:r>
            <a:r>
              <a:rPr lang="en-US" sz="1050" dirty="0"/>
              <a:t>publicly so it wouldn’t be in the papers . . .</a:t>
            </a:r>
          </a:p>
          <a:p>
            <a:r>
              <a:rPr lang="en-US" sz="1050" dirty="0" smtClean="0"/>
              <a:t>	</a:t>
            </a:r>
            <a:r>
              <a:rPr lang="en-US" sz="1050" b="1" dirty="0" smtClean="0"/>
              <a:t>Albert </a:t>
            </a:r>
            <a:r>
              <a:rPr lang="en-US" sz="1050" b="1" dirty="0"/>
              <a:t>Thomas: </a:t>
            </a:r>
            <a:r>
              <a:rPr lang="en-US" sz="1050" dirty="0"/>
              <a:t>Well . . .</a:t>
            </a:r>
          </a:p>
          <a:p>
            <a:r>
              <a:rPr lang="en-US" sz="1050" dirty="0" smtClean="0"/>
              <a:t>	</a:t>
            </a:r>
            <a:r>
              <a:rPr lang="en-US" sz="1050" b="1" dirty="0" smtClean="0"/>
              <a:t>President </a:t>
            </a:r>
            <a:r>
              <a:rPr lang="en-US" sz="1050" b="1" dirty="0"/>
              <a:t>Johnson: </a:t>
            </a:r>
            <a:r>
              <a:rPr lang="en-US" sz="1050" dirty="0"/>
              <a:t>You know that I know what I’m doing.</a:t>
            </a:r>
          </a:p>
          <a:p>
            <a:r>
              <a:rPr lang="en-US" sz="1050" dirty="0" smtClean="0"/>
              <a:t>	</a:t>
            </a:r>
            <a:r>
              <a:rPr lang="en-US" sz="1050" b="1" dirty="0" smtClean="0"/>
              <a:t>Thomas</a:t>
            </a:r>
            <a:r>
              <a:rPr lang="en-US" sz="1050" b="1" dirty="0"/>
              <a:t>: </a:t>
            </a:r>
            <a:r>
              <a:rPr lang="en-US" sz="1050" dirty="0"/>
              <a:t>Frankly, I—</a:t>
            </a:r>
          </a:p>
          <a:p>
            <a:r>
              <a:rPr lang="en-US" sz="1050" dirty="0" smtClean="0"/>
              <a:t>	</a:t>
            </a:r>
            <a:r>
              <a:rPr lang="en-US" sz="1050" b="1" dirty="0" smtClean="0"/>
              <a:t>President </a:t>
            </a:r>
            <a:r>
              <a:rPr lang="en-US" sz="1050" b="1" dirty="0"/>
              <a:t>Johnson: </a:t>
            </a:r>
            <a:r>
              <a:rPr lang="en-US" sz="1050" dirty="0"/>
              <a:t>You know, and we screwed it up. This damn fool [Minnesota senator Hubert] Humphrey put that paragraph on.</a:t>
            </a:r>
          </a:p>
          <a:p>
            <a:r>
              <a:rPr lang="en-US" sz="1050" dirty="0" smtClean="0"/>
              <a:t>	</a:t>
            </a:r>
            <a:r>
              <a:rPr lang="en-US" sz="1050" b="1" dirty="0" smtClean="0"/>
              <a:t>Thomas</a:t>
            </a:r>
            <a:r>
              <a:rPr lang="en-US" sz="1050" b="1" dirty="0"/>
              <a:t>:</a:t>
            </a:r>
            <a:r>
              <a:rPr lang="en-US" sz="1050" dirty="0"/>
              <a:t> That’s right—</a:t>
            </a:r>
          </a:p>
          <a:p>
            <a:r>
              <a:rPr lang="en-US" sz="1050" dirty="0" smtClean="0"/>
              <a:t>	</a:t>
            </a:r>
            <a:r>
              <a:rPr lang="en-US" sz="1050" b="1" dirty="0" smtClean="0"/>
              <a:t>President </a:t>
            </a:r>
            <a:r>
              <a:rPr lang="en-US" sz="1050" b="1" dirty="0"/>
              <a:t>Johnson:</a:t>
            </a:r>
            <a:r>
              <a:rPr lang="en-US" sz="1050" dirty="0"/>
              <a:t> I told [House Majority Leader Carl] Albert to get it off, cut it off.</a:t>
            </a:r>
          </a:p>
          <a:p>
            <a:r>
              <a:rPr lang="en-US" sz="1050" dirty="0" smtClean="0"/>
              <a:t>	</a:t>
            </a:r>
            <a:r>
              <a:rPr lang="en-US" sz="1050" b="1" dirty="0" smtClean="0"/>
              <a:t>Thomas</a:t>
            </a:r>
            <a:r>
              <a:rPr lang="en-US" sz="1050" b="1" dirty="0"/>
              <a:t>:</a:t>
            </a:r>
            <a:r>
              <a:rPr lang="en-US" sz="1050" dirty="0"/>
              <a:t> I think it’s your partners over on the Senate side. Now, old Otto [</a:t>
            </a:r>
            <a:r>
              <a:rPr lang="en-US" sz="1050" dirty="0" err="1"/>
              <a:t>Passman</a:t>
            </a:r>
            <a:r>
              <a:rPr lang="en-US" sz="1050" dirty="0"/>
              <a:t>] played ball. He told me he was going to do his damnedest to take it out.</a:t>
            </a:r>
          </a:p>
          <a:p>
            <a:r>
              <a:rPr lang="en-US" sz="1050" dirty="0" smtClean="0"/>
              <a:t>	Have </a:t>
            </a:r>
            <a:r>
              <a:rPr lang="en-US" sz="1050" dirty="0"/>
              <a:t>you got the language in front of you?</a:t>
            </a:r>
          </a:p>
          <a:p>
            <a:r>
              <a:rPr lang="en-US" sz="1050" dirty="0" smtClean="0"/>
              <a:t>	</a:t>
            </a:r>
            <a:r>
              <a:rPr lang="en-US" sz="1050" b="1" dirty="0" smtClean="0"/>
              <a:t>President </a:t>
            </a:r>
            <a:r>
              <a:rPr lang="en-US" sz="1050" b="1" dirty="0"/>
              <a:t>Johnson</a:t>
            </a:r>
            <a:r>
              <a:rPr lang="en-US" sz="1050" dirty="0"/>
              <a:t>: Yes, sir, I’ve got it front of me. And it oughtn’t to be in there. It’s just a damn—</a:t>
            </a:r>
          </a:p>
          <a:p>
            <a:r>
              <a:rPr lang="en-US" sz="1050" dirty="0" smtClean="0"/>
              <a:t>	</a:t>
            </a:r>
            <a:r>
              <a:rPr lang="en-US" sz="1050" b="1" dirty="0" smtClean="0"/>
              <a:t>Thomas</a:t>
            </a:r>
            <a:r>
              <a:rPr lang="en-US" sz="1050" b="1" dirty="0"/>
              <a:t>: </a:t>
            </a:r>
            <a:r>
              <a:rPr lang="en-US" sz="1050" dirty="0"/>
              <a:t>[</a:t>
            </a:r>
            <a:r>
              <a:rPr lang="en-US" sz="1050" i="1" dirty="0"/>
              <a:t>hurriedly reading</a:t>
            </a:r>
            <a:r>
              <a:rPr lang="en-US" sz="1050" dirty="0"/>
              <a:t>] “Agency or national in connection with the purchase . . . [etc.].”</a:t>
            </a:r>
          </a:p>
          <a:p>
            <a:r>
              <a:rPr lang="en-US" sz="1050" dirty="0" smtClean="0"/>
              <a:t>	</a:t>
            </a:r>
            <a:r>
              <a:rPr lang="en-US" sz="1050" b="1" dirty="0" smtClean="0"/>
              <a:t>President </a:t>
            </a:r>
            <a:r>
              <a:rPr lang="en-US" sz="1050" b="1" dirty="0"/>
              <a:t>Johnson: </a:t>
            </a:r>
            <a:r>
              <a:rPr lang="en-US" sz="1050" dirty="0"/>
              <a:t>That’s right.</a:t>
            </a:r>
          </a:p>
          <a:p>
            <a:r>
              <a:rPr lang="en-US" sz="1050" dirty="0" smtClean="0"/>
              <a:t>	</a:t>
            </a:r>
            <a:r>
              <a:rPr lang="en-US" sz="1050" b="1" dirty="0" smtClean="0"/>
              <a:t>Thomas</a:t>
            </a:r>
            <a:r>
              <a:rPr lang="en-US" sz="1050" dirty="0"/>
              <a:t>: “Or national except when the President determines that such guarantees would be in the national interest.”</a:t>
            </a:r>
          </a:p>
          <a:p>
            <a:r>
              <a:rPr lang="en-US" sz="1050" dirty="0" smtClean="0"/>
              <a:t>	</a:t>
            </a:r>
            <a:r>
              <a:rPr lang="en-US" sz="1050" b="1" dirty="0" smtClean="0"/>
              <a:t>President </a:t>
            </a:r>
            <a:r>
              <a:rPr lang="en-US" sz="1050" b="1" dirty="0"/>
              <a:t>Johnson: </a:t>
            </a:r>
            <a:r>
              <a:rPr lang="en-US" sz="1050" dirty="0"/>
              <a:t>That’s all right—period.</a:t>
            </a:r>
          </a:p>
          <a:p>
            <a:r>
              <a:rPr lang="en-US" sz="1050" dirty="0" smtClean="0"/>
              <a:t>	</a:t>
            </a:r>
            <a:r>
              <a:rPr lang="en-US" sz="1050" b="1" dirty="0" smtClean="0"/>
              <a:t>Thomas</a:t>
            </a:r>
            <a:r>
              <a:rPr lang="en-US" sz="1050" b="1" dirty="0"/>
              <a:t>:</a:t>
            </a:r>
            <a:r>
              <a:rPr lang="en-US" sz="1050" dirty="0"/>
              <a:t> “And reports each”—</a:t>
            </a:r>
          </a:p>
          <a:p>
            <a:r>
              <a:rPr lang="en-US" sz="1050" dirty="0" smtClean="0"/>
              <a:t>	</a:t>
            </a:r>
            <a:r>
              <a:rPr lang="en-US" sz="1050" b="1" dirty="0" smtClean="0"/>
              <a:t>President </a:t>
            </a:r>
            <a:r>
              <a:rPr lang="en-US" sz="1050" b="1" dirty="0"/>
              <a:t>Johnson</a:t>
            </a:r>
            <a:r>
              <a:rPr lang="en-US" sz="1050" dirty="0"/>
              <a:t>: No, no! No! Period, after “national interest.”</a:t>
            </a:r>
          </a:p>
          <a:p>
            <a:r>
              <a:rPr lang="en-US" sz="1050" dirty="0" smtClean="0"/>
              <a:t>	</a:t>
            </a:r>
            <a:r>
              <a:rPr lang="en-US" sz="1050" b="1" dirty="0" smtClean="0"/>
              <a:t>Thomas</a:t>
            </a:r>
            <a:r>
              <a:rPr lang="en-US" sz="1050" dirty="0"/>
              <a:t>: I know, but read your language further. “And reports each determination.”</a:t>
            </a:r>
          </a:p>
          <a:p>
            <a:r>
              <a:rPr lang="en-US" sz="1050" dirty="0" smtClean="0"/>
              <a:t>	</a:t>
            </a:r>
            <a:r>
              <a:rPr lang="en-US" sz="1050" b="1" dirty="0" smtClean="0"/>
              <a:t>President </a:t>
            </a:r>
            <a:r>
              <a:rPr lang="en-US" sz="1050" b="1" dirty="0"/>
              <a:t>Johnson</a:t>
            </a:r>
            <a:r>
              <a:rPr lang="en-US" sz="1050" dirty="0"/>
              <a:t>: [</a:t>
            </a:r>
            <a:r>
              <a:rPr lang="en-US" sz="1050" i="1" dirty="0"/>
              <a:t>loudly</a:t>
            </a:r>
            <a:r>
              <a:rPr lang="en-US" sz="1050" dirty="0"/>
              <a:t>] Why should I want to report to everybody that I screwed a girl? You screwed one last night, but you don’t want to report it.</a:t>
            </a:r>
          </a:p>
          <a:p>
            <a:r>
              <a:rPr lang="en-US" sz="1050" dirty="0" smtClean="0"/>
              <a:t>	</a:t>
            </a:r>
            <a:r>
              <a:rPr lang="en-US" sz="1050" b="1" dirty="0" smtClean="0"/>
              <a:t>Thomas</a:t>
            </a:r>
            <a:r>
              <a:rPr lang="en-US" sz="1050" dirty="0" smtClean="0"/>
              <a:t>: </a:t>
            </a:r>
            <a:r>
              <a:rPr lang="en-US" sz="1050" dirty="0"/>
              <a:t>[</a:t>
            </a:r>
            <a:r>
              <a:rPr lang="en-US" sz="1050" i="1" dirty="0"/>
              <a:t>slyly</a:t>
            </a:r>
            <a:r>
              <a:rPr lang="en-US" sz="1050" dirty="0"/>
              <a:t>] I wish I did.</a:t>
            </a:r>
          </a:p>
          <a:p>
            <a:r>
              <a:rPr lang="en-US" sz="1050" dirty="0" smtClean="0"/>
              <a:t>	</a:t>
            </a:r>
            <a:r>
              <a:rPr lang="en-US" sz="1050" b="1" dirty="0" smtClean="0"/>
              <a:t>President Johnson</a:t>
            </a:r>
            <a:r>
              <a:rPr lang="en-US" sz="1050" dirty="0" smtClean="0"/>
              <a:t>: </a:t>
            </a:r>
            <a:r>
              <a:rPr lang="en-US" sz="1050" dirty="0"/>
              <a:t>Well, you know what I’m talking about. That made it come home to you, didn’t it?</a:t>
            </a:r>
          </a:p>
          <a:p>
            <a:r>
              <a:rPr lang="en-US" sz="1050" dirty="0" smtClean="0"/>
              <a:t>	</a:t>
            </a:r>
            <a:r>
              <a:rPr lang="en-US" sz="1050" b="1" dirty="0" smtClean="0"/>
              <a:t>Thomas</a:t>
            </a:r>
            <a:r>
              <a:rPr lang="en-US" sz="1050" dirty="0"/>
              <a:t>: Well, it </a:t>
            </a:r>
            <a:r>
              <a:rPr lang="en-US" sz="1050" dirty="0" err="1"/>
              <a:t>ain’t</a:t>
            </a:r>
            <a:r>
              <a:rPr lang="en-US" sz="1050" dirty="0"/>
              <a:t> going to—</a:t>
            </a:r>
          </a:p>
          <a:p>
            <a:r>
              <a:rPr lang="en-US" sz="1050" dirty="0" smtClean="0"/>
              <a:t>	</a:t>
            </a:r>
            <a:r>
              <a:rPr lang="en-US" sz="1050" b="1" dirty="0" smtClean="0"/>
              <a:t>President </a:t>
            </a:r>
            <a:r>
              <a:rPr lang="en-US" sz="1050" b="1" dirty="0"/>
              <a:t>Johnson</a:t>
            </a:r>
            <a:r>
              <a:rPr lang="en-US" sz="1050" dirty="0"/>
              <a:t>: Don’t you think I’m a damned idiot, now.</a:t>
            </a:r>
          </a:p>
          <a:p>
            <a:r>
              <a:rPr lang="en-US" sz="1050" dirty="0" smtClean="0"/>
              <a:t>	</a:t>
            </a:r>
            <a:r>
              <a:rPr lang="en-US" sz="1050" b="1" dirty="0" smtClean="0"/>
              <a:t>Thomas</a:t>
            </a:r>
            <a:r>
              <a:rPr lang="en-US" sz="1050" dirty="0"/>
              <a:t>: Now, now—</a:t>
            </a:r>
          </a:p>
          <a:p>
            <a:r>
              <a:rPr lang="en-US" sz="1050" dirty="0" smtClean="0"/>
              <a:t>	</a:t>
            </a:r>
            <a:r>
              <a:rPr lang="en-US" sz="1050" b="1" dirty="0" smtClean="0"/>
              <a:t>President </a:t>
            </a:r>
            <a:r>
              <a:rPr lang="en-US" sz="1050" b="1" dirty="0"/>
              <a:t>Johnson</a:t>
            </a:r>
            <a:r>
              <a:rPr lang="en-US" sz="1050" dirty="0"/>
              <a:t>: Well—</a:t>
            </a:r>
          </a:p>
          <a:p>
            <a:r>
              <a:rPr lang="en-US" sz="1050" dirty="0" smtClean="0"/>
              <a:t>	</a:t>
            </a:r>
            <a:r>
              <a:rPr lang="en-US" sz="1050" b="1" dirty="0" smtClean="0"/>
              <a:t>Thomas</a:t>
            </a:r>
            <a:r>
              <a:rPr lang="en-US" sz="1050" dirty="0"/>
              <a:t>: Now, now, now, now. Of course not. But I don’t think it’s going to hamstring you a bit on—</a:t>
            </a:r>
          </a:p>
          <a:p>
            <a:r>
              <a:rPr lang="en-US" sz="1050" dirty="0" smtClean="0"/>
              <a:t>	</a:t>
            </a:r>
            <a:r>
              <a:rPr lang="en-US" sz="1050" b="1" dirty="0" smtClean="0"/>
              <a:t>President </a:t>
            </a:r>
            <a:r>
              <a:rPr lang="en-US" sz="1050" b="1" dirty="0"/>
              <a:t>Johnson</a:t>
            </a:r>
            <a:r>
              <a:rPr lang="en-US" sz="1050" dirty="0"/>
              <a:t>: It doesn’t hamstring me. It just publicizes that I’m pro-Russian right when [Richard] Nixon’s running against me. That’s all it does.</a:t>
            </a:r>
          </a:p>
          <a:p>
            <a:r>
              <a:rPr lang="en-US" sz="1050" dirty="0" smtClean="0"/>
              <a:t>	</a:t>
            </a:r>
            <a:r>
              <a:rPr lang="en-US" sz="1050" b="1" dirty="0" smtClean="0"/>
              <a:t>Thomas</a:t>
            </a:r>
            <a:r>
              <a:rPr lang="en-US" sz="1050" dirty="0"/>
              <a:t>: Well, he </a:t>
            </a:r>
            <a:r>
              <a:rPr lang="en-US" sz="1050" dirty="0" err="1"/>
              <a:t>ain’t</a:t>
            </a:r>
            <a:r>
              <a:rPr lang="en-US" sz="1050" dirty="0"/>
              <a:t> going to run, because he </a:t>
            </a:r>
            <a:r>
              <a:rPr lang="en-US" sz="1050" dirty="0" err="1"/>
              <a:t>ain’t</a:t>
            </a:r>
            <a:r>
              <a:rPr lang="en-US" sz="1050" dirty="0"/>
              <a:t> going to—</a:t>
            </a:r>
          </a:p>
          <a:p>
            <a:r>
              <a:rPr lang="en-US" sz="1050" dirty="0" smtClean="0"/>
              <a:t>	</a:t>
            </a:r>
            <a:r>
              <a:rPr lang="en-US" sz="1050" b="1" dirty="0" smtClean="0"/>
              <a:t>President </a:t>
            </a:r>
            <a:r>
              <a:rPr lang="en-US" sz="1050" b="1" dirty="0"/>
              <a:t>Johnson</a:t>
            </a:r>
            <a:r>
              <a:rPr lang="en-US" sz="1050" dirty="0"/>
              <a:t>: Well, listen, Albert—</a:t>
            </a:r>
          </a:p>
          <a:p>
            <a:r>
              <a:rPr lang="en-US" sz="1050" dirty="0" smtClean="0"/>
              <a:t>	</a:t>
            </a:r>
            <a:r>
              <a:rPr lang="en-US" sz="1050" b="1" dirty="0" smtClean="0"/>
              <a:t>Thomas</a:t>
            </a:r>
            <a:r>
              <a:rPr lang="en-US" sz="1050" dirty="0"/>
              <a:t>: —he </a:t>
            </a:r>
            <a:r>
              <a:rPr lang="en-US" sz="1050" dirty="0" err="1"/>
              <a:t>ain’t</a:t>
            </a:r>
            <a:r>
              <a:rPr lang="en-US" sz="1050" dirty="0"/>
              <a:t> going to get two or three—</a:t>
            </a:r>
          </a:p>
          <a:p>
            <a:r>
              <a:rPr lang="en-US" sz="1050" dirty="0" smtClean="0"/>
              <a:t>	</a:t>
            </a:r>
            <a:r>
              <a:rPr lang="en-US" sz="1050" b="1" dirty="0" smtClean="0"/>
              <a:t>President </a:t>
            </a:r>
            <a:r>
              <a:rPr lang="en-US" sz="1050" b="1" dirty="0"/>
              <a:t>Johnson</a:t>
            </a:r>
            <a:r>
              <a:rPr lang="en-US" sz="1050" dirty="0"/>
              <a:t>: Listen, Albert. You and I are buddies now. You understand politics, and I do, too. I’m telling you that we’re working with the Republicans up there 100 percent.</a:t>
            </a:r>
          </a:p>
          <a:p>
            <a:r>
              <a:rPr lang="en-US" sz="1050" dirty="0" smtClean="0"/>
              <a:t>	</a:t>
            </a:r>
            <a:r>
              <a:rPr lang="en-US" sz="1050" b="1" dirty="0" smtClean="0"/>
              <a:t>Thomas</a:t>
            </a:r>
            <a:r>
              <a:rPr lang="en-US" sz="1050" dirty="0"/>
              <a:t>: Well, I’m on your side.</a:t>
            </a:r>
          </a:p>
          <a:p>
            <a:r>
              <a:rPr lang="en-US" sz="1050" dirty="0" smtClean="0"/>
              <a:t>	</a:t>
            </a:r>
            <a:r>
              <a:rPr lang="en-US" sz="1050" b="1" dirty="0" smtClean="0"/>
              <a:t>President </a:t>
            </a:r>
            <a:r>
              <a:rPr lang="en-US" sz="1050" b="1" dirty="0"/>
              <a:t>Johnson</a:t>
            </a:r>
            <a:r>
              <a:rPr lang="en-US" sz="1050" dirty="0"/>
              <a:t>: Well, all right. You just don’t ever agree that that’s a good clause, because you know goddamn well it </a:t>
            </a:r>
            <a:r>
              <a:rPr lang="en-US" sz="1050" dirty="0" err="1"/>
              <a:t>ain’t</a:t>
            </a:r>
            <a:r>
              <a:rPr lang="en-US" sz="1050" dirty="0"/>
              <a:t>. Don’t try to shit me, because I know better.</a:t>
            </a:r>
          </a:p>
          <a:p>
            <a:r>
              <a:rPr lang="en-US" sz="1050" dirty="0" smtClean="0"/>
              <a:t>	</a:t>
            </a:r>
            <a:r>
              <a:rPr lang="en-US" sz="1050" b="1" dirty="0" smtClean="0"/>
              <a:t>Thomas</a:t>
            </a:r>
            <a:r>
              <a:rPr lang="en-US" sz="1050" dirty="0"/>
              <a:t>: Here’s the Speaker. Well, I’ve worked with it in </a:t>
            </a:r>
            <a:r>
              <a:rPr lang="en-US" sz="1050" dirty="0" smtClean="0"/>
              <a:t>the space progra</a:t>
            </a:r>
            <a:r>
              <a:rPr lang="en-US" sz="1050" dirty="0"/>
              <a:t>m</a:t>
            </a:r>
            <a:r>
              <a:rPr lang="en-US" sz="1050" dirty="0" smtClean="0"/>
              <a:t>—</a:t>
            </a:r>
            <a:endParaRPr lang="en-US" sz="1050" dirty="0"/>
          </a:p>
          <a:p>
            <a:r>
              <a:rPr lang="en-US" sz="1050" dirty="0" smtClean="0"/>
              <a:t>	</a:t>
            </a:r>
            <a:r>
              <a:rPr lang="en-US" sz="1050" b="1" dirty="0" smtClean="0"/>
              <a:t>President </a:t>
            </a:r>
            <a:r>
              <a:rPr lang="en-US" sz="1050" b="1" dirty="0"/>
              <a:t>Johnson</a:t>
            </a:r>
            <a:r>
              <a:rPr lang="en-US" sz="1050" dirty="0"/>
              <a:t>: Yeah, you’ve worked with it, but you’ve been working with it under Republican presidents, not under Democrats. When a Democratic President has to report that he makes a determination that it’s in his interest to go with Russia, it’s not good when you’re running for office. Now, you know that, don’t you?</a:t>
            </a:r>
          </a:p>
        </p:txBody>
      </p:sp>
      <p:pic>
        <p:nvPicPr>
          <p:cNvPr id="3" name="thomas-wheat_clause_1220_1036p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53400" y="3352800"/>
            <a:ext cx="533400" cy="533400"/>
          </a:xfrm>
          <a:prstGeom prst="rect">
            <a:avLst/>
          </a:prstGeom>
        </p:spPr>
      </p:pic>
    </p:spTree>
    <p:extLst>
      <p:ext uri="{BB962C8B-B14F-4D97-AF65-F5344CB8AC3E}">
        <p14:creationId xmlns:p14="http://schemas.microsoft.com/office/powerpoint/2010/main" val="9534550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92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hg.jpg"/>
          <p:cNvPicPr>
            <a:picLocks noChangeAspect="1"/>
          </p:cNvPicPr>
          <p:nvPr/>
        </p:nvPicPr>
        <p:blipFill>
          <a:blip r:embed="rId3" cstate="print"/>
          <a:stretch>
            <a:fillRect/>
          </a:stretch>
        </p:blipFill>
        <p:spPr>
          <a:xfrm>
            <a:off x="0" y="457200"/>
            <a:ext cx="4385733" cy="5638800"/>
          </a:xfrm>
          <a:prstGeom prst="rect">
            <a:avLst/>
          </a:prstGeom>
        </p:spPr>
      </p:pic>
      <p:pic>
        <p:nvPicPr>
          <p:cNvPr id="3" name="Picture 2"/>
          <p:cNvPicPr>
            <a:picLocks noChangeAspect="1"/>
          </p:cNvPicPr>
          <p:nvPr/>
        </p:nvPicPr>
        <p:blipFill>
          <a:blip r:embed="rId4"/>
          <a:stretch>
            <a:fillRect/>
          </a:stretch>
        </p:blipFill>
        <p:spPr>
          <a:xfrm>
            <a:off x="5181601" y="457200"/>
            <a:ext cx="3962400" cy="5662800"/>
          </a:xfrm>
          <a:prstGeom prst="rect">
            <a:avLst/>
          </a:prstGeom>
        </p:spPr>
      </p:pic>
    </p:spTree>
    <p:extLst>
      <p:ext uri="{BB962C8B-B14F-4D97-AF65-F5344CB8AC3E}">
        <p14:creationId xmlns:p14="http://schemas.microsoft.com/office/powerpoint/2010/main" val="3694348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81200" y="-25401"/>
            <a:ext cx="5181599" cy="6908799"/>
          </a:xfrm>
          <a:prstGeom prst="rect">
            <a:avLst/>
          </a:prstGeom>
        </p:spPr>
      </p:pic>
    </p:spTree>
    <p:extLst>
      <p:ext uri="{BB962C8B-B14F-4D97-AF65-F5344CB8AC3E}">
        <p14:creationId xmlns:p14="http://schemas.microsoft.com/office/powerpoint/2010/main" val="4100651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nps.gov/lyjo/planyourvisit/images/Aerialranch_6.jpg"/>
          <p:cNvPicPr>
            <a:picLocks noChangeAspect="1" noChangeArrowheads="1"/>
          </p:cNvPicPr>
          <p:nvPr/>
        </p:nvPicPr>
        <p:blipFill>
          <a:blip r:embed="rId3" cstate="print"/>
          <a:srcRect/>
          <a:stretch>
            <a:fillRect/>
          </a:stretch>
        </p:blipFill>
        <p:spPr bwMode="auto">
          <a:xfrm>
            <a:off x="2362200" y="54429"/>
            <a:ext cx="5257800" cy="6810102"/>
          </a:xfrm>
          <a:prstGeom prst="rect">
            <a:avLst/>
          </a:prstGeom>
          <a:noFill/>
        </p:spPr>
      </p:pic>
    </p:spTree>
    <p:extLst>
      <p:ext uri="{BB962C8B-B14F-4D97-AF65-F5344CB8AC3E}">
        <p14:creationId xmlns:p14="http://schemas.microsoft.com/office/powerpoint/2010/main" val="26704997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 y="228600"/>
            <a:ext cx="9066342" cy="6456101"/>
          </a:xfrm>
          <a:prstGeom prst="rect">
            <a:avLst/>
          </a:prstGeom>
          <a:noFill/>
          <a:ln w="9525">
            <a:noFill/>
            <a:miter lim="800000"/>
            <a:headEnd/>
            <a:tailEnd/>
          </a:ln>
        </p:spPr>
      </p:pic>
    </p:spTree>
    <p:extLst>
      <p:ext uri="{BB962C8B-B14F-4D97-AF65-F5344CB8AC3E}">
        <p14:creationId xmlns:p14="http://schemas.microsoft.com/office/powerpoint/2010/main" val="14869727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farm6.static.flickr.com/5097/5573723107_d839c5ed9f_z.jpg"/>
          <p:cNvPicPr>
            <a:picLocks noChangeAspect="1" noChangeArrowheads="1"/>
          </p:cNvPicPr>
          <p:nvPr/>
        </p:nvPicPr>
        <p:blipFill>
          <a:blip r:embed="rId3" cstate="print"/>
          <a:srcRect/>
          <a:stretch>
            <a:fillRect/>
          </a:stretch>
        </p:blipFill>
        <p:spPr bwMode="auto">
          <a:xfrm>
            <a:off x="457200" y="-17859"/>
            <a:ext cx="8382000" cy="6875859"/>
          </a:xfrm>
          <a:prstGeom prst="rect">
            <a:avLst/>
          </a:prstGeom>
          <a:noFill/>
        </p:spPr>
      </p:pic>
    </p:spTree>
    <p:extLst>
      <p:ext uri="{BB962C8B-B14F-4D97-AF65-F5344CB8AC3E}">
        <p14:creationId xmlns:p14="http://schemas.microsoft.com/office/powerpoint/2010/main" val="14480162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posterous.com/getfile/files.posterous.com/grendelreport/8b8IY0JRwnB8glrhYhiPMX4usCZJt03J7UNUDN0D43q23EZiuzPbHc7Jo4OU/20100308PHOWWW00282.jpg"/>
          <p:cNvPicPr>
            <a:picLocks noChangeAspect="1" noChangeArrowheads="1"/>
          </p:cNvPicPr>
          <p:nvPr/>
        </p:nvPicPr>
        <p:blipFill>
          <a:blip r:embed="rId3" cstate="print"/>
          <a:srcRect/>
          <a:stretch>
            <a:fillRect/>
          </a:stretch>
        </p:blipFill>
        <p:spPr bwMode="auto">
          <a:xfrm>
            <a:off x="111466" y="208408"/>
            <a:ext cx="8880134" cy="6116192"/>
          </a:xfrm>
          <a:prstGeom prst="rect">
            <a:avLst/>
          </a:prstGeom>
          <a:noFill/>
        </p:spPr>
      </p:pic>
    </p:spTree>
    <p:extLst>
      <p:ext uri="{BB962C8B-B14F-4D97-AF65-F5344CB8AC3E}">
        <p14:creationId xmlns:p14="http://schemas.microsoft.com/office/powerpoint/2010/main" val="16021235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ornl.gov/info/ornlreview/rev25-34/59-0239-16.jpg"/>
          <p:cNvPicPr>
            <a:picLocks noChangeAspect="1" noChangeArrowheads="1"/>
          </p:cNvPicPr>
          <p:nvPr/>
        </p:nvPicPr>
        <p:blipFill>
          <a:blip r:embed="rId3" cstate="print"/>
          <a:srcRect/>
          <a:stretch>
            <a:fillRect/>
          </a:stretch>
        </p:blipFill>
        <p:spPr bwMode="auto">
          <a:xfrm>
            <a:off x="1066800" y="280136"/>
            <a:ext cx="7772400" cy="6176547"/>
          </a:xfrm>
          <a:prstGeom prst="rect">
            <a:avLst/>
          </a:prstGeom>
          <a:noFill/>
        </p:spPr>
      </p:pic>
    </p:spTree>
    <p:extLst>
      <p:ext uri="{BB962C8B-B14F-4D97-AF65-F5344CB8AC3E}">
        <p14:creationId xmlns:p14="http://schemas.microsoft.com/office/powerpoint/2010/main" val="24988760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fighterplanephotos.com/v2/user-content/uploads/wall/mid/85/F-5E_Tiger_II_Fighter_Plane_Photo_-_01.jpg"/>
          <p:cNvPicPr>
            <a:picLocks noChangeAspect="1" noChangeArrowheads="1"/>
          </p:cNvPicPr>
          <p:nvPr/>
        </p:nvPicPr>
        <p:blipFill>
          <a:blip r:embed="rId3" cstate="print"/>
          <a:srcRect/>
          <a:stretch>
            <a:fillRect/>
          </a:stretch>
        </p:blipFill>
        <p:spPr bwMode="auto">
          <a:xfrm>
            <a:off x="152400" y="457200"/>
            <a:ext cx="9019592" cy="5892800"/>
          </a:xfrm>
          <a:prstGeom prst="rect">
            <a:avLst/>
          </a:prstGeom>
          <a:noFill/>
        </p:spPr>
      </p:pic>
    </p:spTree>
    <p:extLst>
      <p:ext uri="{BB962C8B-B14F-4D97-AF65-F5344CB8AC3E}">
        <p14:creationId xmlns:p14="http://schemas.microsoft.com/office/powerpoint/2010/main" val="17934629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knesset.gov.il/mk/images/members/meir_golda.jpg"/>
          <p:cNvPicPr>
            <a:picLocks noChangeAspect="1" noChangeArrowheads="1"/>
          </p:cNvPicPr>
          <p:nvPr/>
        </p:nvPicPr>
        <p:blipFill>
          <a:blip r:embed="rId3" cstate="print"/>
          <a:srcRect/>
          <a:stretch>
            <a:fillRect/>
          </a:stretch>
        </p:blipFill>
        <p:spPr bwMode="auto">
          <a:xfrm>
            <a:off x="2438400" y="65313"/>
            <a:ext cx="4724400" cy="6749143"/>
          </a:xfrm>
          <a:prstGeom prst="rect">
            <a:avLst/>
          </a:prstGeom>
          <a:noFill/>
        </p:spPr>
      </p:pic>
    </p:spTree>
    <p:extLst>
      <p:ext uri="{BB962C8B-B14F-4D97-AF65-F5344CB8AC3E}">
        <p14:creationId xmlns:p14="http://schemas.microsoft.com/office/powerpoint/2010/main" val="22056972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458200" cy="6694140"/>
          </a:xfrm>
          <a:prstGeom prst="rect">
            <a:avLst/>
          </a:prstGeom>
          <a:noFill/>
        </p:spPr>
        <p:txBody>
          <a:bodyPr wrap="square" rtlCol="0">
            <a:spAutoFit/>
          </a:bodyPr>
          <a:lstStyle/>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I like </a:t>
            </a:r>
            <a:r>
              <a:rPr lang="en-US" sz="1300" dirty="0" smtClean="0">
                <a:solidFill>
                  <a:prstClr val="black"/>
                </a:solidFill>
              </a:rPr>
              <a:t>[Prime Minister Levi</a:t>
            </a:r>
            <a:r>
              <a:rPr lang="en-US" sz="1300" dirty="0">
                <a:solidFill>
                  <a:prstClr val="black"/>
                </a:solidFill>
              </a:rPr>
              <a:t>] Eshkol—I got along with him fine. I got along with </a:t>
            </a:r>
            <a:r>
              <a:rPr lang="en-US" sz="1300" dirty="0" smtClean="0">
                <a:solidFill>
                  <a:prstClr val="black"/>
                </a:solidFill>
              </a:rPr>
              <a:t>[former prime minister David</a:t>
            </a:r>
            <a:r>
              <a:rPr lang="en-US" sz="1300" dirty="0">
                <a:solidFill>
                  <a:prstClr val="black"/>
                </a:solidFill>
              </a:rPr>
              <a:t>] Ben </a:t>
            </a:r>
            <a:r>
              <a:rPr lang="en-US" sz="1300" dirty="0" err="1">
                <a:solidFill>
                  <a:prstClr val="black"/>
                </a:solidFill>
              </a:rPr>
              <a:t>Gurion</a:t>
            </a:r>
            <a:r>
              <a:rPr lang="en-US" sz="1300" dirty="0">
                <a:solidFill>
                  <a:prstClr val="black"/>
                </a:solidFill>
              </a:rPr>
              <a:t> fine. I spent a lot of time with him, back when they were in </a:t>
            </a:r>
            <a:r>
              <a:rPr lang="en-US" sz="1300" i="1" dirty="0">
                <a:solidFill>
                  <a:prstClr val="black"/>
                </a:solidFill>
              </a:rPr>
              <a:t>real </a:t>
            </a:r>
            <a:r>
              <a:rPr lang="en-US" sz="1300" dirty="0">
                <a:solidFill>
                  <a:prstClr val="black"/>
                </a:solidFill>
              </a:rPr>
              <a:t>problems, and they were getting ready to [impose] sanctions [in 1963, over </a:t>
            </a:r>
            <a:r>
              <a:rPr lang="en-US" sz="1300" dirty="0" err="1">
                <a:solidFill>
                  <a:prstClr val="black"/>
                </a:solidFill>
              </a:rPr>
              <a:t>Dimona</a:t>
            </a:r>
            <a:r>
              <a:rPr lang="en-US" sz="1300" dirty="0">
                <a:solidFill>
                  <a:prstClr val="black"/>
                </a:solidFill>
              </a:rPr>
              <a:t>]. I just came down here and said, “Hell, no, that can’t be.”</a:t>
            </a:r>
          </a:p>
          <a:p>
            <a:r>
              <a:rPr lang="en-US" sz="1300" dirty="0">
                <a:solidFill>
                  <a:prstClr val="black"/>
                </a:solidFill>
              </a:rPr>
              <a:t>	</a:t>
            </a:r>
            <a:r>
              <a:rPr lang="en-US" sz="1300" b="1" cap="small" dirty="0">
                <a:solidFill>
                  <a:prstClr val="black"/>
                </a:solidFill>
              </a:rPr>
              <a:t>Abe Feinberg</a:t>
            </a:r>
            <a:r>
              <a:rPr lang="en-US" sz="1300" dirty="0">
                <a:solidFill>
                  <a:prstClr val="black"/>
                </a:solidFill>
              </a:rPr>
              <a:t>: I remember that.</a:t>
            </a:r>
          </a:p>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And I stopped it.</a:t>
            </a:r>
          </a:p>
          <a:p>
            <a:r>
              <a:rPr lang="en-US" sz="1300" dirty="0">
                <a:solidFill>
                  <a:prstClr val="black"/>
                </a:solidFill>
              </a:rPr>
              <a:t>	But they fight among themselves over there, and I’m not going to get in the middle of </a:t>
            </a:r>
            <a:r>
              <a:rPr lang="en-US" sz="1300" dirty="0" smtClean="0">
                <a:solidFill>
                  <a:prstClr val="black"/>
                </a:solidFill>
              </a:rPr>
              <a:t>these </a:t>
            </a:r>
            <a:r>
              <a:rPr lang="en-US" sz="1300" dirty="0">
                <a:solidFill>
                  <a:prstClr val="black"/>
                </a:solidFill>
              </a:rPr>
              <a:t>clashes—have one of them leak it on me that I want to join up with the Arabs.</a:t>
            </a:r>
          </a:p>
          <a:p>
            <a:r>
              <a:rPr lang="en-US" sz="1300" dirty="0">
                <a:solidFill>
                  <a:prstClr val="black"/>
                </a:solidFill>
              </a:rPr>
              <a:t>	</a:t>
            </a:r>
            <a:r>
              <a:rPr lang="en-US" sz="1300" b="1" cap="small" dirty="0">
                <a:solidFill>
                  <a:prstClr val="black"/>
                </a:solidFill>
              </a:rPr>
              <a:t>Feinberg</a:t>
            </a:r>
            <a:r>
              <a:rPr lang="en-US" sz="1300" dirty="0">
                <a:solidFill>
                  <a:prstClr val="black"/>
                </a:solidFill>
              </a:rPr>
              <a:t>: I gather that, for proper diplomatic reasons, you think that [Foreign Minister] Golda’s [Meir] visit here would be—</a:t>
            </a:r>
          </a:p>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I just think—I think it would inflame the whole world. I think that the Germans would wonder if she’s coming to mess in that thing. I think that the Arabs would say, “Good God, what’s Johnson doing in here?” I think the Jews would all start sending telegrams . . .</a:t>
            </a:r>
          </a:p>
          <a:p>
            <a:r>
              <a:rPr lang="en-US" sz="1300" dirty="0">
                <a:solidFill>
                  <a:prstClr val="black"/>
                </a:solidFill>
              </a:rPr>
              <a:t>	</a:t>
            </a:r>
            <a:r>
              <a:rPr lang="en-US" sz="1300" dirty="0" smtClean="0">
                <a:solidFill>
                  <a:prstClr val="black"/>
                </a:solidFill>
              </a:rPr>
              <a:t>I </a:t>
            </a:r>
            <a:r>
              <a:rPr lang="en-US" sz="1300" dirty="0">
                <a:solidFill>
                  <a:prstClr val="black"/>
                </a:solidFill>
              </a:rPr>
              <a:t>can’t imagine her getting off [the plane] with a suitcase without somebody saying, “Why?”</a:t>
            </a:r>
          </a:p>
          <a:p>
            <a:r>
              <a:rPr lang="en-US" sz="1300" b="1" cap="small" dirty="0" smtClean="0">
                <a:solidFill>
                  <a:prstClr val="black"/>
                </a:solidFill>
              </a:rPr>
              <a:t>                  	Feinberg</a:t>
            </a:r>
            <a:r>
              <a:rPr lang="en-US" sz="1300" dirty="0">
                <a:solidFill>
                  <a:prstClr val="black"/>
                </a:solidFill>
              </a:rPr>
              <a:t>: Yeah.</a:t>
            </a:r>
          </a:p>
          <a:p>
            <a:r>
              <a:rPr lang="en-US" sz="1300" b="1" cap="small" dirty="0" smtClean="0">
                <a:solidFill>
                  <a:prstClr val="black"/>
                </a:solidFill>
              </a:rPr>
              <a:t>                  	President </a:t>
            </a:r>
            <a:r>
              <a:rPr lang="en-US" sz="1300" b="1" cap="small" dirty="0">
                <a:solidFill>
                  <a:prstClr val="black"/>
                </a:solidFill>
              </a:rPr>
              <a:t>Johnson</a:t>
            </a:r>
            <a:r>
              <a:rPr lang="en-US" sz="1300" dirty="0">
                <a:solidFill>
                  <a:prstClr val="black"/>
                </a:solidFill>
              </a:rPr>
              <a:t>: And then I don’t want to get another Arab/Ben </a:t>
            </a:r>
            <a:r>
              <a:rPr lang="en-US" sz="1300" dirty="0" err="1">
                <a:solidFill>
                  <a:prstClr val="black"/>
                </a:solidFill>
              </a:rPr>
              <a:t>Gurion</a:t>
            </a:r>
            <a:r>
              <a:rPr lang="en-US" sz="1300" dirty="0">
                <a:solidFill>
                  <a:prstClr val="black"/>
                </a:solidFill>
              </a:rPr>
              <a:t>/Eshkol/Erhard election in this thing if I can avoid it</a:t>
            </a:r>
            <a:r>
              <a:rPr lang="en-US" sz="1300" dirty="0" smtClean="0">
                <a:solidFill>
                  <a:prstClr val="black"/>
                </a:solidFill>
              </a:rPr>
              <a:t>.</a:t>
            </a:r>
          </a:p>
          <a:p>
            <a:r>
              <a:rPr lang="en-US" sz="1300" dirty="0" smtClean="0">
                <a:solidFill>
                  <a:prstClr val="black"/>
                </a:solidFill>
              </a:rPr>
              <a:t>[</a:t>
            </a:r>
            <a:r>
              <a:rPr lang="en-US" sz="1300" i="1" dirty="0" smtClean="0">
                <a:solidFill>
                  <a:prstClr val="black"/>
                </a:solidFill>
              </a:rPr>
              <a:t>Break</a:t>
            </a:r>
            <a:r>
              <a:rPr lang="en-US" sz="1300" dirty="0" smtClean="0">
                <a:solidFill>
                  <a:prstClr val="black"/>
                </a:solidFill>
              </a:rPr>
              <a:t>.]</a:t>
            </a:r>
            <a:endParaRPr lang="en-US" sz="1300" dirty="0">
              <a:solidFill>
                <a:prstClr val="black"/>
              </a:solidFill>
            </a:endParaRPr>
          </a:p>
          <a:p>
            <a:r>
              <a:rPr lang="en-US" sz="1300" b="1" cap="small" dirty="0" smtClean="0">
                <a:solidFill>
                  <a:prstClr val="black"/>
                </a:solidFill>
              </a:rPr>
              <a:t>	President </a:t>
            </a:r>
            <a:r>
              <a:rPr lang="en-US" sz="1300" b="1" cap="small" dirty="0">
                <a:solidFill>
                  <a:prstClr val="black"/>
                </a:solidFill>
              </a:rPr>
              <a:t>Johnson</a:t>
            </a:r>
            <a:r>
              <a:rPr lang="en-US" sz="1300" dirty="0">
                <a:solidFill>
                  <a:prstClr val="black"/>
                </a:solidFill>
              </a:rPr>
              <a:t>: I’m friendly to these people, and I want to help them. But . . .</a:t>
            </a:r>
          </a:p>
          <a:p>
            <a:r>
              <a:rPr lang="en-US" sz="1300" dirty="0">
                <a:solidFill>
                  <a:prstClr val="black"/>
                </a:solidFill>
              </a:rPr>
              <a:t>	As our people see it, if they [the Israeli government] really, sincerely, genuinely feel that we oughtn’t to sell these planes to Jordan, and we oughtn’t to sell these tanks (we’re giving them as little as we can get by with; Nasser has got their feet to the fire)—well, we won’t do it. I’ll just say that, and I’m prepared to do it.</a:t>
            </a:r>
          </a:p>
          <a:p>
            <a:r>
              <a:rPr lang="en-US" sz="1300" dirty="0">
                <a:solidFill>
                  <a:prstClr val="black"/>
                </a:solidFill>
              </a:rPr>
              <a:t>	And I’m telling </a:t>
            </a:r>
            <a:r>
              <a:rPr lang="en-US" sz="1300" dirty="0" smtClean="0">
                <a:solidFill>
                  <a:prstClr val="black"/>
                </a:solidFill>
              </a:rPr>
              <a:t>[special emissary </a:t>
            </a:r>
            <a:r>
              <a:rPr lang="en-US" sz="1300" dirty="0" err="1" smtClean="0">
                <a:solidFill>
                  <a:prstClr val="black"/>
                </a:solidFill>
              </a:rPr>
              <a:t>Averell</a:t>
            </a:r>
            <a:r>
              <a:rPr lang="en-US" sz="1300" dirty="0">
                <a:solidFill>
                  <a:prstClr val="black"/>
                </a:solidFill>
              </a:rPr>
              <a:t>] Harriman to tell the prime minister that. Because I think it’s something that’s got to be settled with him . . .</a:t>
            </a:r>
          </a:p>
          <a:p>
            <a:r>
              <a:rPr lang="en-US" sz="1300" dirty="0">
                <a:solidFill>
                  <a:prstClr val="black"/>
                </a:solidFill>
              </a:rPr>
              <a:t>	</a:t>
            </a:r>
            <a:r>
              <a:rPr lang="en-US" sz="1300" b="1" cap="small" dirty="0">
                <a:solidFill>
                  <a:prstClr val="black"/>
                </a:solidFill>
              </a:rPr>
              <a:t>Feinberg</a:t>
            </a:r>
            <a:r>
              <a:rPr lang="en-US" sz="1300" dirty="0">
                <a:solidFill>
                  <a:prstClr val="black"/>
                </a:solidFill>
              </a:rPr>
              <a:t>: With the prime minister of Israel?</a:t>
            </a:r>
          </a:p>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Yeah. Yeah.</a:t>
            </a:r>
          </a:p>
          <a:p>
            <a:r>
              <a:rPr lang="en-US" sz="1300" dirty="0">
                <a:solidFill>
                  <a:prstClr val="black"/>
                </a:solidFill>
              </a:rPr>
              <a:t>	And now he’s [Harriman] going to say, “Now, you all decide this</a:t>
            </a:r>
            <a:r>
              <a:rPr lang="en-US" sz="1300" dirty="0" smtClean="0">
                <a:solidFill>
                  <a:prstClr val="black"/>
                </a:solidFill>
              </a:rPr>
              <a:t>.” We </a:t>
            </a:r>
            <a:r>
              <a:rPr lang="en-US" sz="1300" dirty="0">
                <a:solidFill>
                  <a:prstClr val="black"/>
                </a:solidFill>
              </a:rPr>
              <a:t>have indications from our Jewish population in the United States that they think that’s the course we ought to follow.</a:t>
            </a:r>
          </a:p>
          <a:p>
            <a:r>
              <a:rPr lang="en-US" sz="1300" dirty="0">
                <a:solidFill>
                  <a:prstClr val="black"/>
                </a:solidFill>
              </a:rPr>
              <a:t>	Now, our judgment is we oughtn’t to do it. Our judgment is we oughtn’t to let this little king [King Hussein] go down the river. He’s got a million-and-a-half people, and he only controls a third of them—two-thirds [are] against him.</a:t>
            </a:r>
          </a:p>
          <a:p>
            <a:r>
              <a:rPr lang="en-US" sz="1300" dirty="0">
                <a:solidFill>
                  <a:prstClr val="black"/>
                </a:solidFill>
              </a:rPr>
              <a:t>                 But he is the only voice that will stand up there. And if you want to turn him over and have a complete Soviet bloc, why, we’ll just have to—and we’ll get out of the arms business. </a:t>
            </a:r>
          </a:p>
          <a:p>
            <a:endParaRPr lang="en-US" sz="1300" dirty="0">
              <a:solidFill>
                <a:prstClr val="black"/>
              </a:solidFill>
            </a:endParaRPr>
          </a:p>
        </p:txBody>
      </p:sp>
      <p:pic>
        <p:nvPicPr>
          <p:cNvPr id="3" name="2-feinberg excerpt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96200" y="5943600"/>
            <a:ext cx="609600" cy="609600"/>
          </a:xfrm>
          <a:prstGeom prst="rect">
            <a:avLst/>
          </a:prstGeom>
        </p:spPr>
      </p:pic>
    </p:spTree>
    <p:extLst>
      <p:ext uri="{BB962C8B-B14F-4D97-AF65-F5344CB8AC3E}">
        <p14:creationId xmlns:p14="http://schemas.microsoft.com/office/powerpoint/2010/main" val="37538066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50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258458" y="0"/>
            <a:ext cx="4627084" cy="6858000"/>
          </a:xfrm>
          <a:prstGeom prst="rect">
            <a:avLst/>
          </a:prstGeom>
          <a:noFill/>
          <a:ln w="9525">
            <a:noFill/>
            <a:miter lim="800000"/>
            <a:headEnd/>
            <a:tailEnd/>
          </a:ln>
        </p:spPr>
      </p:pic>
    </p:spTree>
    <p:extLst>
      <p:ext uri="{BB962C8B-B14F-4D97-AF65-F5344CB8AC3E}">
        <p14:creationId xmlns:p14="http://schemas.microsoft.com/office/powerpoint/2010/main" val="10507851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georgiainfo.galileo.usg.edu/tdgh-dec/Dean%20Rusk%20and%20LBJ.jpg"/>
          <p:cNvPicPr>
            <a:picLocks noChangeAspect="1" noChangeArrowheads="1"/>
          </p:cNvPicPr>
          <p:nvPr/>
        </p:nvPicPr>
        <p:blipFill>
          <a:blip r:embed="rId3" cstate="print"/>
          <a:srcRect/>
          <a:stretch>
            <a:fillRect/>
          </a:stretch>
        </p:blipFill>
        <p:spPr bwMode="auto">
          <a:xfrm>
            <a:off x="940723" y="228600"/>
            <a:ext cx="7646839" cy="6172200"/>
          </a:xfrm>
          <a:prstGeom prst="rect">
            <a:avLst/>
          </a:prstGeom>
          <a:noFill/>
        </p:spPr>
      </p:pic>
    </p:spTree>
    <p:extLst>
      <p:ext uri="{BB962C8B-B14F-4D97-AF65-F5344CB8AC3E}">
        <p14:creationId xmlns:p14="http://schemas.microsoft.com/office/powerpoint/2010/main" val="36496232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696200" cy="6247864"/>
          </a:xfrm>
          <a:prstGeom prst="rect">
            <a:avLst/>
          </a:prstGeom>
          <a:noFill/>
        </p:spPr>
        <p:txBody>
          <a:bodyPr wrap="square" rtlCol="0">
            <a:spAutoFit/>
          </a:bodyPr>
          <a:lstStyle/>
          <a:p>
            <a:r>
              <a:rPr lang="en-US" sz="1600" dirty="0" smtClean="0">
                <a:solidFill>
                  <a:prstClr val="black"/>
                </a:solidFill>
              </a:rPr>
              <a:t>	</a:t>
            </a:r>
            <a:r>
              <a:rPr lang="en-US" sz="1600" b="1" cap="small" dirty="0" smtClean="0">
                <a:solidFill>
                  <a:prstClr val="black"/>
                </a:solidFill>
              </a:rPr>
              <a:t>Dean Rusk</a:t>
            </a:r>
            <a:r>
              <a:rPr lang="en-US" sz="1600" dirty="0" smtClean="0">
                <a:solidFill>
                  <a:prstClr val="black"/>
                </a:solidFill>
              </a:rPr>
              <a:t>: [</a:t>
            </a:r>
            <a:r>
              <a:rPr lang="en-US" sz="1600" i="1" dirty="0" smtClean="0">
                <a:solidFill>
                  <a:prstClr val="black"/>
                </a:solidFill>
              </a:rPr>
              <a:t>reading from proposed telegram for </a:t>
            </a:r>
            <a:r>
              <a:rPr lang="en-US" sz="1600" i="1" dirty="0" err="1" smtClean="0">
                <a:solidFill>
                  <a:prstClr val="black"/>
                </a:solidFill>
              </a:rPr>
              <a:t>Averell</a:t>
            </a:r>
            <a:r>
              <a:rPr lang="en-US" sz="1600" i="1" dirty="0" smtClean="0">
                <a:solidFill>
                  <a:prstClr val="black"/>
                </a:solidFill>
              </a:rPr>
              <a:t> Harriman to present to Prime Minister Eshkol</a:t>
            </a:r>
            <a:r>
              <a:rPr lang="en-US" sz="1600" dirty="0" smtClean="0">
                <a:solidFill>
                  <a:prstClr val="black"/>
                </a:solidFill>
              </a:rPr>
              <a:t>]</a:t>
            </a:r>
          </a:p>
          <a:p>
            <a:r>
              <a:rPr lang="en-US" sz="1600" dirty="0">
                <a:solidFill>
                  <a:prstClr val="black"/>
                </a:solidFill>
              </a:rPr>
              <a:t>	</a:t>
            </a:r>
            <a:r>
              <a:rPr lang="en-US" sz="1600" dirty="0" smtClean="0">
                <a:solidFill>
                  <a:prstClr val="black"/>
                </a:solidFill>
              </a:rPr>
              <a:t>“ . . . Our deep concern about unification of Arab world behind Nasser with close working relationships with [the] Soviet bloc is [the] greatest threat to Israel we can imagine. The fact that it would be deeply injurious to U.S. interests in [the] Near East, including the security of Israel, seems to us to require that we and Israel would together to head it off. We agree to a private visit to Washington of [Shimon] Peres and [Yitzhak] Rabin. Must emphasize absence of publicity for such visit, as was accomplished on earlier occasions.” . . .</a:t>
            </a:r>
          </a:p>
          <a:p>
            <a:r>
              <a:rPr lang="en-US" sz="1600" dirty="0" smtClean="0">
                <a:solidFill>
                  <a:prstClr val="black"/>
                </a:solidFill>
              </a:rPr>
              <a:t>	</a:t>
            </a:r>
            <a:r>
              <a:rPr lang="en-US" sz="1600" b="1" cap="small" dirty="0" smtClean="0">
                <a:solidFill>
                  <a:prstClr val="black"/>
                </a:solidFill>
              </a:rPr>
              <a:t>President Johnson</a:t>
            </a:r>
            <a:r>
              <a:rPr lang="en-US" sz="1600" dirty="0" smtClean="0">
                <a:solidFill>
                  <a:prstClr val="black"/>
                </a:solidFill>
              </a:rPr>
              <a:t>: I had this feeling—I don’t know if it’s any good, but, God, I hate to transfer all those Jews into Washington, though, because I’m afraid that they’ll all move in at the slightest provocation. I wouldn’t be surprised if Golda’s [Meir] not on her way if we don’t watch.</a:t>
            </a:r>
          </a:p>
          <a:p>
            <a:r>
              <a:rPr lang="en-US" sz="1600" dirty="0" smtClean="0">
                <a:solidFill>
                  <a:prstClr val="black"/>
                </a:solidFill>
              </a:rPr>
              <a:t>                 	But maybe not.</a:t>
            </a:r>
          </a:p>
          <a:p>
            <a:r>
              <a:rPr lang="en-US" sz="1600" dirty="0" smtClean="0">
                <a:solidFill>
                  <a:prstClr val="black"/>
                </a:solidFill>
              </a:rPr>
              <a:t>	Do you think that we could say to </a:t>
            </a:r>
            <a:r>
              <a:rPr lang="en-US" sz="1600" dirty="0" err="1" smtClean="0">
                <a:solidFill>
                  <a:prstClr val="black"/>
                </a:solidFill>
              </a:rPr>
              <a:t>Averell</a:t>
            </a:r>
            <a:r>
              <a:rPr lang="en-US" sz="1600" dirty="0" smtClean="0">
                <a:solidFill>
                  <a:prstClr val="black"/>
                </a:solidFill>
              </a:rPr>
              <a:t> to strike out the [word] “sympathetically” [from the proposed agreement] and say, “We pledge to give you </a:t>
            </a:r>
            <a:r>
              <a:rPr lang="en-US" sz="1600" i="1" dirty="0" smtClean="0">
                <a:solidFill>
                  <a:prstClr val="black"/>
                </a:solidFill>
              </a:rPr>
              <a:t>x </a:t>
            </a:r>
            <a:r>
              <a:rPr lang="en-US" sz="1600" dirty="0" smtClean="0">
                <a:solidFill>
                  <a:prstClr val="black"/>
                </a:solidFill>
              </a:rPr>
              <a:t>tanks, and give ‘</a:t>
            </a:r>
            <a:r>
              <a:rPr lang="en-US" sz="1600" dirty="0" err="1" smtClean="0">
                <a:solidFill>
                  <a:prstClr val="black"/>
                </a:solidFill>
              </a:rPr>
              <a:t>em</a:t>
            </a:r>
            <a:r>
              <a:rPr lang="en-US" sz="1600" dirty="0" smtClean="0">
                <a:solidFill>
                  <a:prstClr val="black"/>
                </a:solidFill>
              </a:rPr>
              <a:t> the </a:t>
            </a:r>
            <a:r>
              <a:rPr lang="en-US" sz="1600" i="1" dirty="0" smtClean="0">
                <a:solidFill>
                  <a:prstClr val="black"/>
                </a:solidFill>
              </a:rPr>
              <a:t>x </a:t>
            </a:r>
            <a:r>
              <a:rPr lang="en-US" sz="1600" dirty="0" smtClean="0">
                <a:solidFill>
                  <a:prstClr val="black"/>
                </a:solidFill>
              </a:rPr>
              <a:t>tanks, plus the little beyond the tanks—without any planes? It seems that the basis of his [Eshkol’s] objection is that [the U.S. saying] “we view sympathetically” doesn’t commit us.</a:t>
            </a:r>
          </a:p>
          <a:p>
            <a:r>
              <a:rPr lang="en-US" sz="1600" dirty="0" smtClean="0">
                <a:solidFill>
                  <a:prstClr val="black"/>
                </a:solidFill>
              </a:rPr>
              <a:t>	</a:t>
            </a:r>
            <a:r>
              <a:rPr lang="en-US" sz="1600" b="1" cap="small" dirty="0" smtClean="0">
                <a:solidFill>
                  <a:prstClr val="black"/>
                </a:solidFill>
              </a:rPr>
              <a:t>Rusk</a:t>
            </a:r>
            <a:r>
              <a:rPr lang="en-US" sz="1600" dirty="0" smtClean="0">
                <a:solidFill>
                  <a:prstClr val="black"/>
                </a:solidFill>
              </a:rPr>
              <a:t>: Uh-huh.</a:t>
            </a:r>
          </a:p>
          <a:p>
            <a:r>
              <a:rPr lang="en-US" sz="1600" dirty="0" smtClean="0">
                <a:solidFill>
                  <a:prstClr val="black"/>
                </a:solidFill>
              </a:rPr>
              <a:t>	</a:t>
            </a:r>
            <a:r>
              <a:rPr lang="en-US" sz="1600" b="1" cap="small" dirty="0" smtClean="0">
                <a:solidFill>
                  <a:prstClr val="black"/>
                </a:solidFill>
              </a:rPr>
              <a:t>President Johnson</a:t>
            </a:r>
            <a:r>
              <a:rPr lang="en-US" sz="1600" dirty="0" smtClean="0">
                <a:solidFill>
                  <a:prstClr val="black"/>
                </a:solidFill>
              </a:rPr>
              <a:t>: And that he wants a commitment.</a:t>
            </a:r>
          </a:p>
          <a:p>
            <a:r>
              <a:rPr lang="en-US" sz="1600" dirty="0" smtClean="0">
                <a:solidFill>
                  <a:prstClr val="black"/>
                </a:solidFill>
              </a:rPr>
              <a:t>	It seems that we might, without great danger, raise the ante a little bit to what the Germans are giving them, and say if the Germans don’t complete it, we’ll complete it, plus 20 or something.</a:t>
            </a:r>
          </a:p>
          <a:p>
            <a:endParaRPr lang="en-US" sz="1600" dirty="0">
              <a:solidFill>
                <a:prstClr val="black"/>
              </a:solidFill>
            </a:endParaRPr>
          </a:p>
        </p:txBody>
      </p:sp>
      <p:pic>
        <p:nvPicPr>
          <p:cNvPr id="3" name="3-Rusk--Track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20000" y="5631837"/>
            <a:ext cx="609600" cy="609600"/>
          </a:xfrm>
          <a:prstGeom prst="rect">
            <a:avLst/>
          </a:prstGeom>
        </p:spPr>
      </p:pic>
    </p:spTree>
    <p:extLst>
      <p:ext uri="{BB962C8B-B14F-4D97-AF65-F5344CB8AC3E}">
        <p14:creationId xmlns:p14="http://schemas.microsoft.com/office/powerpoint/2010/main" val="38019958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00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carnegieendowment.org/img/map_yemen.gif"/>
          <p:cNvPicPr>
            <a:picLocks noChangeAspect="1" noChangeArrowheads="1"/>
          </p:cNvPicPr>
          <p:nvPr/>
        </p:nvPicPr>
        <p:blipFill>
          <a:blip r:embed="rId3" cstate="print"/>
          <a:srcRect/>
          <a:stretch>
            <a:fillRect/>
          </a:stretch>
        </p:blipFill>
        <p:spPr bwMode="auto">
          <a:xfrm>
            <a:off x="0" y="381000"/>
            <a:ext cx="9220200" cy="6146800"/>
          </a:xfrm>
          <a:prstGeom prst="rect">
            <a:avLst/>
          </a:prstGeom>
          <a:noFill/>
        </p:spPr>
      </p:pic>
    </p:spTree>
    <p:extLst>
      <p:ext uri="{BB962C8B-B14F-4D97-AF65-F5344CB8AC3E}">
        <p14:creationId xmlns:p14="http://schemas.microsoft.com/office/powerpoint/2010/main" val="26387327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radfanhunters.co.uk/Operations-1417/Fort%20Harib_pre-strike_28-03-64_RD.jpg"/>
          <p:cNvPicPr>
            <a:picLocks noChangeAspect="1" noChangeArrowheads="1"/>
          </p:cNvPicPr>
          <p:nvPr/>
        </p:nvPicPr>
        <p:blipFill>
          <a:blip r:embed="rId3" cstate="print"/>
          <a:srcRect/>
          <a:stretch>
            <a:fillRect/>
          </a:stretch>
        </p:blipFill>
        <p:spPr bwMode="auto">
          <a:xfrm>
            <a:off x="0" y="533400"/>
            <a:ext cx="9029700" cy="6019800"/>
          </a:xfrm>
          <a:prstGeom prst="rect">
            <a:avLst/>
          </a:prstGeom>
          <a:noFill/>
        </p:spPr>
      </p:pic>
    </p:spTree>
    <p:extLst>
      <p:ext uri="{BB962C8B-B14F-4D97-AF65-F5344CB8AC3E}">
        <p14:creationId xmlns:p14="http://schemas.microsoft.com/office/powerpoint/2010/main" val="39948911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28600"/>
            <a:ext cx="7696200" cy="6217087"/>
          </a:xfrm>
          <a:prstGeom prst="rect">
            <a:avLst/>
          </a:prstGeom>
          <a:noFill/>
        </p:spPr>
        <p:txBody>
          <a:bodyPr wrap="square" rtlCol="0">
            <a:spAutoFit/>
          </a:bodyPr>
          <a:lstStyle/>
          <a:p>
            <a:pPr algn="ctr"/>
            <a:r>
              <a:rPr lang="en-US" sz="2000" dirty="0" smtClean="0">
                <a:solidFill>
                  <a:prstClr val="black"/>
                </a:solidFill>
              </a:rPr>
              <a:t>UN Resolution 188</a:t>
            </a:r>
          </a:p>
          <a:p>
            <a:endParaRPr lang="en-US" sz="2000" dirty="0">
              <a:solidFill>
                <a:prstClr val="black"/>
              </a:solidFill>
            </a:endParaRPr>
          </a:p>
          <a:p>
            <a:r>
              <a:rPr lang="en-US" sz="2000" i="1" dirty="0">
                <a:solidFill>
                  <a:prstClr val="black"/>
                </a:solidFill>
              </a:rPr>
              <a:t>The Security Council,</a:t>
            </a:r>
            <a:endParaRPr lang="en-US" sz="2000" dirty="0">
              <a:solidFill>
                <a:prstClr val="black"/>
              </a:solidFill>
            </a:endParaRPr>
          </a:p>
          <a:p>
            <a:r>
              <a:rPr lang="en-US" sz="2000" i="1" dirty="0">
                <a:solidFill>
                  <a:prstClr val="black"/>
                </a:solidFill>
              </a:rPr>
              <a:t>Having considered</a:t>
            </a:r>
            <a:r>
              <a:rPr lang="en-US" sz="2000" dirty="0">
                <a:solidFill>
                  <a:prstClr val="black"/>
                </a:solidFill>
              </a:rPr>
              <a:t> the complaint of the Yemen Arab Republic regarding the British air attack on Yemeni territory on 28 March 1964,</a:t>
            </a:r>
          </a:p>
          <a:p>
            <a:r>
              <a:rPr lang="en-US" sz="2000" i="1" dirty="0">
                <a:solidFill>
                  <a:prstClr val="black"/>
                </a:solidFill>
              </a:rPr>
              <a:t>Deeply concerned</a:t>
            </a:r>
            <a:r>
              <a:rPr lang="en-US" sz="2000" dirty="0">
                <a:solidFill>
                  <a:prstClr val="black"/>
                </a:solidFill>
              </a:rPr>
              <a:t> a the serious situation prevailing in the area,</a:t>
            </a:r>
          </a:p>
          <a:p>
            <a:r>
              <a:rPr lang="en-US" sz="2000" i="1" dirty="0">
                <a:solidFill>
                  <a:prstClr val="black"/>
                </a:solidFill>
              </a:rPr>
              <a:t>Recalling</a:t>
            </a:r>
            <a:r>
              <a:rPr lang="en-US" sz="2000" dirty="0">
                <a:solidFill>
                  <a:prstClr val="black"/>
                </a:solidFill>
              </a:rPr>
              <a:t> Article 2, paragraphs 3 and 4, of the Charter of the United Nations,</a:t>
            </a:r>
          </a:p>
          <a:p>
            <a:r>
              <a:rPr lang="en-US" sz="2000" i="1" dirty="0">
                <a:solidFill>
                  <a:prstClr val="black"/>
                </a:solidFill>
              </a:rPr>
              <a:t>Having heard</a:t>
            </a:r>
            <a:r>
              <a:rPr lang="en-US" sz="2000" dirty="0">
                <a:solidFill>
                  <a:prstClr val="black"/>
                </a:solidFill>
              </a:rPr>
              <a:t> the statements made in the Security Council on this matter,</a:t>
            </a:r>
          </a:p>
          <a:p>
            <a:r>
              <a:rPr lang="en-US" sz="2000" dirty="0">
                <a:solidFill>
                  <a:srgbClr val="FF0000"/>
                </a:solidFill>
              </a:rPr>
              <a:t>1. </a:t>
            </a:r>
            <a:r>
              <a:rPr lang="en-US" sz="2000" i="1" dirty="0">
                <a:solidFill>
                  <a:srgbClr val="FF0000"/>
                </a:solidFill>
              </a:rPr>
              <a:t>Condemns</a:t>
            </a:r>
            <a:r>
              <a:rPr lang="en-US" sz="2000" dirty="0">
                <a:solidFill>
                  <a:srgbClr val="FF0000"/>
                </a:solidFill>
              </a:rPr>
              <a:t> reprisals as incompatible with the purposes and principles of the United Nations;</a:t>
            </a:r>
          </a:p>
          <a:p>
            <a:r>
              <a:rPr lang="en-US" sz="2000" dirty="0">
                <a:solidFill>
                  <a:srgbClr val="FF0000"/>
                </a:solidFill>
              </a:rPr>
              <a:t>2. </a:t>
            </a:r>
            <a:r>
              <a:rPr lang="en-US" sz="2000" i="1" dirty="0">
                <a:solidFill>
                  <a:srgbClr val="FF0000"/>
                </a:solidFill>
              </a:rPr>
              <a:t>Deplores</a:t>
            </a:r>
            <a:r>
              <a:rPr lang="en-US" sz="2000" dirty="0">
                <a:solidFill>
                  <a:srgbClr val="FF0000"/>
                </a:solidFill>
              </a:rPr>
              <a:t> the British military action at </a:t>
            </a:r>
            <a:r>
              <a:rPr lang="en-US" sz="2000" dirty="0" err="1">
                <a:solidFill>
                  <a:srgbClr val="FF0000"/>
                </a:solidFill>
              </a:rPr>
              <a:t>Harib</a:t>
            </a:r>
            <a:r>
              <a:rPr lang="en-US" sz="2000" dirty="0">
                <a:solidFill>
                  <a:srgbClr val="FF0000"/>
                </a:solidFill>
              </a:rPr>
              <a:t> on 28 March 1964</a:t>
            </a:r>
          </a:p>
          <a:p>
            <a:r>
              <a:rPr lang="en-US" sz="2000" dirty="0">
                <a:solidFill>
                  <a:prstClr val="black"/>
                </a:solidFill>
              </a:rPr>
              <a:t>3. </a:t>
            </a:r>
            <a:r>
              <a:rPr lang="en-US" sz="2000" i="1" dirty="0">
                <a:solidFill>
                  <a:prstClr val="black"/>
                </a:solidFill>
              </a:rPr>
              <a:t>Deplores</a:t>
            </a:r>
            <a:r>
              <a:rPr lang="en-US" sz="2000" dirty="0">
                <a:solidFill>
                  <a:prstClr val="black"/>
                </a:solidFill>
              </a:rPr>
              <a:t> all attacks and incidents which have occurred in the area;</a:t>
            </a:r>
          </a:p>
          <a:p>
            <a:r>
              <a:rPr lang="en-US" sz="2000" dirty="0">
                <a:solidFill>
                  <a:prstClr val="black"/>
                </a:solidFill>
              </a:rPr>
              <a:t>4. </a:t>
            </a:r>
            <a:r>
              <a:rPr lang="en-US" sz="2000" i="1" dirty="0">
                <a:solidFill>
                  <a:prstClr val="black"/>
                </a:solidFill>
              </a:rPr>
              <a:t>Calls upon</a:t>
            </a:r>
            <a:r>
              <a:rPr lang="en-US" sz="2000" dirty="0">
                <a:solidFill>
                  <a:prstClr val="black"/>
                </a:solidFill>
              </a:rPr>
              <a:t> the Yemen Arab Republic and the United Kingdom of Great Britain and Northern Ireland to exercise the maximum restraint in order to avoid further incidents and to restore peace in the area:</a:t>
            </a:r>
          </a:p>
          <a:p>
            <a:r>
              <a:rPr lang="en-US" sz="2000" dirty="0">
                <a:solidFill>
                  <a:prstClr val="black"/>
                </a:solidFill>
              </a:rPr>
              <a:t>5. </a:t>
            </a:r>
            <a:r>
              <a:rPr lang="en-US" sz="2000" i="1" dirty="0">
                <a:solidFill>
                  <a:prstClr val="black"/>
                </a:solidFill>
              </a:rPr>
              <a:t>Requests</a:t>
            </a:r>
            <a:r>
              <a:rPr lang="en-US" sz="2000" dirty="0">
                <a:solidFill>
                  <a:prstClr val="black"/>
                </a:solidFill>
              </a:rPr>
              <a:t> the Secretary-General to use his good offices to try to settle outstanding issues, in agreement with the two parties.</a:t>
            </a:r>
          </a:p>
          <a:p>
            <a:endParaRPr lang="en-US" dirty="0">
              <a:solidFill>
                <a:prstClr val="black"/>
              </a:solidFill>
            </a:endParaRPr>
          </a:p>
        </p:txBody>
      </p:sp>
    </p:spTree>
    <p:extLst>
      <p:ext uri="{BB962C8B-B14F-4D97-AF65-F5344CB8AC3E}">
        <p14:creationId xmlns:p14="http://schemas.microsoft.com/office/powerpoint/2010/main" val="22580227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848600" cy="5693866"/>
          </a:xfrm>
          <a:prstGeom prst="rect">
            <a:avLst/>
          </a:prstGeom>
          <a:noFill/>
        </p:spPr>
        <p:txBody>
          <a:bodyPr wrap="square" rtlCol="0">
            <a:spAutoFit/>
          </a:bodyPr>
          <a:lstStyle/>
          <a:p>
            <a:pPr fontAlgn="base"/>
            <a:r>
              <a:rPr lang="en-US" sz="1400" b="1" cap="small" dirty="0" smtClean="0">
                <a:solidFill>
                  <a:prstClr val="black"/>
                </a:solidFill>
              </a:rPr>
              <a:t>	Dean </a:t>
            </a:r>
            <a:r>
              <a:rPr lang="en-US" sz="1400" b="1" cap="small" dirty="0">
                <a:solidFill>
                  <a:prstClr val="black"/>
                </a:solidFill>
              </a:rPr>
              <a:t>Rusk:</a:t>
            </a:r>
            <a:r>
              <a:rPr lang="en-US" sz="1400" dirty="0">
                <a:solidFill>
                  <a:prstClr val="black"/>
                </a:solidFill>
              </a:rPr>
              <a:t> In a lot of places here . . . He [Nasser</a:t>
            </a:r>
            <a:r>
              <a:rPr lang="en-US" sz="1400" dirty="0" smtClean="0">
                <a:solidFill>
                  <a:prstClr val="black"/>
                </a:solidFill>
              </a:rPr>
              <a:t>] has </a:t>
            </a:r>
            <a:r>
              <a:rPr lang="en-US" sz="1400" dirty="0">
                <a:solidFill>
                  <a:prstClr val="black"/>
                </a:solidFill>
              </a:rPr>
              <a:t>not performed in Yemen, he is undermining us in the </a:t>
            </a:r>
            <a:r>
              <a:rPr lang="en-US" sz="1400" dirty="0" err="1">
                <a:solidFill>
                  <a:prstClr val="black"/>
                </a:solidFill>
              </a:rPr>
              <a:t>Wheelus</a:t>
            </a:r>
            <a:r>
              <a:rPr lang="en-US" sz="1400" dirty="0">
                <a:solidFill>
                  <a:prstClr val="black"/>
                </a:solidFill>
              </a:rPr>
              <a:t> Base [in Libya], and he is pitching this arms race into the Near East.</a:t>
            </a:r>
          </a:p>
          <a:p>
            <a:pPr fontAlgn="base"/>
            <a:r>
              <a:rPr lang="en-US" sz="1400" dirty="0">
                <a:solidFill>
                  <a:prstClr val="black"/>
                </a:solidFill>
              </a:rPr>
              <a:t> </a:t>
            </a:r>
            <a:r>
              <a:rPr lang="en-US" sz="1400" dirty="0" smtClean="0">
                <a:solidFill>
                  <a:prstClr val="black"/>
                </a:solidFill>
              </a:rPr>
              <a:t>	</a:t>
            </a:r>
            <a:r>
              <a:rPr lang="en-US" sz="1400" b="1" cap="small" dirty="0" smtClean="0">
                <a:solidFill>
                  <a:prstClr val="black"/>
                </a:solidFill>
              </a:rPr>
              <a:t>President </a:t>
            </a:r>
            <a:r>
              <a:rPr lang="en-US" sz="1400" b="1" cap="small" dirty="0">
                <a:solidFill>
                  <a:prstClr val="black"/>
                </a:solidFill>
              </a:rPr>
              <a:t>Johnson:</a:t>
            </a:r>
            <a:r>
              <a:rPr lang="en-US" sz="1400" dirty="0">
                <a:solidFill>
                  <a:prstClr val="black"/>
                </a:solidFill>
              </a:rPr>
              <a:t> Well, this </a:t>
            </a:r>
            <a:r>
              <a:rPr lang="en-US" sz="1400" dirty="0" smtClean="0">
                <a:solidFill>
                  <a:prstClr val="black"/>
                </a:solidFill>
              </a:rPr>
              <a:t>[vote on the pending UN resolution] is </a:t>
            </a:r>
            <a:r>
              <a:rPr lang="en-US" sz="1400" dirty="0">
                <a:solidFill>
                  <a:prstClr val="black"/>
                </a:solidFill>
              </a:rPr>
              <a:t>not going to help us with him, is it?</a:t>
            </a:r>
          </a:p>
          <a:p>
            <a:pPr fontAlgn="base"/>
            <a:r>
              <a:rPr lang="en-US" sz="1400" dirty="0">
                <a:solidFill>
                  <a:prstClr val="black"/>
                </a:solidFill>
              </a:rPr>
              <a:t> </a:t>
            </a:r>
            <a:r>
              <a:rPr lang="en-US" sz="1400" dirty="0" smtClean="0">
                <a:solidFill>
                  <a:prstClr val="black"/>
                </a:solidFill>
              </a:rPr>
              <a:t>	</a:t>
            </a:r>
            <a:r>
              <a:rPr lang="en-US" sz="1400" b="1" cap="small" dirty="0" smtClean="0">
                <a:solidFill>
                  <a:prstClr val="black"/>
                </a:solidFill>
              </a:rPr>
              <a:t>Rusk</a:t>
            </a:r>
            <a:r>
              <a:rPr lang="en-US" sz="1400" b="1" cap="small" dirty="0">
                <a:solidFill>
                  <a:prstClr val="black"/>
                </a:solidFill>
              </a:rPr>
              <a:t>:</a:t>
            </a:r>
            <a:r>
              <a:rPr lang="en-US" sz="1400" dirty="0">
                <a:solidFill>
                  <a:prstClr val="black"/>
                </a:solidFill>
              </a:rPr>
              <a:t>  But I think it's important for Nasser to know that we're not … that he mustn't take us for granted on these things … I think an abstention on this is something of a warning to Nasser that we're coming close to the end of the trail on this business.</a:t>
            </a:r>
          </a:p>
          <a:p>
            <a:pPr fontAlgn="base"/>
            <a:r>
              <a:rPr lang="en-US" sz="1400" dirty="0">
                <a:solidFill>
                  <a:prstClr val="black"/>
                </a:solidFill>
              </a:rPr>
              <a:t> </a:t>
            </a:r>
            <a:r>
              <a:rPr lang="en-US" sz="1400" dirty="0" smtClean="0">
                <a:solidFill>
                  <a:prstClr val="black"/>
                </a:solidFill>
              </a:rPr>
              <a:t>	</a:t>
            </a:r>
            <a:r>
              <a:rPr lang="en-US" sz="1400" b="1" cap="small" dirty="0" smtClean="0">
                <a:solidFill>
                  <a:prstClr val="black"/>
                </a:solidFill>
              </a:rPr>
              <a:t>President </a:t>
            </a:r>
            <a:r>
              <a:rPr lang="en-US" sz="1400" b="1" cap="small" dirty="0">
                <a:solidFill>
                  <a:prstClr val="black"/>
                </a:solidFill>
              </a:rPr>
              <a:t>Johnson:</a:t>
            </a:r>
            <a:r>
              <a:rPr lang="en-US" sz="1400" dirty="0">
                <a:solidFill>
                  <a:prstClr val="black"/>
                </a:solidFill>
              </a:rPr>
              <a:t>  Don't you think they'll pound us like hell all over the United Nations and all over the papers of the country?</a:t>
            </a:r>
          </a:p>
          <a:p>
            <a:pPr fontAlgn="base"/>
            <a:r>
              <a:rPr lang="en-US" sz="1400" dirty="0">
                <a:solidFill>
                  <a:prstClr val="black"/>
                </a:solidFill>
              </a:rPr>
              <a:t> </a:t>
            </a:r>
            <a:r>
              <a:rPr lang="en-US" sz="1400" dirty="0" smtClean="0">
                <a:solidFill>
                  <a:prstClr val="black"/>
                </a:solidFill>
              </a:rPr>
              <a:t>	</a:t>
            </a:r>
            <a:r>
              <a:rPr lang="en-US" sz="1400" b="1" cap="small" dirty="0" smtClean="0">
                <a:solidFill>
                  <a:prstClr val="black"/>
                </a:solidFill>
              </a:rPr>
              <a:t>Rusk</a:t>
            </a:r>
            <a:r>
              <a:rPr lang="en-US" sz="1400" b="1" cap="small" dirty="0">
                <a:solidFill>
                  <a:prstClr val="black"/>
                </a:solidFill>
              </a:rPr>
              <a:t>:</a:t>
            </a:r>
            <a:r>
              <a:rPr lang="en-US" sz="1400" dirty="0">
                <a:solidFill>
                  <a:prstClr val="black"/>
                </a:solidFill>
              </a:rPr>
              <a:t> Oh, I think that there will be … </a:t>
            </a:r>
            <a:r>
              <a:rPr lang="en-US" sz="1400" dirty="0" smtClean="0">
                <a:solidFill>
                  <a:prstClr val="black"/>
                </a:solidFill>
              </a:rPr>
              <a:t>there will </a:t>
            </a:r>
            <a:r>
              <a:rPr lang="en-US" sz="1400" dirty="0">
                <a:solidFill>
                  <a:prstClr val="black"/>
                </a:solidFill>
              </a:rPr>
              <a:t>be … </a:t>
            </a:r>
          </a:p>
          <a:p>
            <a:pPr fontAlgn="base"/>
            <a:r>
              <a:rPr lang="en-US" sz="1400" dirty="0">
                <a:solidFill>
                  <a:prstClr val="black"/>
                </a:solidFill>
              </a:rPr>
              <a:t> </a:t>
            </a:r>
            <a:r>
              <a:rPr lang="en-US" sz="1400" dirty="0" smtClean="0">
                <a:solidFill>
                  <a:prstClr val="black"/>
                </a:solidFill>
              </a:rPr>
              <a:t>	</a:t>
            </a:r>
            <a:r>
              <a:rPr lang="en-US" sz="1400" b="1" cap="small" dirty="0" smtClean="0">
                <a:solidFill>
                  <a:prstClr val="black"/>
                </a:solidFill>
              </a:rPr>
              <a:t>President </a:t>
            </a:r>
            <a:r>
              <a:rPr lang="en-US" sz="1400" b="1" cap="small" dirty="0">
                <a:solidFill>
                  <a:prstClr val="black"/>
                </a:solidFill>
              </a:rPr>
              <a:t>Johnson:</a:t>
            </a:r>
            <a:r>
              <a:rPr lang="en-US" sz="1400" dirty="0">
                <a:solidFill>
                  <a:prstClr val="black"/>
                </a:solidFill>
              </a:rPr>
              <a:t> [UN ambassador Adlai] Stevenson will be running around raising hell like he was about the Venezuela delegation, won't he?</a:t>
            </a:r>
          </a:p>
          <a:p>
            <a:pPr fontAlgn="base"/>
            <a:r>
              <a:rPr lang="en-US" sz="1400" b="1" cap="small" dirty="0">
                <a:solidFill>
                  <a:prstClr val="black"/>
                </a:solidFill>
              </a:rPr>
              <a:t> </a:t>
            </a:r>
            <a:r>
              <a:rPr lang="en-US" sz="1400" dirty="0" smtClean="0">
                <a:solidFill>
                  <a:prstClr val="black"/>
                </a:solidFill>
              </a:rPr>
              <a:t>	</a:t>
            </a:r>
            <a:r>
              <a:rPr lang="en-US" sz="1400" b="1" cap="small" dirty="0" smtClean="0">
                <a:solidFill>
                  <a:prstClr val="black"/>
                </a:solidFill>
              </a:rPr>
              <a:t>Rusk</a:t>
            </a:r>
            <a:r>
              <a:rPr lang="en-US" sz="1400" b="1" cap="small" dirty="0">
                <a:solidFill>
                  <a:prstClr val="black"/>
                </a:solidFill>
              </a:rPr>
              <a:t>:</a:t>
            </a:r>
            <a:r>
              <a:rPr lang="en-US" sz="1400" dirty="0">
                <a:solidFill>
                  <a:prstClr val="black"/>
                </a:solidFill>
              </a:rPr>
              <a:t> Oh, I think he will be … he will be personally unhappy for two or three days, but I don't think there's going to be any major press campaign picking this up.</a:t>
            </a:r>
          </a:p>
          <a:p>
            <a:pPr fontAlgn="base"/>
            <a:r>
              <a:rPr lang="en-US" sz="1400" dirty="0">
                <a:solidFill>
                  <a:prstClr val="black"/>
                </a:solidFill>
              </a:rPr>
              <a:t> </a:t>
            </a:r>
            <a:r>
              <a:rPr lang="en-US" sz="1400" dirty="0" smtClean="0">
                <a:solidFill>
                  <a:prstClr val="black"/>
                </a:solidFill>
              </a:rPr>
              <a:t>	</a:t>
            </a:r>
            <a:r>
              <a:rPr lang="en-US" sz="1400" b="1" cap="small" dirty="0" smtClean="0">
                <a:solidFill>
                  <a:prstClr val="black"/>
                </a:solidFill>
              </a:rPr>
              <a:t>President </a:t>
            </a:r>
            <a:r>
              <a:rPr lang="en-US" sz="1400" b="1" cap="small" dirty="0">
                <a:solidFill>
                  <a:prstClr val="black"/>
                </a:solidFill>
              </a:rPr>
              <a:t>Johnson:</a:t>
            </a:r>
            <a:r>
              <a:rPr lang="en-US" sz="1400" dirty="0">
                <a:solidFill>
                  <a:prstClr val="black"/>
                </a:solidFill>
              </a:rPr>
              <a:t> Have you already told him what to do</a:t>
            </a:r>
            <a:r>
              <a:rPr lang="en-US" sz="1400" dirty="0" smtClean="0">
                <a:solidFill>
                  <a:prstClr val="black"/>
                </a:solidFill>
              </a:rPr>
              <a:t>?</a:t>
            </a:r>
          </a:p>
          <a:p>
            <a:pPr fontAlgn="base"/>
            <a:r>
              <a:rPr lang="en-US" sz="1400" dirty="0">
                <a:solidFill>
                  <a:prstClr val="black"/>
                </a:solidFill>
              </a:rPr>
              <a:t>	</a:t>
            </a:r>
            <a:r>
              <a:rPr lang="en-US" sz="1400" b="1" cap="small" dirty="0">
                <a:solidFill>
                  <a:prstClr val="black"/>
                </a:solidFill>
              </a:rPr>
              <a:t> Rusk:</a:t>
            </a:r>
            <a:r>
              <a:rPr lang="en-US" sz="1400" dirty="0">
                <a:solidFill>
                  <a:prstClr val="black"/>
                </a:solidFill>
              </a:rPr>
              <a:t> </a:t>
            </a:r>
            <a:r>
              <a:rPr lang="en-US" sz="1400" dirty="0" smtClean="0">
                <a:solidFill>
                  <a:prstClr val="black"/>
                </a:solidFill>
              </a:rPr>
              <a:t>Yes. Well, I told him—we had an instruction for him several days ago not to have a resolution that condemned the British, and this does. It says it “deplores”—this thing the other day—but to express a general regret about violence along that frontier. </a:t>
            </a:r>
          </a:p>
          <a:p>
            <a:pPr fontAlgn="base"/>
            <a:r>
              <a:rPr lang="en-US" sz="1400" dirty="0">
                <a:solidFill>
                  <a:prstClr val="black"/>
                </a:solidFill>
              </a:rPr>
              <a:t>	</a:t>
            </a:r>
            <a:r>
              <a:rPr lang="en-US" sz="1400" dirty="0" smtClean="0">
                <a:solidFill>
                  <a:prstClr val="black"/>
                </a:solidFill>
              </a:rPr>
              <a:t>The resolution went beyond the point where we felt we could, in our total interests here, support it. But as it now stands, he is willing to—he is ready to do what we talked about this morning. But he just wanted to be sure that you knew that it’s a close, balanced decision, and that he had some concern about it. </a:t>
            </a:r>
          </a:p>
          <a:p>
            <a:pPr fontAlgn="base"/>
            <a:r>
              <a:rPr lang="en-US" sz="1400" dirty="0">
                <a:solidFill>
                  <a:prstClr val="black"/>
                </a:solidFill>
              </a:rPr>
              <a:t>	</a:t>
            </a:r>
            <a:r>
              <a:rPr lang="en-US" sz="1400" b="1" cap="small" dirty="0">
                <a:solidFill>
                  <a:prstClr val="black"/>
                </a:solidFill>
              </a:rPr>
              <a:t> President Johnson:</a:t>
            </a:r>
            <a:r>
              <a:rPr lang="en-US" sz="1400" dirty="0">
                <a:solidFill>
                  <a:prstClr val="black"/>
                </a:solidFill>
              </a:rPr>
              <a:t> </a:t>
            </a:r>
            <a:r>
              <a:rPr lang="en-US" sz="1400" dirty="0" smtClean="0">
                <a:solidFill>
                  <a:prstClr val="black"/>
                </a:solidFill>
              </a:rPr>
              <a:t>Well, you just tell him that I do know, but I knew at the last minute. Didn’t know anything about it beforehand, I don’t know anything else.  </a:t>
            </a:r>
            <a:endParaRPr lang="en-US" sz="1400" dirty="0">
              <a:solidFill>
                <a:prstClr val="black"/>
              </a:solidFill>
            </a:endParaRPr>
          </a:p>
          <a:p>
            <a:endParaRPr lang="en-US" sz="1400" dirty="0" smtClean="0">
              <a:solidFill>
                <a:prstClr val="black"/>
              </a:solidFill>
            </a:endParaRPr>
          </a:p>
          <a:p>
            <a:endParaRPr lang="en-US" sz="1400" dirty="0">
              <a:solidFill>
                <a:prstClr val="black"/>
              </a:solidFill>
            </a:endParaRPr>
          </a:p>
        </p:txBody>
      </p:sp>
      <p:pic>
        <p:nvPicPr>
          <p:cNvPr id="4" name="4-lbj-rusk-yemen-apr 6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43800" y="5334000"/>
            <a:ext cx="609600" cy="609600"/>
          </a:xfrm>
          <a:prstGeom prst="rect">
            <a:avLst/>
          </a:prstGeom>
        </p:spPr>
      </p:pic>
    </p:spTree>
    <p:extLst>
      <p:ext uri="{BB962C8B-B14F-4D97-AF65-F5344CB8AC3E}">
        <p14:creationId xmlns:p14="http://schemas.microsoft.com/office/powerpoint/2010/main" val="19932637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895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1962 - The Shah of Iran, Vice President Lyndon Johnson and Ambassador Julius Holmes"/>
          <p:cNvPicPr>
            <a:picLocks noChangeAspect="1" noChangeArrowheads="1"/>
          </p:cNvPicPr>
          <p:nvPr/>
        </p:nvPicPr>
        <p:blipFill>
          <a:blip r:embed="rId3" cstate="print"/>
          <a:srcRect/>
          <a:stretch>
            <a:fillRect/>
          </a:stretch>
        </p:blipFill>
        <p:spPr bwMode="auto">
          <a:xfrm>
            <a:off x="457200" y="-20241"/>
            <a:ext cx="8547715" cy="6878241"/>
          </a:xfrm>
          <a:prstGeom prst="rect">
            <a:avLst/>
          </a:prstGeom>
          <a:noFill/>
        </p:spPr>
      </p:pic>
    </p:spTree>
    <p:extLst>
      <p:ext uri="{BB962C8B-B14F-4D97-AF65-F5344CB8AC3E}">
        <p14:creationId xmlns:p14="http://schemas.microsoft.com/office/powerpoint/2010/main" val="152621033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7772400" cy="5170646"/>
          </a:xfrm>
          <a:prstGeom prst="rect">
            <a:avLst/>
          </a:prstGeom>
          <a:noFill/>
        </p:spPr>
        <p:txBody>
          <a:bodyPr wrap="square" rtlCol="0">
            <a:spAutoFit/>
          </a:bodyPr>
          <a:lstStyle/>
          <a:p>
            <a:r>
              <a:rPr lang="en-US" dirty="0" smtClean="0">
                <a:solidFill>
                  <a:prstClr val="black"/>
                </a:solidFill>
              </a:rPr>
              <a:t>From </a:t>
            </a:r>
            <a:r>
              <a:rPr lang="en-US" i="1" dirty="0" smtClean="0">
                <a:solidFill>
                  <a:prstClr val="black"/>
                </a:solidFill>
              </a:rPr>
              <a:t>Time</a:t>
            </a:r>
            <a:r>
              <a:rPr lang="en-US" dirty="0" smtClean="0">
                <a:solidFill>
                  <a:prstClr val="black"/>
                </a:solidFill>
              </a:rPr>
              <a:t> magazine:</a:t>
            </a:r>
          </a:p>
          <a:p>
            <a:endParaRPr lang="en-US" dirty="0">
              <a:solidFill>
                <a:prstClr val="black"/>
              </a:solidFill>
            </a:endParaRPr>
          </a:p>
          <a:p>
            <a:r>
              <a:rPr lang="en-US" sz="2400" dirty="0">
                <a:solidFill>
                  <a:prstClr val="black"/>
                </a:solidFill>
              </a:rPr>
              <a:t>Lyndon Johnson hit Teheran as though he were running for Shah—and if the warmth of his welcome was an indication, he might be able to get the job. With Wife Lady Bird and Daughter Lynda Bird, 18, the Vice President swept down Eisenhower Boulevard, so named after Ike's 1959 visit. Three times Johnson confused his smartly uniformed police escort by halting the motorcade and hopping out of his car to grasp all the outstretched hands within reach (one observer counted 300 in five minutes). The crowds responded with the highest praise they knew: "</a:t>
            </a:r>
            <a:r>
              <a:rPr lang="en-US" sz="2400" dirty="0" err="1">
                <a:solidFill>
                  <a:prstClr val="black"/>
                </a:solidFill>
              </a:rPr>
              <a:t>Javid</a:t>
            </a:r>
            <a:r>
              <a:rPr lang="en-US" sz="2400" dirty="0">
                <a:solidFill>
                  <a:prstClr val="black"/>
                </a:solidFill>
              </a:rPr>
              <a:t> Shah!" (Long live the King!).</a:t>
            </a:r>
            <a:br>
              <a:rPr lang="en-US" sz="2400" dirty="0">
                <a:solidFill>
                  <a:prstClr val="black"/>
                </a:solidFill>
              </a:rPr>
            </a:br>
            <a:r>
              <a:rPr lang="en-US" dirty="0">
                <a:solidFill>
                  <a:prstClr val="black"/>
                </a:solidFill>
              </a:rPr>
              <a:t/>
            </a:r>
            <a:br>
              <a:rPr lang="en-US" dirty="0">
                <a:solidFill>
                  <a:prstClr val="black"/>
                </a:solidFill>
              </a:rPr>
            </a:br>
            <a:endParaRPr lang="en-US"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188457425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7924800" cy="6986528"/>
          </a:xfrm>
          <a:prstGeom prst="rect">
            <a:avLst/>
          </a:prstGeom>
          <a:noFill/>
        </p:spPr>
        <p:txBody>
          <a:bodyPr wrap="square" rtlCol="0">
            <a:spAutoFit/>
          </a:bodyPr>
          <a:lstStyle/>
          <a:p>
            <a:pPr fontAlgn="base"/>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Your majesty, how are </a:t>
            </a:r>
            <a:r>
              <a:rPr lang="en-US" sz="1600" dirty="0" err="1">
                <a:solidFill>
                  <a:prstClr val="black"/>
                </a:solidFill>
              </a:rPr>
              <a:t>ya</a:t>
            </a:r>
            <a:r>
              <a:rPr lang="en-US" sz="1600" dirty="0">
                <a:solidFill>
                  <a:prstClr val="black"/>
                </a:solidFill>
              </a:rPr>
              <a:t>’?</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Shah </a:t>
            </a:r>
            <a:r>
              <a:rPr lang="en-US" sz="1600" b="1" cap="small" dirty="0">
                <a:solidFill>
                  <a:prstClr val="black"/>
                </a:solidFill>
              </a:rPr>
              <a:t>of Iran:</a:t>
            </a:r>
            <a:r>
              <a:rPr lang="en-US" sz="1600" dirty="0">
                <a:solidFill>
                  <a:prstClr val="black"/>
                </a:solidFill>
              </a:rPr>
              <a:t>  Mr. President, I am so glad to hear you.</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Well, it’s wonderful to hear your voice. And we’re so happy to have you and the Empress back in our country again, even if it’s very brief.</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Shah </a:t>
            </a:r>
            <a:r>
              <a:rPr lang="en-US" sz="1600" b="1" cap="small" dirty="0">
                <a:solidFill>
                  <a:prstClr val="black"/>
                </a:solidFill>
              </a:rPr>
              <a:t>of Iran:</a:t>
            </a:r>
            <a:r>
              <a:rPr lang="en-US" sz="1600" dirty="0">
                <a:solidFill>
                  <a:prstClr val="black"/>
                </a:solidFill>
              </a:rPr>
              <a:t>  Yes, unfortunately, we could not pay you, pay our—I mean, pay you our respects. </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Oh, I would so much like to see you. I was oh-so-relieved, though, that you escaped the recent [assassination] attempt. You know from your own role at the time of President Kennedy’s [death] what a shock such an experience is.</a:t>
            </a:r>
          </a:p>
          <a:p>
            <a:pPr fontAlgn="base"/>
            <a:r>
              <a:rPr lang="en-US" sz="1600" b="1" cap="small" dirty="0">
                <a:solidFill>
                  <a:prstClr val="black"/>
                </a:solidFill>
              </a:rPr>
              <a:t> </a:t>
            </a:r>
            <a:r>
              <a:rPr lang="en-US" sz="1600" dirty="0" smtClean="0">
                <a:solidFill>
                  <a:prstClr val="black"/>
                </a:solidFill>
              </a:rPr>
              <a:t>	</a:t>
            </a:r>
            <a:r>
              <a:rPr lang="en-US" sz="1600" b="1" cap="small" dirty="0" smtClean="0">
                <a:solidFill>
                  <a:prstClr val="black"/>
                </a:solidFill>
              </a:rPr>
              <a:t>Shah </a:t>
            </a:r>
            <a:r>
              <a:rPr lang="en-US" sz="1600" b="1" cap="small" dirty="0">
                <a:solidFill>
                  <a:prstClr val="black"/>
                </a:solidFill>
              </a:rPr>
              <a:t>of Iran:</a:t>
            </a:r>
            <a:r>
              <a:rPr lang="en-US" sz="1600" dirty="0">
                <a:solidFill>
                  <a:prstClr val="black"/>
                </a:solidFill>
              </a:rPr>
              <a:t>  Yes, it was rather true [</a:t>
            </a:r>
            <a:r>
              <a:rPr lang="en-US" sz="1600" i="1" dirty="0">
                <a:solidFill>
                  <a:prstClr val="black"/>
                </a:solidFill>
              </a:rPr>
              <a:t>chuckles a bit</a:t>
            </a:r>
            <a:r>
              <a:rPr lang="en-US" sz="1600" dirty="0">
                <a:solidFill>
                  <a:prstClr val="black"/>
                </a:solidFill>
              </a:rPr>
              <a:t>].</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Yeah. [</a:t>
            </a:r>
            <a:r>
              <a:rPr lang="en-US" sz="1600" i="1" dirty="0">
                <a:solidFill>
                  <a:prstClr val="black"/>
                </a:solidFill>
              </a:rPr>
              <a:t>Abruptly changes topic</a:t>
            </a:r>
            <a:r>
              <a:rPr lang="en-US" sz="1600" dirty="0">
                <a:solidFill>
                  <a:prstClr val="black"/>
                </a:solidFill>
              </a:rPr>
              <a:t>.] Well, we were so pleased that you were so well-received in Brazil and Argentina.</a:t>
            </a:r>
          </a:p>
          <a:p>
            <a:pPr fontAlgn="base"/>
            <a:r>
              <a:rPr lang="en-US" sz="1600" dirty="0">
                <a:solidFill>
                  <a:prstClr val="black"/>
                </a:solidFill>
              </a:rPr>
              <a:t>[</a:t>
            </a:r>
            <a:r>
              <a:rPr lang="en-US" sz="1600" i="1" dirty="0">
                <a:solidFill>
                  <a:prstClr val="black"/>
                </a:solidFill>
              </a:rPr>
              <a:t>Break</a:t>
            </a:r>
            <a:r>
              <a:rPr lang="en-US" sz="1600" dirty="0" smtClean="0">
                <a:solidFill>
                  <a:prstClr val="black"/>
                </a:solidFill>
              </a:rPr>
              <a:t>.]</a:t>
            </a:r>
          </a:p>
          <a:p>
            <a:pPr fontAlgn="base"/>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Well, we certainly are grateful to you for your Dominican and Vietnamese position [in support of the United States], and . . . I’m very concerned that the Afro-Asian conference in Algiers next month will degenerate—I’m afraid it will be an anti-U.S. operation—unless some responsible delegation like Iran strands up against these steamrollers.</a:t>
            </a:r>
          </a:p>
          <a:p>
            <a:pPr fontAlgn="base"/>
            <a:r>
              <a:rPr lang="en-US" sz="1600" b="1" cap="small" dirty="0">
                <a:solidFill>
                  <a:prstClr val="black"/>
                </a:solidFill>
              </a:rPr>
              <a:t> </a:t>
            </a:r>
            <a:r>
              <a:rPr lang="en-US" sz="1600" dirty="0" smtClean="0">
                <a:solidFill>
                  <a:prstClr val="black"/>
                </a:solidFill>
              </a:rPr>
              <a:t>	</a:t>
            </a:r>
            <a:r>
              <a:rPr lang="en-US" sz="1600" b="1" cap="small" dirty="0" smtClean="0">
                <a:solidFill>
                  <a:prstClr val="black"/>
                </a:solidFill>
              </a:rPr>
              <a:t>Shah </a:t>
            </a:r>
            <a:r>
              <a:rPr lang="en-US" sz="1600" b="1" cap="small" dirty="0">
                <a:solidFill>
                  <a:prstClr val="black"/>
                </a:solidFill>
              </a:rPr>
              <a:t>of Iran:</a:t>
            </a:r>
            <a:r>
              <a:rPr lang="en-US" sz="1600" dirty="0">
                <a:solidFill>
                  <a:prstClr val="black"/>
                </a:solidFill>
              </a:rPr>
              <a:t>  Yes—we shall do our duty. And we are grateful to you to have taken these attitudes, Mr. President.</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Well, we have to take this when liberty’s at stake.</a:t>
            </a:r>
          </a:p>
          <a:p>
            <a:pPr fontAlgn="base"/>
            <a:r>
              <a:rPr lang="en-US" sz="1600" b="1" cap="small" dirty="0">
                <a:solidFill>
                  <a:prstClr val="black"/>
                </a:solidFill>
              </a:rPr>
              <a:t> </a:t>
            </a:r>
            <a:r>
              <a:rPr lang="en-US" sz="1600" dirty="0" smtClean="0">
                <a:solidFill>
                  <a:prstClr val="black"/>
                </a:solidFill>
              </a:rPr>
              <a:t>	</a:t>
            </a:r>
            <a:r>
              <a:rPr lang="en-US" sz="1600" b="1" cap="small" dirty="0" smtClean="0">
                <a:solidFill>
                  <a:prstClr val="black"/>
                </a:solidFill>
              </a:rPr>
              <a:t>Shah </a:t>
            </a:r>
            <a:r>
              <a:rPr lang="en-US" sz="1600" b="1" cap="small" dirty="0">
                <a:solidFill>
                  <a:prstClr val="black"/>
                </a:solidFill>
              </a:rPr>
              <a:t>of Iran:</a:t>
            </a:r>
            <a:r>
              <a:rPr lang="en-US" sz="1600" dirty="0">
                <a:solidFill>
                  <a:prstClr val="black"/>
                </a:solidFill>
              </a:rPr>
              <a:t>  Oh, yes.</a:t>
            </a:r>
          </a:p>
          <a:p>
            <a:pPr fontAlgn="base"/>
            <a:r>
              <a:rPr lang="en-US" sz="1600" dirty="0">
                <a:solidFill>
                  <a:prstClr val="black"/>
                </a:solidFill>
              </a:rPr>
              <a:t>[</a:t>
            </a:r>
            <a:r>
              <a:rPr lang="en-US" sz="1600" i="1" dirty="0">
                <a:solidFill>
                  <a:prstClr val="black"/>
                </a:solidFill>
              </a:rPr>
              <a:t>Break</a:t>
            </a:r>
            <a:r>
              <a:rPr lang="en-US" sz="1600" dirty="0">
                <a:solidFill>
                  <a:prstClr val="black"/>
                </a:solidFill>
              </a:rPr>
              <a:t>.]</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Everyone tells me you have just made </a:t>
            </a:r>
            <a:r>
              <a:rPr lang="en-US" sz="1600" i="1" dirty="0">
                <a:solidFill>
                  <a:prstClr val="black"/>
                </a:solidFill>
              </a:rPr>
              <a:t>phenomenal</a:t>
            </a:r>
            <a:r>
              <a:rPr lang="en-US" sz="1600" dirty="0">
                <a:solidFill>
                  <a:prstClr val="black"/>
                </a:solidFill>
              </a:rPr>
              <a:t> progress!</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Shah </a:t>
            </a:r>
            <a:r>
              <a:rPr lang="en-US" sz="1600" b="1" cap="small" dirty="0">
                <a:solidFill>
                  <a:prstClr val="black"/>
                </a:solidFill>
              </a:rPr>
              <a:t>of Iran:</a:t>
            </a:r>
            <a:r>
              <a:rPr lang="en-US" sz="1600" dirty="0">
                <a:solidFill>
                  <a:prstClr val="black"/>
                </a:solidFill>
              </a:rPr>
              <a:t>  Yes, we have been very lucky.</a:t>
            </a:r>
          </a:p>
          <a:p>
            <a:pPr fontAlgn="base"/>
            <a:r>
              <a:rPr lang="en-US" sz="1600" dirty="0">
                <a:solidFill>
                  <a:prstClr val="black"/>
                </a:solidFill>
              </a:rPr>
              <a:t> </a:t>
            </a:r>
            <a:r>
              <a:rPr lang="en-US" sz="1600"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Well, no, you’ve been very courageous—that’s what.</a:t>
            </a:r>
          </a:p>
          <a:p>
            <a:pPr fontAlgn="base"/>
            <a:endParaRPr lang="en-US" sz="1600" dirty="0">
              <a:solidFill>
                <a:prstClr val="black"/>
              </a:solidFill>
            </a:endParaRPr>
          </a:p>
          <a:p>
            <a:endParaRPr lang="en-US" sz="1600" dirty="0">
              <a:solidFill>
                <a:prstClr val="black"/>
              </a:solidFill>
            </a:endParaRPr>
          </a:p>
        </p:txBody>
      </p:sp>
      <p:pic>
        <p:nvPicPr>
          <p:cNvPr id="3" name="5-bj-shah-May6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53400" y="5715000"/>
            <a:ext cx="609600" cy="609600"/>
          </a:xfrm>
          <a:prstGeom prst="rect">
            <a:avLst/>
          </a:prstGeom>
        </p:spPr>
      </p:pic>
    </p:spTree>
    <p:extLst>
      <p:ext uri="{BB962C8B-B14F-4D97-AF65-F5344CB8AC3E}">
        <p14:creationId xmlns:p14="http://schemas.microsoft.com/office/powerpoint/2010/main" val="15054709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72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t0.gstatic.com/images?q=tbn:ANd9GcR5nd81l-JaulacAM_G8IoncX1kgrL1FWKu3RB61bRN-qVHwbRwt62kUqQS"/>
          <p:cNvPicPr>
            <a:picLocks noChangeAspect="1" noChangeArrowheads="1"/>
          </p:cNvPicPr>
          <p:nvPr/>
        </p:nvPicPr>
        <p:blipFill>
          <a:blip r:embed="rId3" cstate="print"/>
          <a:srcRect/>
          <a:stretch>
            <a:fillRect/>
          </a:stretch>
        </p:blipFill>
        <p:spPr bwMode="auto">
          <a:xfrm>
            <a:off x="2895600" y="1043939"/>
            <a:ext cx="3886200" cy="4404363"/>
          </a:xfrm>
          <a:prstGeom prst="rect">
            <a:avLst/>
          </a:prstGeom>
          <a:noFill/>
        </p:spPr>
      </p:pic>
    </p:spTree>
    <p:extLst>
      <p:ext uri="{BB962C8B-B14F-4D97-AF65-F5344CB8AC3E}">
        <p14:creationId xmlns:p14="http://schemas.microsoft.com/office/powerpoint/2010/main" val="52827016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096137"/>
            <a:ext cx="9144000" cy="3416320"/>
          </a:xfrm>
          <a:prstGeom prst="rect">
            <a:avLst/>
          </a:prstGeom>
        </p:spPr>
        <p:txBody>
          <a:bodyPr wrap="square">
            <a:spAutoFit/>
          </a:bodyPr>
          <a:lstStyle/>
          <a:p>
            <a:r>
              <a:rPr lang="en-US" b="1" dirty="0" smtClean="0">
                <a:solidFill>
                  <a:prstClr val="black"/>
                </a:solidFill>
              </a:rPr>
              <a:t>Article </a:t>
            </a:r>
            <a:r>
              <a:rPr lang="en-US" b="1" dirty="0">
                <a:solidFill>
                  <a:prstClr val="black"/>
                </a:solidFill>
              </a:rPr>
              <a:t>22:</a:t>
            </a:r>
          </a:p>
          <a:p>
            <a:r>
              <a:rPr lang="en-US" dirty="0">
                <a:solidFill>
                  <a:prstClr val="black"/>
                </a:solidFill>
              </a:rPr>
              <a:t>Zionism is a political movement organically associated with international imperialism and antagonistic to all action for liberation and to progressive movements in the world. It is racist and fanatic in its nature, aggressive, expansionist, and colonial in its aims, and fascist in its methods. Israel is the instrument of the Zionist movement, and geographical base for world imperialism placed strategically in the midst of the Arab homeland to combat the hopes of the Arab nation for liberation, unity, and progress. Israel is a constant source of threat </a:t>
            </a:r>
            <a:r>
              <a:rPr lang="en-US" dirty="0" err="1">
                <a:solidFill>
                  <a:prstClr val="black"/>
                </a:solidFill>
              </a:rPr>
              <a:t>vis</a:t>
            </a:r>
            <a:r>
              <a:rPr lang="en-US" dirty="0">
                <a:solidFill>
                  <a:prstClr val="black"/>
                </a:solidFill>
              </a:rPr>
              <a:t>-a-</a:t>
            </a:r>
            <a:r>
              <a:rPr lang="en-US" dirty="0" err="1">
                <a:solidFill>
                  <a:prstClr val="black"/>
                </a:solidFill>
              </a:rPr>
              <a:t>vis</a:t>
            </a:r>
            <a:r>
              <a:rPr lang="en-US" dirty="0">
                <a:solidFill>
                  <a:prstClr val="black"/>
                </a:solidFill>
              </a:rPr>
              <a:t> peace in the Middle East and the whole world. Since the liberation of Palestine will destroy the Zionist and imperialist presence and will contribute to the establishment of peace in the Middle East, the Palestinian people look for the support of all the progressive and peaceful forces and urge them all, irrespective of their affiliations and beliefs, to offer the Palestinian people all aid and support in their just struggle for the liberation of their homeland.</a:t>
            </a:r>
          </a:p>
        </p:txBody>
      </p:sp>
      <p:sp>
        <p:nvSpPr>
          <p:cNvPr id="3" name="TextBox 2"/>
          <p:cNvSpPr txBox="1"/>
          <p:nvPr/>
        </p:nvSpPr>
        <p:spPr>
          <a:xfrm>
            <a:off x="609600" y="457200"/>
            <a:ext cx="7772400" cy="5909310"/>
          </a:xfrm>
          <a:prstGeom prst="rect">
            <a:avLst/>
          </a:prstGeom>
          <a:noFill/>
        </p:spPr>
        <p:txBody>
          <a:bodyPr wrap="square" rtlCol="0">
            <a:spAutoFit/>
          </a:bodyPr>
          <a:lstStyle/>
          <a:p>
            <a:r>
              <a:rPr lang="en-US" b="1" dirty="0" smtClean="0">
                <a:solidFill>
                  <a:prstClr val="black"/>
                </a:solidFill>
              </a:rPr>
              <a:t>Article 19:</a:t>
            </a:r>
          </a:p>
          <a:p>
            <a:r>
              <a:rPr lang="en-US" dirty="0" smtClean="0">
                <a:solidFill>
                  <a:prstClr val="black"/>
                </a:solidFill>
              </a:rPr>
              <a:t>The partition of Palestine in 1947 and the establishment of the state of Israel are entirely illegal, regardless of the passage of time, because they were contrary to the will of the Palestinian people and to their natural right in their homeland, and inconsistent with the principles embodied in the Charter of the United Nations; particularly the right to self-determination.</a:t>
            </a:r>
          </a:p>
          <a:p>
            <a:endParaRPr lang="en-US" dirty="0" smtClean="0">
              <a:solidFill>
                <a:prstClr val="black"/>
              </a:solidFill>
            </a:endParaRPr>
          </a:p>
          <a:p>
            <a:r>
              <a:rPr lang="en-US" b="1" dirty="0" smtClean="0">
                <a:solidFill>
                  <a:prstClr val="black"/>
                </a:solidFill>
              </a:rPr>
              <a:t>Article 20:</a:t>
            </a:r>
          </a:p>
          <a:p>
            <a:r>
              <a:rPr lang="en-US" dirty="0" smtClean="0">
                <a:solidFill>
                  <a:prstClr val="black"/>
                </a:solidFill>
              </a:rPr>
              <a:t>The Balfour Declaration, the Mandate for Palestine, and everything that has been based upon them, are deemed null and void. Claims of historical or religious ties of Jews with Palestine are incompatible with the facts of history and the true conception of what constitutes statehood. Judaism, being a religion, is not an independent nationality. Nor do Jews constitute a single nation with an identity of its own; they are citizens of the states to which they belong.</a:t>
            </a:r>
          </a:p>
          <a:p>
            <a:endParaRPr lang="en-US" dirty="0" smtClean="0">
              <a:solidFill>
                <a:prstClr val="black"/>
              </a:solidFill>
            </a:endParaRPr>
          </a:p>
          <a:p>
            <a:r>
              <a:rPr lang="en-US" b="1" dirty="0" smtClean="0">
                <a:solidFill>
                  <a:prstClr val="black"/>
                </a:solidFill>
              </a:rPr>
              <a:t>Article 21:</a:t>
            </a:r>
          </a:p>
          <a:p>
            <a:r>
              <a:rPr lang="en-US" dirty="0" smtClean="0">
                <a:solidFill>
                  <a:prstClr val="black"/>
                </a:solidFill>
              </a:rPr>
              <a:t>The Arab Palestinian people, expressing themselves by the armed Palestinian revolution, reject all solutions which are substitutes for the total liberation of Palestine and reject all proposals aiming at the liquidation of the Palestinian problem, or its internationalization.</a:t>
            </a:r>
          </a:p>
          <a:p>
            <a:endParaRPr lang="en-US" dirty="0">
              <a:solidFill>
                <a:prstClr val="black"/>
              </a:solidFill>
            </a:endParaRPr>
          </a:p>
        </p:txBody>
      </p:sp>
    </p:spTree>
    <p:extLst>
      <p:ext uri="{BB962C8B-B14F-4D97-AF65-F5344CB8AC3E}">
        <p14:creationId xmlns:p14="http://schemas.microsoft.com/office/powerpoint/2010/main" val="354856695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543800" cy="6740307"/>
          </a:xfrm>
          <a:prstGeom prst="rect">
            <a:avLst/>
          </a:prstGeom>
          <a:noFill/>
        </p:spPr>
        <p:txBody>
          <a:bodyPr wrap="square" rtlCol="0">
            <a:spAutoFit/>
          </a:bodyPr>
          <a:lstStyle/>
          <a:p>
            <a:r>
              <a:rPr lang="en-US" b="1" dirty="0">
                <a:solidFill>
                  <a:prstClr val="black"/>
                </a:solidFill>
              </a:rPr>
              <a:t>Article 2:</a:t>
            </a:r>
          </a:p>
          <a:p>
            <a:r>
              <a:rPr lang="en-US" dirty="0">
                <a:solidFill>
                  <a:prstClr val="black"/>
                </a:solidFill>
              </a:rPr>
              <a:t>Palestine, with the boundaries it had during the British Mandate, is an indivisible territorial unit.</a:t>
            </a:r>
          </a:p>
          <a:p>
            <a:endParaRPr lang="en-US" b="1" dirty="0" smtClean="0">
              <a:solidFill>
                <a:prstClr val="black"/>
              </a:solidFill>
            </a:endParaRPr>
          </a:p>
          <a:p>
            <a:r>
              <a:rPr lang="en-US" b="1" dirty="0">
                <a:solidFill>
                  <a:prstClr val="black"/>
                </a:solidFill>
              </a:rPr>
              <a:t>Article 6:</a:t>
            </a:r>
          </a:p>
          <a:p>
            <a:r>
              <a:rPr lang="en-US" dirty="0">
                <a:solidFill>
                  <a:prstClr val="black"/>
                </a:solidFill>
              </a:rPr>
              <a:t>The Jews who had normally resided in Palestine until the beginning of the Zionist invasion will be considered Palestinians.</a:t>
            </a:r>
          </a:p>
          <a:p>
            <a:endParaRPr lang="en-US" b="1" dirty="0" smtClean="0">
              <a:solidFill>
                <a:prstClr val="black"/>
              </a:solidFill>
            </a:endParaRPr>
          </a:p>
          <a:p>
            <a:r>
              <a:rPr lang="en-US" b="1" dirty="0" smtClean="0">
                <a:solidFill>
                  <a:prstClr val="black"/>
                </a:solidFill>
              </a:rPr>
              <a:t>Article </a:t>
            </a:r>
            <a:r>
              <a:rPr lang="en-US" b="1" dirty="0">
                <a:solidFill>
                  <a:prstClr val="black"/>
                </a:solidFill>
              </a:rPr>
              <a:t>22:</a:t>
            </a:r>
          </a:p>
          <a:p>
            <a:r>
              <a:rPr lang="en-US" dirty="0">
                <a:solidFill>
                  <a:prstClr val="black"/>
                </a:solidFill>
              </a:rPr>
              <a:t>Zionism is a political movement organically associated with international imperialism and antagonistic to all action for liberation and to progressive movements in the world. It is racist and fanatic in its nature, aggressive, expansionist, and colonial in its aims, and fascist in its methods. Israel is the instrument of the Zionist movement, and geographical base for world imperialism placed strategically in the midst of the Arab homeland to combat the hopes of the Arab nation for liberation, unity, and progress. Israel is a constant source of threat </a:t>
            </a:r>
            <a:r>
              <a:rPr lang="en-US" dirty="0" err="1">
                <a:solidFill>
                  <a:prstClr val="black"/>
                </a:solidFill>
              </a:rPr>
              <a:t>vis</a:t>
            </a:r>
            <a:r>
              <a:rPr lang="en-US" dirty="0">
                <a:solidFill>
                  <a:prstClr val="black"/>
                </a:solidFill>
              </a:rPr>
              <a:t>-a-</a:t>
            </a:r>
            <a:r>
              <a:rPr lang="en-US" dirty="0" err="1">
                <a:solidFill>
                  <a:prstClr val="black"/>
                </a:solidFill>
              </a:rPr>
              <a:t>vis</a:t>
            </a:r>
            <a:r>
              <a:rPr lang="en-US" dirty="0">
                <a:solidFill>
                  <a:prstClr val="black"/>
                </a:solidFill>
              </a:rPr>
              <a:t> peace in the Middle East and the whole world. Since the liberation of Palestine will destroy the Zionist and imperialist presence and will contribute to the establishment of peace in the Middle East, the Palestinian people look for the support of all the progressive and peaceful forces and urge them all, irrespective of their affiliations and beliefs, to offer the Palestinian people all aid and support in their just struggle for the liberation of their homeland.</a:t>
            </a:r>
          </a:p>
          <a:p>
            <a:endParaRPr lang="en-US" dirty="0">
              <a:solidFill>
                <a:prstClr val="black"/>
              </a:solidFill>
            </a:endParaRPr>
          </a:p>
        </p:txBody>
      </p:sp>
    </p:spTree>
    <p:extLst>
      <p:ext uri="{BB962C8B-B14F-4D97-AF65-F5344CB8AC3E}">
        <p14:creationId xmlns:p14="http://schemas.microsoft.com/office/powerpoint/2010/main" val="30321675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www.cavok-aviation-photos.net/Israel/A4N_421.jpg"/>
          <p:cNvPicPr>
            <a:picLocks noChangeAspect="1" noChangeArrowheads="1"/>
          </p:cNvPicPr>
          <p:nvPr/>
        </p:nvPicPr>
        <p:blipFill>
          <a:blip r:embed="rId3" cstate="print"/>
          <a:srcRect/>
          <a:stretch>
            <a:fillRect/>
          </a:stretch>
        </p:blipFill>
        <p:spPr bwMode="auto">
          <a:xfrm>
            <a:off x="-34119" y="381000"/>
            <a:ext cx="9212237" cy="6172200"/>
          </a:xfrm>
          <a:prstGeom prst="rect">
            <a:avLst/>
          </a:prstGeom>
          <a:noFill/>
        </p:spPr>
      </p:pic>
    </p:spTree>
    <p:extLst>
      <p:ext uri="{BB962C8B-B14F-4D97-AF65-F5344CB8AC3E}">
        <p14:creationId xmlns:p14="http://schemas.microsoft.com/office/powerpoint/2010/main" val="19164637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3" cstate="print"/>
          <a:srcRect/>
          <a:stretch>
            <a:fillRect/>
          </a:stretch>
        </p:blipFill>
        <p:spPr bwMode="auto">
          <a:xfrm>
            <a:off x="552613" y="12503"/>
            <a:ext cx="8210388" cy="6693097"/>
          </a:xfrm>
          <a:prstGeom prst="rect">
            <a:avLst/>
          </a:prstGeom>
          <a:noFill/>
          <a:ln w="9525">
            <a:noFill/>
            <a:miter lim="800000"/>
            <a:headEnd/>
            <a:tailEnd/>
          </a:ln>
        </p:spPr>
      </p:pic>
    </p:spTree>
    <p:extLst>
      <p:ext uri="{BB962C8B-B14F-4D97-AF65-F5344CB8AC3E}">
        <p14:creationId xmlns:p14="http://schemas.microsoft.com/office/powerpoint/2010/main" val="37379132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أُنقر لتكبير الصوره"/>
          <p:cNvPicPr>
            <a:picLocks noChangeAspect="1" noChangeArrowheads="1"/>
          </p:cNvPicPr>
          <p:nvPr/>
        </p:nvPicPr>
        <p:blipFill>
          <a:blip r:embed="rId3" cstate="print"/>
          <a:srcRect/>
          <a:stretch>
            <a:fillRect/>
          </a:stretch>
        </p:blipFill>
        <p:spPr bwMode="auto">
          <a:xfrm>
            <a:off x="254000" y="0"/>
            <a:ext cx="8890000" cy="6667500"/>
          </a:xfrm>
          <a:prstGeom prst="rect">
            <a:avLst/>
          </a:prstGeom>
          <a:noFill/>
        </p:spPr>
      </p:pic>
    </p:spTree>
    <p:extLst>
      <p:ext uri="{BB962C8B-B14F-4D97-AF65-F5344CB8AC3E}">
        <p14:creationId xmlns:p14="http://schemas.microsoft.com/office/powerpoint/2010/main" val="81913500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7620000" cy="6863417"/>
          </a:xfrm>
          <a:prstGeom prst="rect">
            <a:avLst/>
          </a:prstGeom>
          <a:noFill/>
        </p:spPr>
        <p:txBody>
          <a:bodyPr wrap="square" rtlCol="0">
            <a:spAutoFit/>
          </a:bodyPr>
          <a:lstStyle/>
          <a:p>
            <a:pPr algn="ctr"/>
            <a:r>
              <a:rPr lang="en-US" sz="2000" dirty="0" smtClean="0">
                <a:solidFill>
                  <a:prstClr val="black"/>
                </a:solidFill>
              </a:rPr>
              <a:t>UN Resolution 228 (Nov. 1966)</a:t>
            </a:r>
          </a:p>
          <a:p>
            <a:endParaRPr lang="en-US" sz="2000" dirty="0">
              <a:solidFill>
                <a:prstClr val="black"/>
              </a:solidFill>
            </a:endParaRPr>
          </a:p>
          <a:p>
            <a:r>
              <a:rPr lang="en-US" sz="2000" i="1" dirty="0">
                <a:solidFill>
                  <a:prstClr val="black"/>
                </a:solidFill>
              </a:rPr>
              <a:t>The Security Council,</a:t>
            </a:r>
            <a:endParaRPr lang="en-US" sz="2000" dirty="0">
              <a:solidFill>
                <a:prstClr val="black"/>
              </a:solidFill>
            </a:endParaRPr>
          </a:p>
          <a:p>
            <a:r>
              <a:rPr lang="en-US" sz="2000" i="1" dirty="0" smtClean="0">
                <a:solidFill>
                  <a:prstClr val="black"/>
                </a:solidFill>
              </a:rPr>
              <a:t>…Observing</a:t>
            </a:r>
            <a:r>
              <a:rPr lang="en-US" sz="2000" dirty="0">
                <a:solidFill>
                  <a:prstClr val="black"/>
                </a:solidFill>
              </a:rPr>
              <a:t> that this incident constituted a large-scale and carefully planned military action on the territory of Jordan by the armed forces of Israel,</a:t>
            </a:r>
          </a:p>
          <a:p>
            <a:r>
              <a:rPr lang="en-US" sz="2000" i="1" dirty="0" smtClean="0">
                <a:solidFill>
                  <a:prstClr val="black"/>
                </a:solidFill>
              </a:rPr>
              <a:t>…</a:t>
            </a:r>
            <a:endParaRPr lang="en-US" sz="2000" dirty="0">
              <a:solidFill>
                <a:prstClr val="black"/>
              </a:solidFill>
            </a:endParaRPr>
          </a:p>
          <a:p>
            <a:r>
              <a:rPr lang="en-US" sz="2000" i="1" dirty="0">
                <a:solidFill>
                  <a:prstClr val="black"/>
                </a:solidFill>
              </a:rPr>
              <a:t>Recalling</a:t>
            </a:r>
            <a:r>
              <a:rPr lang="en-US" sz="2000" dirty="0">
                <a:solidFill>
                  <a:prstClr val="black"/>
                </a:solidFill>
              </a:rPr>
              <a:t> the repeated resolutions of the Security Council asking for the cessation of violent incidents across the demarcation line, and not overlooking past incidents of this nature,</a:t>
            </a:r>
          </a:p>
          <a:p>
            <a:r>
              <a:rPr lang="en-US" sz="2000" i="1" dirty="0">
                <a:solidFill>
                  <a:prstClr val="black"/>
                </a:solidFill>
              </a:rPr>
              <a:t>Reaffirming </a:t>
            </a:r>
            <a:r>
              <a:rPr lang="en-US" sz="2000" dirty="0">
                <a:solidFill>
                  <a:prstClr val="black"/>
                </a:solidFill>
              </a:rPr>
              <a:t>the necessity for strict adherence to the General Armistice Agreement,</a:t>
            </a:r>
          </a:p>
          <a:p>
            <a:r>
              <a:rPr lang="en-US" sz="2000" dirty="0">
                <a:solidFill>
                  <a:prstClr val="black"/>
                </a:solidFill>
              </a:rPr>
              <a:t>1. </a:t>
            </a:r>
            <a:r>
              <a:rPr lang="en-US" sz="2000" i="1" dirty="0">
                <a:solidFill>
                  <a:prstClr val="black"/>
                </a:solidFill>
              </a:rPr>
              <a:t>Deplores</a:t>
            </a:r>
            <a:r>
              <a:rPr lang="en-US" sz="2000" dirty="0">
                <a:solidFill>
                  <a:prstClr val="black"/>
                </a:solidFill>
              </a:rPr>
              <a:t> the loss of life and heavy damage to property resulting from the action of the Government of Israel on 13 November 1966;</a:t>
            </a:r>
          </a:p>
          <a:p>
            <a:r>
              <a:rPr lang="en-US" sz="2000" dirty="0">
                <a:solidFill>
                  <a:prstClr val="black"/>
                </a:solidFill>
              </a:rPr>
              <a:t>2. </a:t>
            </a:r>
            <a:r>
              <a:rPr lang="en-US" sz="2000" i="1" dirty="0">
                <a:solidFill>
                  <a:prstClr val="black"/>
                </a:solidFill>
              </a:rPr>
              <a:t>Censures</a:t>
            </a:r>
            <a:r>
              <a:rPr lang="en-US" sz="2000" dirty="0">
                <a:solidFill>
                  <a:prstClr val="black"/>
                </a:solidFill>
              </a:rPr>
              <a:t> Israel for this large-scale military action in violation of the United Nations Charter and of the General Armistice Agreement between Israel and Jordan;</a:t>
            </a:r>
          </a:p>
          <a:p>
            <a:r>
              <a:rPr lang="en-US" sz="2000" dirty="0">
                <a:solidFill>
                  <a:prstClr val="black"/>
                </a:solidFill>
              </a:rPr>
              <a:t>3. </a:t>
            </a:r>
            <a:r>
              <a:rPr lang="en-US" sz="2000" i="1" dirty="0">
                <a:solidFill>
                  <a:srgbClr val="FF0000"/>
                </a:solidFill>
              </a:rPr>
              <a:t>Emphasizes</a:t>
            </a:r>
            <a:r>
              <a:rPr lang="en-US" sz="2000" dirty="0">
                <a:solidFill>
                  <a:srgbClr val="FF0000"/>
                </a:solidFill>
              </a:rPr>
              <a:t> to Israel that actions of military reprisal cannot be tolerated and that, if they are repeated, the Security Council will have to consider further and more effective steps as envisaged in the Charter to ensure against the repetition of such </a:t>
            </a:r>
            <a:r>
              <a:rPr lang="en-US" sz="2000" dirty="0" smtClean="0">
                <a:solidFill>
                  <a:srgbClr val="FF0000"/>
                </a:solidFill>
              </a:rPr>
              <a:t>acts.</a:t>
            </a:r>
            <a:endParaRPr lang="en-US" sz="2000" dirty="0">
              <a:solidFill>
                <a:srgbClr val="FF0000"/>
              </a:solidFill>
            </a:endParaRPr>
          </a:p>
          <a:p>
            <a:endParaRPr lang="en-US" sz="2000" dirty="0">
              <a:solidFill>
                <a:prstClr val="black"/>
              </a:solidFill>
            </a:endParaRPr>
          </a:p>
        </p:txBody>
      </p:sp>
    </p:spTree>
    <p:extLst>
      <p:ext uri="{BB962C8B-B14F-4D97-AF65-F5344CB8AC3E}">
        <p14:creationId xmlns:p14="http://schemas.microsoft.com/office/powerpoint/2010/main" val="210351459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81000"/>
            <a:ext cx="7315200" cy="4247317"/>
          </a:xfrm>
          <a:prstGeom prst="rect">
            <a:avLst/>
          </a:prstGeom>
          <a:noFill/>
        </p:spPr>
        <p:txBody>
          <a:bodyPr wrap="square" rtlCol="0">
            <a:spAutoFit/>
          </a:bodyPr>
          <a:lstStyle/>
          <a:p>
            <a:r>
              <a:rPr lang="en-US" dirty="0" smtClean="0">
                <a:solidFill>
                  <a:prstClr val="black"/>
                </a:solidFill>
              </a:rPr>
              <a:t>	</a:t>
            </a:r>
            <a:r>
              <a:rPr lang="en-US" b="1" cap="small" dirty="0" smtClean="0">
                <a:solidFill>
                  <a:prstClr val="black"/>
                </a:solidFill>
              </a:rPr>
              <a:t>President </a:t>
            </a:r>
            <a:r>
              <a:rPr lang="en-US" b="1" cap="small" dirty="0">
                <a:solidFill>
                  <a:prstClr val="black"/>
                </a:solidFill>
              </a:rPr>
              <a:t>Johnson:</a:t>
            </a:r>
            <a:r>
              <a:rPr lang="en-US" dirty="0">
                <a:solidFill>
                  <a:prstClr val="black"/>
                </a:solidFill>
              </a:rPr>
              <a:t> Have you got—have you got Jordan and Israel? I told them </a:t>
            </a:r>
            <a:r>
              <a:rPr lang="en-US" dirty="0" smtClean="0">
                <a:solidFill>
                  <a:prstClr val="black"/>
                </a:solidFill>
              </a:rPr>
              <a:t>[the State Department] not </a:t>
            </a:r>
            <a:r>
              <a:rPr lang="en-US" dirty="0">
                <a:solidFill>
                  <a:prstClr val="black"/>
                </a:solidFill>
              </a:rPr>
              <a:t>to pee a drop on India, Pakistan, or Jordan and Israel without you. Have they checked all this stuff?</a:t>
            </a:r>
          </a:p>
          <a:p>
            <a:r>
              <a:rPr lang="en-US" dirty="0">
                <a:solidFill>
                  <a:prstClr val="black"/>
                </a:solidFill>
              </a:rPr>
              <a:t>	</a:t>
            </a:r>
            <a:r>
              <a:rPr lang="en-US" b="1" cap="small" dirty="0">
                <a:solidFill>
                  <a:prstClr val="black"/>
                </a:solidFill>
              </a:rPr>
              <a:t>Arthur Goldberg:</a:t>
            </a:r>
            <a:r>
              <a:rPr lang="en-US" dirty="0">
                <a:solidFill>
                  <a:prstClr val="black"/>
                </a:solidFill>
              </a:rPr>
              <a:t> Nick [</a:t>
            </a:r>
            <a:r>
              <a:rPr lang="en-US" dirty="0" err="1">
                <a:solidFill>
                  <a:prstClr val="black"/>
                </a:solidFill>
              </a:rPr>
              <a:t>Katzenbach</a:t>
            </a:r>
            <a:r>
              <a:rPr lang="en-US" dirty="0">
                <a:solidFill>
                  <a:prstClr val="black"/>
                </a:solidFill>
              </a:rPr>
              <a:t>] gave you a memorandum of our conversation. And I’ve asked the Israel ambassador [to the United States], Abe Harman. He’ll come and see me Friday morning and I’ll get back to you.</a:t>
            </a:r>
          </a:p>
          <a:p>
            <a:r>
              <a:rPr lang="en-US" dirty="0">
                <a:solidFill>
                  <a:prstClr val="black"/>
                </a:solidFill>
              </a:rPr>
              <a:t>	</a:t>
            </a:r>
            <a:r>
              <a:rPr lang="en-US" b="1" cap="small" dirty="0">
                <a:solidFill>
                  <a:prstClr val="black"/>
                </a:solidFill>
              </a:rPr>
              <a:t>President Johnson:</a:t>
            </a:r>
            <a:r>
              <a:rPr lang="en-US" dirty="0">
                <a:solidFill>
                  <a:prstClr val="black"/>
                </a:solidFill>
              </a:rPr>
              <a:t> What we’ll do is at the proper time—we won’t be </a:t>
            </a:r>
            <a:r>
              <a:rPr lang="en-US" dirty="0" err="1">
                <a:solidFill>
                  <a:prstClr val="black"/>
                </a:solidFill>
              </a:rPr>
              <a:t>chinchy</a:t>
            </a:r>
            <a:r>
              <a:rPr lang="en-US" dirty="0">
                <a:solidFill>
                  <a:prstClr val="black"/>
                </a:solidFill>
              </a:rPr>
              <a:t> with them, we’ll go back to </a:t>
            </a:r>
            <a:r>
              <a:rPr lang="en-US" dirty="0" smtClean="0">
                <a:solidFill>
                  <a:prstClr val="black"/>
                </a:solidFill>
              </a:rPr>
              <a:t>[focusing on] Africa </a:t>
            </a:r>
            <a:r>
              <a:rPr lang="en-US" dirty="0">
                <a:solidFill>
                  <a:prstClr val="black"/>
                </a:solidFill>
              </a:rPr>
              <a:t>or something else. We can’t make a </a:t>
            </a:r>
            <a:r>
              <a:rPr lang="en-US" dirty="0" smtClean="0">
                <a:solidFill>
                  <a:prstClr val="black"/>
                </a:solidFill>
              </a:rPr>
              <a:t>deal, but…</a:t>
            </a:r>
            <a:endParaRPr lang="en-US" dirty="0">
              <a:solidFill>
                <a:prstClr val="black"/>
              </a:solidFill>
            </a:endParaRPr>
          </a:p>
          <a:p>
            <a:r>
              <a:rPr lang="en-US" dirty="0" smtClean="0">
                <a:solidFill>
                  <a:prstClr val="black"/>
                </a:solidFill>
              </a:rPr>
              <a:t>              	I </a:t>
            </a:r>
            <a:r>
              <a:rPr lang="en-US" dirty="0">
                <a:solidFill>
                  <a:prstClr val="black"/>
                </a:solidFill>
              </a:rPr>
              <a:t>just think they’re damn fools to let [King] Hussein get thrown out.</a:t>
            </a:r>
          </a:p>
          <a:p>
            <a:r>
              <a:rPr lang="en-US" dirty="0" smtClean="0">
                <a:solidFill>
                  <a:prstClr val="black"/>
                </a:solidFill>
              </a:rPr>
              <a:t>	</a:t>
            </a:r>
            <a:r>
              <a:rPr lang="en-US" b="1" cap="small" dirty="0" smtClean="0">
                <a:solidFill>
                  <a:prstClr val="black"/>
                </a:solidFill>
              </a:rPr>
              <a:t>Goldberg</a:t>
            </a:r>
            <a:r>
              <a:rPr lang="en-US" b="1" cap="small" dirty="0">
                <a:solidFill>
                  <a:prstClr val="black"/>
                </a:solidFill>
              </a:rPr>
              <a:t>:</a:t>
            </a:r>
            <a:r>
              <a:rPr lang="en-US" dirty="0">
                <a:solidFill>
                  <a:prstClr val="black"/>
                </a:solidFill>
              </a:rPr>
              <a:t> Yeah, I think they know that. And I’ll be glad to talk to them</a:t>
            </a:r>
            <a:r>
              <a:rPr lang="en-US" dirty="0" smtClean="0">
                <a:solidFill>
                  <a:prstClr val="black"/>
                </a:solidFill>
              </a:rPr>
              <a:t>.</a:t>
            </a:r>
          </a:p>
          <a:p>
            <a:r>
              <a:rPr lang="en-US" b="1" cap="small" dirty="0" smtClean="0">
                <a:solidFill>
                  <a:prstClr val="black"/>
                </a:solidFill>
              </a:rPr>
              <a:t>              	President Johnson: </a:t>
            </a:r>
            <a:r>
              <a:rPr lang="en-US" dirty="0" smtClean="0">
                <a:solidFill>
                  <a:prstClr val="black"/>
                </a:solidFill>
              </a:rPr>
              <a:t>All right. OK.</a:t>
            </a:r>
            <a:endParaRPr lang="en-US" dirty="0">
              <a:solidFill>
                <a:prstClr val="black"/>
              </a:solidFill>
            </a:endParaRPr>
          </a:p>
          <a:p>
            <a:endParaRPr lang="en-US" dirty="0">
              <a:solidFill>
                <a:prstClr val="black"/>
              </a:solidFill>
            </a:endParaRPr>
          </a:p>
        </p:txBody>
      </p:sp>
      <p:pic>
        <p:nvPicPr>
          <p:cNvPr id="3" name="6-Goldberg--Track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39000" y="4419600"/>
            <a:ext cx="609600" cy="609600"/>
          </a:xfrm>
          <a:prstGeom prst="rect">
            <a:avLst/>
          </a:prstGeom>
        </p:spPr>
      </p:pic>
    </p:spTree>
    <p:extLst>
      <p:ext uri="{BB962C8B-B14F-4D97-AF65-F5344CB8AC3E}">
        <p14:creationId xmlns:p14="http://schemas.microsoft.com/office/powerpoint/2010/main" val="5003608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66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cache.virtualtourist.com/2778257-Route_map_picture_from_brochure-Aqaba.jpg"/>
          <p:cNvPicPr>
            <a:picLocks noChangeAspect="1" noChangeArrowheads="1"/>
          </p:cNvPicPr>
          <p:nvPr/>
        </p:nvPicPr>
        <p:blipFill>
          <a:blip r:embed="rId3" cstate="print"/>
          <a:srcRect/>
          <a:stretch>
            <a:fillRect/>
          </a:stretch>
        </p:blipFill>
        <p:spPr bwMode="auto">
          <a:xfrm>
            <a:off x="1357333" y="0"/>
            <a:ext cx="6829777" cy="6858000"/>
          </a:xfrm>
          <a:prstGeom prst="rect">
            <a:avLst/>
          </a:prstGeom>
          <a:noFill/>
        </p:spPr>
      </p:pic>
    </p:spTree>
    <p:extLst>
      <p:ext uri="{BB962C8B-B14F-4D97-AF65-F5344CB8AC3E}">
        <p14:creationId xmlns:p14="http://schemas.microsoft.com/office/powerpoint/2010/main" val="88287921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un.org/av/photo/123971.jpg"/>
          <p:cNvPicPr>
            <a:picLocks noChangeAspect="1" noChangeArrowheads="1"/>
          </p:cNvPicPr>
          <p:nvPr/>
        </p:nvPicPr>
        <p:blipFill>
          <a:blip r:embed="rId3" cstate="print"/>
          <a:srcRect/>
          <a:stretch>
            <a:fillRect/>
          </a:stretch>
        </p:blipFill>
        <p:spPr bwMode="auto">
          <a:xfrm>
            <a:off x="152400" y="685800"/>
            <a:ext cx="8927486" cy="5909996"/>
          </a:xfrm>
          <a:prstGeom prst="rect">
            <a:avLst/>
          </a:prstGeom>
          <a:noFill/>
        </p:spPr>
      </p:pic>
    </p:spTree>
    <p:extLst>
      <p:ext uri="{BB962C8B-B14F-4D97-AF65-F5344CB8AC3E}">
        <p14:creationId xmlns:p14="http://schemas.microsoft.com/office/powerpoint/2010/main" val="25777025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6238</TotalTime>
  <Words>661</Words>
  <Application>Microsoft Office PowerPoint</Application>
  <PresentationFormat>On-screen Show (4:3)</PresentationFormat>
  <Paragraphs>337</Paragraphs>
  <Slides>66</Slides>
  <Notes>62</Notes>
  <HiddenSlides>0</HiddenSlides>
  <MMClips>10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70</cp:revision>
  <dcterms:created xsi:type="dcterms:W3CDTF">2009-10-15T17:44:32Z</dcterms:created>
  <dcterms:modified xsi:type="dcterms:W3CDTF">2014-03-02T17:31:30Z</dcterms:modified>
</cp:coreProperties>
</file>