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80"/>
  </p:notesMasterIdLst>
  <p:sldIdLst>
    <p:sldId id="418" r:id="rId3"/>
    <p:sldId id="419" r:id="rId4"/>
    <p:sldId id="442" r:id="rId5"/>
    <p:sldId id="443" r:id="rId6"/>
    <p:sldId id="440" r:id="rId7"/>
    <p:sldId id="438" r:id="rId8"/>
    <p:sldId id="450" r:id="rId9"/>
    <p:sldId id="439" r:id="rId10"/>
    <p:sldId id="437" r:id="rId11"/>
    <p:sldId id="420" r:id="rId12"/>
    <p:sldId id="421" r:id="rId13"/>
    <p:sldId id="422" r:id="rId14"/>
    <p:sldId id="444" r:id="rId15"/>
    <p:sldId id="423" r:id="rId16"/>
    <p:sldId id="425" r:id="rId17"/>
    <p:sldId id="426" r:id="rId18"/>
    <p:sldId id="427" r:id="rId19"/>
    <p:sldId id="445" r:id="rId20"/>
    <p:sldId id="446" r:id="rId21"/>
    <p:sldId id="447" r:id="rId22"/>
    <p:sldId id="441" r:id="rId23"/>
    <p:sldId id="448" r:id="rId24"/>
    <p:sldId id="449" r:id="rId25"/>
    <p:sldId id="429" r:id="rId26"/>
    <p:sldId id="430" r:id="rId27"/>
    <p:sldId id="431" r:id="rId28"/>
    <p:sldId id="359" r:id="rId29"/>
    <p:sldId id="354" r:id="rId30"/>
    <p:sldId id="351" r:id="rId31"/>
    <p:sldId id="355" r:id="rId32"/>
    <p:sldId id="349" r:id="rId33"/>
    <p:sldId id="367" r:id="rId34"/>
    <p:sldId id="368" r:id="rId35"/>
    <p:sldId id="345" r:id="rId36"/>
    <p:sldId id="344" r:id="rId37"/>
    <p:sldId id="357" r:id="rId38"/>
    <p:sldId id="369" r:id="rId39"/>
    <p:sldId id="339" r:id="rId40"/>
    <p:sldId id="370" r:id="rId41"/>
    <p:sldId id="356" r:id="rId42"/>
    <p:sldId id="341" r:id="rId43"/>
    <p:sldId id="358" r:id="rId44"/>
    <p:sldId id="315" r:id="rId45"/>
    <p:sldId id="263" r:id="rId46"/>
    <p:sldId id="264" r:id="rId47"/>
    <p:sldId id="307" r:id="rId48"/>
    <p:sldId id="381" r:id="rId49"/>
    <p:sldId id="383" r:id="rId50"/>
    <p:sldId id="388" r:id="rId51"/>
    <p:sldId id="389" r:id="rId52"/>
    <p:sldId id="451" r:id="rId53"/>
    <p:sldId id="391" r:id="rId54"/>
    <p:sldId id="452" r:id="rId55"/>
    <p:sldId id="394" r:id="rId56"/>
    <p:sldId id="395" r:id="rId57"/>
    <p:sldId id="396" r:id="rId58"/>
    <p:sldId id="397" r:id="rId59"/>
    <p:sldId id="398" r:id="rId60"/>
    <p:sldId id="399" r:id="rId61"/>
    <p:sldId id="400" r:id="rId62"/>
    <p:sldId id="401" r:id="rId63"/>
    <p:sldId id="402" r:id="rId64"/>
    <p:sldId id="403" r:id="rId65"/>
    <p:sldId id="404" r:id="rId66"/>
    <p:sldId id="405" r:id="rId67"/>
    <p:sldId id="406" r:id="rId68"/>
    <p:sldId id="407" r:id="rId69"/>
    <p:sldId id="408" r:id="rId70"/>
    <p:sldId id="409" r:id="rId71"/>
    <p:sldId id="410" r:id="rId72"/>
    <p:sldId id="411" r:id="rId73"/>
    <p:sldId id="412" r:id="rId74"/>
    <p:sldId id="413" r:id="rId75"/>
    <p:sldId id="414" r:id="rId76"/>
    <p:sldId id="415" r:id="rId77"/>
    <p:sldId id="416" r:id="rId78"/>
    <p:sldId id="417" r:id="rId7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499BC6-0ECE-47F3-B5EC-48337B906011}" type="datetimeFigureOut">
              <a:rPr lang="en-US" smtClean="0"/>
              <a:pPr/>
              <a:t>22-Feb-14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064A64-4437-4269-B779-9189CB437B48}" type="slidenum">
              <a:rPr lang="en-US" smtClean="0"/>
              <a:pPr/>
              <a:t>‹#›</a:t>
            </a:fld>
            <a:endParaRPr lang="en-US"/>
          </a:p>
        </p:txBody>
      </p:sp>
    </p:spTree>
    <p:extLst>
      <p:ext uri="{BB962C8B-B14F-4D97-AF65-F5344CB8AC3E}">
        <p14:creationId xmlns:p14="http://schemas.microsoft.com/office/powerpoint/2010/main" val="3875908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762891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92DC37-2014-4559-9248-CE79FE4BF358}"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368421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92DC37-2014-4559-9248-CE79FE4BF358}"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4367832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980678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Transarabian</a:t>
            </a:r>
            <a:r>
              <a:rPr lang="en-US" dirty="0" smtClean="0"/>
              <a:t> pipeline—to </a:t>
            </a:r>
            <a:r>
              <a:rPr lang="en-US" dirty="0" err="1" smtClean="0"/>
              <a:t>medit</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pPr/>
              <a:t>6</a:t>
            </a:fld>
            <a:endParaRPr lang="en-US"/>
          </a:p>
        </p:txBody>
      </p:sp>
    </p:spTree>
    <p:extLst>
      <p:ext uri="{BB962C8B-B14F-4D97-AF65-F5344CB8AC3E}">
        <p14:creationId xmlns:p14="http://schemas.microsoft.com/office/powerpoint/2010/main" val="4248692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285489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Expn</a:t>
            </a:r>
            <a:r>
              <a:rPr lang="en-US" dirty="0" smtClean="0"/>
              <a:t> </a:t>
            </a:r>
            <a:r>
              <a:rPr lang="en-US" dirty="0" err="1" smtClean="0"/>
              <a:t>dharan</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pPr/>
              <a:t>8</a:t>
            </a:fld>
            <a:endParaRPr lang="en-US"/>
          </a:p>
        </p:txBody>
      </p:sp>
    </p:spTree>
    <p:extLst>
      <p:ext uri="{BB962C8B-B14F-4D97-AF65-F5344CB8AC3E}">
        <p14:creationId xmlns:p14="http://schemas.microsoft.com/office/powerpoint/2010/main" val="3400691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Abadan refinery</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9590098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5119430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mossadeq</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978347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41282862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Bri</a:t>
            </a:r>
            <a:r>
              <a:rPr lang="en-US" dirty="0" smtClean="0"/>
              <a:t> memo, 1951</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515828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Allen </a:t>
            </a:r>
            <a:r>
              <a:rPr lang="en-US" dirty="0" err="1" smtClean="0"/>
              <a:t>dulles</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9275297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Kermit </a:t>
            </a:r>
            <a:r>
              <a:rPr lang="en-US" dirty="0" err="1" smtClean="0"/>
              <a:t>roosevelt</a:t>
            </a:r>
            <a:r>
              <a:rPr lang="en-US" dirty="0" smtClean="0"/>
              <a:t> (grandson TR)</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2487875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Soldiers surrounding parliament</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2182197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5404588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7660155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4029877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65358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4435151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8214148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113297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0659084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Pinhas</a:t>
            </a:r>
            <a:r>
              <a:rPr lang="en-US" dirty="0" smtClean="0"/>
              <a:t> </a:t>
            </a:r>
            <a:r>
              <a:rPr lang="en-US" dirty="0" err="1" smtClean="0"/>
              <a:t>lavon</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pPr/>
              <a:t>27</a:t>
            </a:fld>
            <a:endParaRPr lang="en-US"/>
          </a:p>
        </p:txBody>
      </p:sp>
    </p:spTree>
    <p:extLst>
      <p:ext uri="{BB962C8B-B14F-4D97-AF65-F5344CB8AC3E}">
        <p14:creationId xmlns:p14="http://schemas.microsoft.com/office/powerpoint/2010/main" val="32976986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28</a:t>
            </a:fld>
            <a:endParaRPr lang="en-US"/>
          </a:p>
        </p:txBody>
      </p:sp>
    </p:spTree>
    <p:extLst>
      <p:ext uri="{BB962C8B-B14F-4D97-AF65-F5344CB8AC3E}">
        <p14:creationId xmlns:p14="http://schemas.microsoft.com/office/powerpoint/2010/main" val="29489837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fedayeen</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pPr/>
              <a:t>29</a:t>
            </a:fld>
            <a:endParaRPr lang="en-US"/>
          </a:p>
        </p:txBody>
      </p:sp>
    </p:spTree>
    <p:extLst>
      <p:ext uri="{BB962C8B-B14F-4D97-AF65-F5344CB8AC3E}">
        <p14:creationId xmlns:p14="http://schemas.microsoft.com/office/powerpoint/2010/main" val="21622474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30</a:t>
            </a:fld>
            <a:endParaRPr lang="en-US"/>
          </a:p>
        </p:txBody>
      </p:sp>
    </p:spTree>
    <p:extLst>
      <p:ext uri="{BB962C8B-B14F-4D97-AF65-F5344CB8AC3E}">
        <p14:creationId xmlns:p14="http://schemas.microsoft.com/office/powerpoint/2010/main" val="35186537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Nasser &amp; Nehru at Bandung</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pPr/>
              <a:t>31</a:t>
            </a:fld>
            <a:endParaRPr lang="en-US"/>
          </a:p>
        </p:txBody>
      </p:sp>
    </p:spTree>
    <p:extLst>
      <p:ext uri="{BB962C8B-B14F-4D97-AF65-F5344CB8AC3E}">
        <p14:creationId xmlns:p14="http://schemas.microsoft.com/office/powerpoint/2010/main" val="37621309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Aswan dam</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pPr/>
              <a:t>32</a:t>
            </a:fld>
            <a:endParaRPr lang="en-US"/>
          </a:p>
        </p:txBody>
      </p:sp>
    </p:spTree>
    <p:extLst>
      <p:ext uri="{BB962C8B-B14F-4D97-AF65-F5344CB8AC3E}">
        <p14:creationId xmlns:p14="http://schemas.microsoft.com/office/powerpoint/2010/main" val="4128968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33</a:t>
            </a:fld>
            <a:endParaRPr lang="en-US"/>
          </a:p>
        </p:txBody>
      </p:sp>
    </p:spTree>
    <p:extLst>
      <p:ext uri="{BB962C8B-B14F-4D97-AF65-F5344CB8AC3E}">
        <p14:creationId xmlns:p14="http://schemas.microsoft.com/office/powerpoint/2010/main" val="5718030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34</a:t>
            </a:fld>
            <a:endParaRPr lang="en-US"/>
          </a:p>
        </p:txBody>
      </p:sp>
    </p:spTree>
    <p:extLst>
      <p:ext uri="{BB962C8B-B14F-4D97-AF65-F5344CB8AC3E}">
        <p14:creationId xmlns:p14="http://schemas.microsoft.com/office/powerpoint/2010/main" val="9547772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Baghdad pact</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pPr/>
              <a:t>35</a:t>
            </a:fld>
            <a:endParaRPr lang="en-US"/>
          </a:p>
        </p:txBody>
      </p:sp>
    </p:spTree>
    <p:extLst>
      <p:ext uri="{BB962C8B-B14F-4D97-AF65-F5344CB8AC3E}">
        <p14:creationId xmlns:p14="http://schemas.microsoft.com/office/powerpoint/2010/main" val="29958023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Nasser following</a:t>
            </a:r>
            <a:r>
              <a:rPr lang="en-US" baseline="0" dirty="0" smtClean="0"/>
              <a:t> nationalization</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pPr/>
              <a:t>36</a:t>
            </a:fld>
            <a:endParaRPr lang="en-US"/>
          </a:p>
        </p:txBody>
      </p:sp>
    </p:spTree>
    <p:extLst>
      <p:ext uri="{BB962C8B-B14F-4D97-AF65-F5344CB8AC3E}">
        <p14:creationId xmlns:p14="http://schemas.microsoft.com/office/powerpoint/2010/main" val="25918433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37</a:t>
            </a:fld>
            <a:endParaRPr lang="en-US"/>
          </a:p>
        </p:txBody>
      </p:sp>
    </p:spTree>
    <p:extLst>
      <p:ext uri="{BB962C8B-B14F-4D97-AF65-F5344CB8AC3E}">
        <p14:creationId xmlns:p14="http://schemas.microsoft.com/office/powerpoint/2010/main" val="21497918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38</a:t>
            </a:fld>
            <a:endParaRPr lang="en-US"/>
          </a:p>
        </p:txBody>
      </p:sp>
    </p:spTree>
    <p:extLst>
      <p:ext uri="{BB962C8B-B14F-4D97-AF65-F5344CB8AC3E}">
        <p14:creationId xmlns:p14="http://schemas.microsoft.com/office/powerpoint/2010/main" val="2081286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39</a:t>
            </a:fld>
            <a:endParaRPr lang="en-US"/>
          </a:p>
        </p:txBody>
      </p:sp>
    </p:spTree>
    <p:extLst>
      <p:ext uri="{BB962C8B-B14F-4D97-AF65-F5344CB8AC3E}">
        <p14:creationId xmlns:p14="http://schemas.microsoft.com/office/powerpoint/2010/main" val="11580949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40</a:t>
            </a:fld>
            <a:endParaRPr lang="en-US"/>
          </a:p>
        </p:txBody>
      </p:sp>
    </p:spTree>
    <p:extLst>
      <p:ext uri="{BB962C8B-B14F-4D97-AF65-F5344CB8AC3E}">
        <p14:creationId xmlns:p14="http://schemas.microsoft.com/office/powerpoint/2010/main" val="41155166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41</a:t>
            </a:fld>
            <a:endParaRPr lang="en-US"/>
          </a:p>
        </p:txBody>
      </p:sp>
    </p:spTree>
    <p:extLst>
      <p:ext uri="{BB962C8B-B14F-4D97-AF65-F5344CB8AC3E}">
        <p14:creationId xmlns:p14="http://schemas.microsoft.com/office/powerpoint/2010/main" val="10430073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Dayan at </a:t>
            </a:r>
            <a:r>
              <a:rPr lang="en-US" dirty="0" err="1" smtClean="0"/>
              <a:t>sharm</a:t>
            </a:r>
            <a:r>
              <a:rPr lang="en-US" baseline="0" dirty="0" smtClean="0"/>
              <a:t> el-</a:t>
            </a:r>
            <a:r>
              <a:rPr lang="en-US" baseline="0" dirty="0" err="1" smtClean="0"/>
              <a:t>shek</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pPr/>
              <a:t>42</a:t>
            </a:fld>
            <a:endParaRPr lang="en-US"/>
          </a:p>
        </p:txBody>
      </p:sp>
    </p:spTree>
    <p:extLst>
      <p:ext uri="{BB962C8B-B14F-4D97-AF65-F5344CB8AC3E}">
        <p14:creationId xmlns:p14="http://schemas.microsoft.com/office/powerpoint/2010/main" val="27508918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43</a:t>
            </a:fld>
            <a:endParaRPr lang="en-US"/>
          </a:p>
        </p:txBody>
      </p:sp>
    </p:spTree>
    <p:extLst>
      <p:ext uri="{BB962C8B-B14F-4D97-AF65-F5344CB8AC3E}">
        <p14:creationId xmlns:p14="http://schemas.microsoft.com/office/powerpoint/2010/main" val="1826830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44</a:t>
            </a:fld>
            <a:endParaRPr lang="en-US"/>
          </a:p>
        </p:txBody>
      </p:sp>
    </p:spTree>
    <p:extLst>
      <p:ext uri="{BB962C8B-B14F-4D97-AF65-F5344CB8AC3E}">
        <p14:creationId xmlns:p14="http://schemas.microsoft.com/office/powerpoint/2010/main" val="28198138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45</a:t>
            </a:fld>
            <a:endParaRPr lang="en-US"/>
          </a:p>
        </p:txBody>
      </p:sp>
    </p:spTree>
    <p:extLst>
      <p:ext uri="{BB962C8B-B14F-4D97-AF65-F5344CB8AC3E}">
        <p14:creationId xmlns:p14="http://schemas.microsoft.com/office/powerpoint/2010/main" val="35277997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46</a:t>
            </a:fld>
            <a:endParaRPr lang="en-US"/>
          </a:p>
        </p:txBody>
      </p:sp>
    </p:spTree>
    <p:extLst>
      <p:ext uri="{BB962C8B-B14F-4D97-AF65-F5344CB8AC3E}">
        <p14:creationId xmlns:p14="http://schemas.microsoft.com/office/powerpoint/2010/main" val="30291754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6316652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26553530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Nasser and </a:t>
            </a:r>
            <a:r>
              <a:rPr lang="en-US" sz="1200" b="0" i="1" kern="1200" dirty="0" smtClean="0">
                <a:solidFill>
                  <a:schemeClr val="tx1"/>
                </a:solidFill>
                <a:latin typeface="+mn-lt"/>
                <a:ea typeface="+mn-ea"/>
                <a:cs typeface="+mn-cs"/>
              </a:rPr>
              <a:t>Syrian president </a:t>
            </a:r>
            <a:r>
              <a:rPr lang="en-US" sz="1200" b="0" i="1" kern="1200" dirty="0" err="1" smtClean="0">
                <a:solidFill>
                  <a:schemeClr val="tx1"/>
                </a:solidFill>
                <a:latin typeface="+mn-lt"/>
                <a:ea typeface="+mn-ea"/>
                <a:cs typeface="+mn-cs"/>
              </a:rPr>
              <a:t>Shukri</a:t>
            </a:r>
            <a:r>
              <a:rPr lang="en-US" sz="1200" b="0" i="1" kern="1200" dirty="0" smtClean="0">
                <a:solidFill>
                  <a:schemeClr val="tx1"/>
                </a:solidFill>
                <a:latin typeface="+mn-lt"/>
                <a:ea typeface="+mn-ea"/>
                <a:cs typeface="+mn-cs"/>
              </a:rPr>
              <a:t> </a:t>
            </a:r>
            <a:r>
              <a:rPr lang="en-US" sz="1200" b="0" i="1" kern="1200" dirty="0" err="1" smtClean="0">
                <a:solidFill>
                  <a:schemeClr val="tx1"/>
                </a:solidFill>
                <a:latin typeface="+mn-lt"/>
                <a:ea typeface="+mn-ea"/>
                <a:cs typeface="+mn-cs"/>
              </a:rPr>
              <a:t>Kuwatli</a:t>
            </a:r>
            <a:r>
              <a:rPr lang="en-US" sz="1200" b="0" i="1" kern="1200" dirty="0" smtClean="0">
                <a:solidFill>
                  <a:schemeClr val="tx1"/>
                </a:solidFill>
                <a:latin typeface="+mn-lt"/>
                <a:ea typeface="+mn-ea"/>
                <a:cs typeface="+mn-cs"/>
              </a:rPr>
              <a:t> signing </a:t>
            </a:r>
            <a:r>
              <a:rPr lang="en-US" sz="1200" b="0" i="1" kern="1200" dirty="0" err="1" smtClean="0">
                <a:solidFill>
                  <a:schemeClr val="tx1"/>
                </a:solidFill>
                <a:latin typeface="+mn-lt"/>
                <a:ea typeface="+mn-ea"/>
                <a:cs typeface="+mn-cs"/>
              </a:rPr>
              <a:t>uar</a:t>
            </a:r>
            <a:r>
              <a:rPr lang="en-US" sz="1200" b="0" i="1" kern="1200" dirty="0" smtClean="0">
                <a:solidFill>
                  <a:schemeClr val="tx1"/>
                </a:solidFill>
                <a:latin typeface="+mn-lt"/>
                <a:ea typeface="+mn-ea"/>
                <a:cs typeface="+mn-cs"/>
              </a:rPr>
              <a:t> agreement</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1403521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Uar</a:t>
            </a:r>
            <a:r>
              <a:rPr lang="en-US" dirty="0" smtClean="0"/>
              <a:t> flag</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25301264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King </a:t>
            </a:r>
            <a:r>
              <a:rPr lang="en-US" dirty="0" err="1" smtClean="0"/>
              <a:t>faisal</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22659694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Col. </a:t>
            </a:r>
            <a:r>
              <a:rPr lang="en-US" dirty="0" err="1" smtClean="0"/>
              <a:t>qasim</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23329575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Teymour</a:t>
            </a:r>
            <a:r>
              <a:rPr lang="en-US" dirty="0" smtClean="0"/>
              <a:t> bakhtiar—1</a:t>
            </a:r>
            <a:r>
              <a:rPr lang="en-US" baseline="30000" dirty="0" smtClean="0"/>
              <a:t>st</a:t>
            </a:r>
            <a:r>
              <a:rPr lang="en-US" dirty="0" smtClean="0"/>
              <a:t> director SAVAK</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13812060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chamoun</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16455523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25689436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92198134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10981817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Us transport plane</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5358703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41440044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Dde</a:t>
            </a:r>
            <a:r>
              <a:rPr lang="en-US" dirty="0" smtClean="0"/>
              <a:t> and </a:t>
            </a:r>
            <a:r>
              <a:rPr lang="en-US" dirty="0" err="1" smtClean="0"/>
              <a:t>nasser</a:t>
            </a:r>
            <a:r>
              <a:rPr lang="en-US" dirty="0" smtClean="0"/>
              <a:t> at UN</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105197678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61</a:t>
            </a:fld>
            <a:endParaRPr lang="en-US">
              <a:solidFill>
                <a:prstClr val="black"/>
              </a:solidFill>
            </a:endParaRPr>
          </a:p>
        </p:txBody>
      </p:sp>
    </p:spTree>
    <p:extLst>
      <p:ext uri="{BB962C8B-B14F-4D97-AF65-F5344CB8AC3E}">
        <p14:creationId xmlns:p14="http://schemas.microsoft.com/office/powerpoint/2010/main" val="109907408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62</a:t>
            </a:fld>
            <a:endParaRPr lang="en-US">
              <a:solidFill>
                <a:prstClr val="black"/>
              </a:solidFill>
            </a:endParaRPr>
          </a:p>
        </p:txBody>
      </p:sp>
    </p:spTree>
    <p:extLst>
      <p:ext uri="{BB962C8B-B14F-4D97-AF65-F5344CB8AC3E}">
        <p14:creationId xmlns:p14="http://schemas.microsoft.com/office/powerpoint/2010/main" val="158144247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French tanks searching for guerrillas 1954</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63</a:t>
            </a:fld>
            <a:endParaRPr lang="en-US">
              <a:solidFill>
                <a:prstClr val="black"/>
              </a:solidFill>
            </a:endParaRPr>
          </a:p>
        </p:txBody>
      </p:sp>
    </p:spTree>
    <p:extLst>
      <p:ext uri="{BB962C8B-B14F-4D97-AF65-F5344CB8AC3E}">
        <p14:creationId xmlns:p14="http://schemas.microsoft.com/office/powerpoint/2010/main" val="187312025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64</a:t>
            </a:fld>
            <a:endParaRPr lang="en-US">
              <a:solidFill>
                <a:prstClr val="black"/>
              </a:solidFill>
            </a:endParaRPr>
          </a:p>
        </p:txBody>
      </p:sp>
    </p:spTree>
    <p:extLst>
      <p:ext uri="{BB962C8B-B14F-4D97-AF65-F5344CB8AC3E}">
        <p14:creationId xmlns:p14="http://schemas.microsoft.com/office/powerpoint/2010/main" val="12402233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Ahmed </a:t>
            </a:r>
            <a:r>
              <a:rPr lang="en-US" dirty="0" err="1" smtClean="0"/>
              <a:t>ben</a:t>
            </a:r>
            <a:r>
              <a:rPr lang="en-US" dirty="0" smtClean="0"/>
              <a:t> </a:t>
            </a:r>
            <a:r>
              <a:rPr lang="en-US" dirty="0" err="1" smtClean="0"/>
              <a:t>bella</a:t>
            </a:r>
            <a:r>
              <a:rPr lang="en-US" dirty="0" smtClean="0"/>
              <a:t> 1956 arrest</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65</a:t>
            </a:fld>
            <a:endParaRPr lang="en-US">
              <a:solidFill>
                <a:prstClr val="black"/>
              </a:solidFill>
            </a:endParaRPr>
          </a:p>
        </p:txBody>
      </p:sp>
    </p:spTree>
    <p:extLst>
      <p:ext uri="{BB962C8B-B14F-4D97-AF65-F5344CB8AC3E}">
        <p14:creationId xmlns:p14="http://schemas.microsoft.com/office/powerpoint/2010/main" val="40004933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66</a:t>
            </a:fld>
            <a:endParaRPr lang="en-US">
              <a:solidFill>
                <a:prstClr val="black"/>
              </a:solidFill>
            </a:endParaRPr>
          </a:p>
        </p:txBody>
      </p:sp>
    </p:spTree>
    <p:extLst>
      <p:ext uri="{BB962C8B-B14F-4D97-AF65-F5344CB8AC3E}">
        <p14:creationId xmlns:p14="http://schemas.microsoft.com/office/powerpoint/2010/main" val="45347126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Morice</a:t>
            </a:r>
            <a:r>
              <a:rPr lang="en-US" dirty="0" smtClean="0"/>
              <a:t> line</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67</a:t>
            </a:fld>
            <a:endParaRPr lang="en-US">
              <a:solidFill>
                <a:prstClr val="black"/>
              </a:solidFill>
            </a:endParaRPr>
          </a:p>
        </p:txBody>
      </p:sp>
    </p:spTree>
    <p:extLst>
      <p:ext uri="{BB962C8B-B14F-4D97-AF65-F5344CB8AC3E}">
        <p14:creationId xmlns:p14="http://schemas.microsoft.com/office/powerpoint/2010/main" val="334294255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68</a:t>
            </a:fld>
            <a:endParaRPr lang="en-US">
              <a:solidFill>
                <a:prstClr val="black"/>
              </a:solidFill>
            </a:endParaRPr>
          </a:p>
        </p:txBody>
      </p:sp>
    </p:spTree>
    <p:extLst>
      <p:ext uri="{BB962C8B-B14F-4D97-AF65-F5344CB8AC3E}">
        <p14:creationId xmlns:p14="http://schemas.microsoft.com/office/powerpoint/2010/main" val="418200935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69</a:t>
            </a:fld>
            <a:endParaRPr lang="en-US">
              <a:solidFill>
                <a:prstClr val="black"/>
              </a:solidFill>
            </a:endParaRPr>
          </a:p>
        </p:txBody>
      </p:sp>
    </p:spTree>
    <p:extLst>
      <p:ext uri="{BB962C8B-B14F-4D97-AF65-F5344CB8AC3E}">
        <p14:creationId xmlns:p14="http://schemas.microsoft.com/office/powerpoint/2010/main" val="166486766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jupiter</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70</a:t>
            </a:fld>
            <a:endParaRPr lang="en-US">
              <a:solidFill>
                <a:prstClr val="black"/>
              </a:solidFill>
            </a:endParaRPr>
          </a:p>
        </p:txBody>
      </p:sp>
    </p:spTree>
    <p:extLst>
      <p:ext uri="{BB962C8B-B14F-4D97-AF65-F5344CB8AC3E}">
        <p14:creationId xmlns:p14="http://schemas.microsoft.com/office/powerpoint/2010/main" val="54995283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71</a:t>
            </a:fld>
            <a:endParaRPr lang="en-US">
              <a:solidFill>
                <a:prstClr val="black"/>
              </a:solidFill>
            </a:endParaRPr>
          </a:p>
        </p:txBody>
      </p:sp>
    </p:spTree>
    <p:extLst>
      <p:ext uri="{BB962C8B-B14F-4D97-AF65-F5344CB8AC3E}">
        <p14:creationId xmlns:p14="http://schemas.microsoft.com/office/powerpoint/2010/main" val="86585265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6 </a:t>
            </a:r>
            <a:r>
              <a:rPr lang="en-US" dirty="0" err="1" smtClean="0"/>
              <a:t>dec</a:t>
            </a:r>
            <a:r>
              <a:rPr lang="en-US" dirty="0" smtClean="0"/>
              <a:t> 1959—1</a:t>
            </a:r>
            <a:r>
              <a:rPr lang="en-US" baseline="30000" dirty="0" smtClean="0"/>
              <a:t>st</a:t>
            </a:r>
            <a:r>
              <a:rPr lang="en-US" dirty="0" smtClean="0"/>
              <a:t> us pres</a:t>
            </a:r>
            <a:r>
              <a:rPr lang="en-US" baseline="0" dirty="0" smtClean="0"/>
              <a:t> to visit turkey</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72</a:t>
            </a:fld>
            <a:endParaRPr lang="en-US">
              <a:solidFill>
                <a:prstClr val="black"/>
              </a:solidFill>
            </a:endParaRPr>
          </a:p>
        </p:txBody>
      </p:sp>
    </p:spTree>
    <p:extLst>
      <p:ext uri="{BB962C8B-B14F-4D97-AF65-F5344CB8AC3E}">
        <p14:creationId xmlns:p14="http://schemas.microsoft.com/office/powerpoint/2010/main" val="301170552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73</a:t>
            </a:fld>
            <a:endParaRPr lang="en-US">
              <a:solidFill>
                <a:prstClr val="black"/>
              </a:solidFill>
            </a:endParaRPr>
          </a:p>
        </p:txBody>
      </p:sp>
    </p:spTree>
    <p:extLst>
      <p:ext uri="{BB962C8B-B14F-4D97-AF65-F5344CB8AC3E}">
        <p14:creationId xmlns:p14="http://schemas.microsoft.com/office/powerpoint/2010/main" val="241236050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74</a:t>
            </a:fld>
            <a:endParaRPr lang="en-US">
              <a:solidFill>
                <a:prstClr val="black"/>
              </a:solidFill>
            </a:endParaRPr>
          </a:p>
        </p:txBody>
      </p:sp>
    </p:spTree>
    <p:extLst>
      <p:ext uri="{BB962C8B-B14F-4D97-AF65-F5344CB8AC3E}">
        <p14:creationId xmlns:p14="http://schemas.microsoft.com/office/powerpoint/2010/main" val="129304183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75</a:t>
            </a:fld>
            <a:endParaRPr lang="en-US">
              <a:solidFill>
                <a:prstClr val="black"/>
              </a:solidFill>
            </a:endParaRPr>
          </a:p>
        </p:txBody>
      </p:sp>
    </p:spTree>
    <p:extLst>
      <p:ext uri="{BB962C8B-B14F-4D97-AF65-F5344CB8AC3E}">
        <p14:creationId xmlns:p14="http://schemas.microsoft.com/office/powerpoint/2010/main" val="182535029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76</a:t>
            </a:fld>
            <a:endParaRPr lang="en-US">
              <a:solidFill>
                <a:prstClr val="black"/>
              </a:solidFill>
            </a:endParaRPr>
          </a:p>
        </p:txBody>
      </p:sp>
    </p:spTree>
    <p:extLst>
      <p:ext uri="{BB962C8B-B14F-4D97-AF65-F5344CB8AC3E}">
        <p14:creationId xmlns:p14="http://schemas.microsoft.com/office/powerpoint/2010/main" val="140227925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77</a:t>
            </a:fld>
            <a:endParaRPr lang="en-US">
              <a:solidFill>
                <a:prstClr val="black"/>
              </a:solidFill>
            </a:endParaRPr>
          </a:p>
        </p:txBody>
      </p:sp>
    </p:spTree>
    <p:extLst>
      <p:ext uri="{BB962C8B-B14F-4D97-AF65-F5344CB8AC3E}">
        <p14:creationId xmlns:p14="http://schemas.microsoft.com/office/powerpoint/2010/main" val="30278689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pPr/>
              <a:t>22-Feb-14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68CEF5-793B-4FDB-B92D-C827762D7F2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pPr/>
              <a:t>22-Feb-14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68CEF5-793B-4FDB-B92D-C827762D7F2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103A00-A827-4843-8265-E30457B18B47}" type="datetimeFigureOut">
              <a:rPr lang="en-US" smtClean="0"/>
              <a:pPr/>
              <a:t>22-Feb-14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68CEF5-793B-4FDB-B92D-C827762D7F2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1103A00-A827-4843-8265-E30457B18B47}" type="datetimeFigureOut">
              <a:rPr lang="en-US" smtClean="0"/>
              <a:pPr/>
              <a:t>22-Feb-14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68CEF5-793B-4FDB-B92D-C827762D7F2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1103A00-A827-4843-8265-E30457B18B47}" type="datetimeFigureOut">
              <a:rPr lang="en-US" smtClean="0"/>
              <a:pPr/>
              <a:t>22-Feb-14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68CEF5-793B-4FDB-B92D-C827762D7F2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1103A00-A827-4843-8265-E30457B18B47}" type="datetimeFigureOut">
              <a:rPr lang="en-US" smtClean="0"/>
              <a:pPr/>
              <a:t>22-Feb-14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68CEF5-793B-4FDB-B92D-C827762D7F2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103A00-A827-4843-8265-E30457B18B47}" type="datetimeFigureOut">
              <a:rPr lang="en-US" smtClean="0"/>
              <a:pPr/>
              <a:t>22-Feb-14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68CEF5-793B-4FDB-B92D-C827762D7F2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103A00-A827-4843-8265-E30457B18B47}" type="datetimeFigureOut">
              <a:rPr lang="en-US" smtClean="0"/>
              <a:pPr/>
              <a:t>22-Feb-14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68CEF5-793B-4FDB-B92D-C827762D7F2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103A00-A827-4843-8265-E30457B18B47}" type="datetimeFigureOut">
              <a:rPr lang="en-US" smtClean="0"/>
              <a:pPr/>
              <a:t>22-Feb-14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68CEF5-793B-4FDB-B92D-C827762D7F2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pPr/>
              <a:t>22-Feb-14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68CEF5-793B-4FDB-B92D-C827762D7F2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pPr/>
              <a:t>22-Feb-14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68CEF5-793B-4FDB-B92D-C827762D7F2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22-Feb-14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29214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22-Feb-14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82094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22-Feb-14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52983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22-Feb-14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08023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1103A00-A827-4843-8265-E30457B18B47}" type="datetimeFigureOut">
              <a:rPr lang="en-US" smtClean="0">
                <a:solidFill>
                  <a:prstClr val="black">
                    <a:tint val="75000"/>
                  </a:prstClr>
                </a:solidFill>
              </a:rPr>
              <a:pPr/>
              <a:t>22-Feb-14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88587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1103A00-A827-4843-8265-E30457B18B47}" type="datetimeFigureOut">
              <a:rPr lang="en-US" smtClean="0">
                <a:solidFill>
                  <a:prstClr val="black">
                    <a:tint val="75000"/>
                  </a:prstClr>
                </a:solidFill>
              </a:rPr>
              <a:pPr/>
              <a:t>22-Feb-14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05287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103A00-A827-4843-8265-E30457B18B47}" type="datetimeFigureOut">
              <a:rPr lang="en-US" smtClean="0">
                <a:solidFill>
                  <a:prstClr val="black">
                    <a:tint val="75000"/>
                  </a:prstClr>
                </a:solidFill>
              </a:rPr>
              <a:pPr/>
              <a:t>22-Feb-14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0701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22-Feb-14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03914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22-Feb-14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71791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22-Feb-14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97287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22-Feb-14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5686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103A00-A827-4843-8265-E30457B18B47}" type="datetimeFigureOut">
              <a:rPr lang="en-US" smtClean="0"/>
              <a:pPr/>
              <a:t>22-Feb-14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68CEF5-793B-4FDB-B92D-C827762D7F2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103A00-A827-4843-8265-E30457B18B47}" type="datetimeFigureOut">
              <a:rPr lang="en-US" smtClean="0">
                <a:solidFill>
                  <a:prstClr val="black">
                    <a:tint val="75000"/>
                  </a:prstClr>
                </a:solidFill>
              </a:rPr>
              <a:pPr/>
              <a:t>22-Feb-14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80659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6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DE campaigning in Maryland"/>
          <p:cNvPicPr>
            <a:picLocks noChangeAspect="1" noChangeArrowheads="1"/>
          </p:cNvPicPr>
          <p:nvPr/>
        </p:nvPicPr>
        <p:blipFill>
          <a:blip r:embed="rId3" cstate="print"/>
          <a:srcRect/>
          <a:stretch>
            <a:fillRect/>
          </a:stretch>
        </p:blipFill>
        <p:spPr bwMode="auto">
          <a:xfrm>
            <a:off x="457200" y="0"/>
            <a:ext cx="8266667" cy="6797040"/>
          </a:xfrm>
          <a:prstGeom prst="rect">
            <a:avLst/>
          </a:prstGeom>
          <a:noFill/>
        </p:spPr>
      </p:pic>
    </p:spTree>
    <p:extLst>
      <p:ext uri="{BB962C8B-B14F-4D97-AF65-F5344CB8AC3E}">
        <p14:creationId xmlns:p14="http://schemas.microsoft.com/office/powerpoint/2010/main" val="42469557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952 eisenhower political ad - i like ike - presidential campaign ad.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62000" y="381000"/>
            <a:ext cx="7874000" cy="5905500"/>
          </a:xfrm>
          <a:prstGeom prst="rect">
            <a:avLst/>
          </a:prstGeom>
        </p:spPr>
      </p:pic>
    </p:spTree>
    <p:extLst>
      <p:ext uri="{BB962C8B-B14F-4D97-AF65-F5344CB8AC3E}">
        <p14:creationId xmlns:p14="http://schemas.microsoft.com/office/powerpoint/2010/main" val="35578526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http://uncletaz.com/mccarthy/ikeshake.jpg"/>
          <p:cNvPicPr>
            <a:picLocks noChangeAspect="1" noChangeArrowheads="1"/>
          </p:cNvPicPr>
          <p:nvPr/>
        </p:nvPicPr>
        <p:blipFill>
          <a:blip r:embed="rId3" cstate="print"/>
          <a:srcRect/>
          <a:stretch>
            <a:fillRect/>
          </a:stretch>
        </p:blipFill>
        <p:spPr bwMode="auto">
          <a:xfrm>
            <a:off x="73628" y="381000"/>
            <a:ext cx="8987220" cy="6172200"/>
          </a:xfrm>
          <a:prstGeom prst="rect">
            <a:avLst/>
          </a:prstGeom>
          <a:noFill/>
        </p:spPr>
      </p:pic>
    </p:spTree>
    <p:extLst>
      <p:ext uri="{BB962C8B-B14F-4D97-AF65-F5344CB8AC3E}">
        <p14:creationId xmlns:p14="http://schemas.microsoft.com/office/powerpoint/2010/main" val="32632154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080625215058!1952_Electoral_Map.png"/>
          <p:cNvPicPr>
            <a:picLocks noChangeAspect="1"/>
          </p:cNvPicPr>
          <p:nvPr/>
        </p:nvPicPr>
        <p:blipFill>
          <a:blip r:embed="rId3" cstate="print"/>
          <a:stretch>
            <a:fillRect/>
          </a:stretch>
        </p:blipFill>
        <p:spPr>
          <a:xfrm>
            <a:off x="0" y="972807"/>
            <a:ext cx="9144000" cy="4912386"/>
          </a:xfrm>
          <a:prstGeom prst="rect">
            <a:avLst/>
          </a:prstGeom>
        </p:spPr>
      </p:pic>
    </p:spTree>
    <p:extLst>
      <p:ext uri="{BB962C8B-B14F-4D97-AF65-F5344CB8AC3E}">
        <p14:creationId xmlns:p14="http://schemas.microsoft.com/office/powerpoint/2010/main" val="13645289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f2.PNG"/>
          <p:cNvPicPr>
            <a:picLocks noChangeAspect="1"/>
          </p:cNvPicPr>
          <p:nvPr/>
        </p:nvPicPr>
        <p:blipFill>
          <a:blip r:embed="rId3" cstate="print"/>
          <a:stretch>
            <a:fillRect/>
          </a:stretch>
        </p:blipFill>
        <p:spPr>
          <a:xfrm>
            <a:off x="792755" y="0"/>
            <a:ext cx="7558489" cy="6858000"/>
          </a:xfrm>
          <a:prstGeom prst="rect">
            <a:avLst/>
          </a:prstGeom>
        </p:spPr>
      </p:pic>
    </p:spTree>
    <p:extLst>
      <p:ext uri="{BB962C8B-B14F-4D97-AF65-F5344CB8AC3E}">
        <p14:creationId xmlns:p14="http://schemas.microsoft.com/office/powerpoint/2010/main" val="37742056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6200" y="2754"/>
            <a:ext cx="4606406" cy="3121446"/>
          </a:xfrm>
          <a:prstGeom prst="rect">
            <a:avLst/>
          </a:prstGeom>
        </p:spPr>
      </p:pic>
      <p:pic>
        <p:nvPicPr>
          <p:cNvPr id="3" name="Picture 2"/>
          <p:cNvPicPr>
            <a:picLocks noChangeAspect="1"/>
          </p:cNvPicPr>
          <p:nvPr/>
        </p:nvPicPr>
        <p:blipFill>
          <a:blip r:embed="rId4"/>
          <a:stretch>
            <a:fillRect/>
          </a:stretch>
        </p:blipFill>
        <p:spPr>
          <a:xfrm>
            <a:off x="4246230" y="3048000"/>
            <a:ext cx="4909705" cy="3810000"/>
          </a:xfrm>
          <a:prstGeom prst="rect">
            <a:avLst/>
          </a:prstGeom>
        </p:spPr>
      </p:pic>
    </p:spTree>
    <p:extLst>
      <p:ext uri="{BB962C8B-B14F-4D97-AF65-F5344CB8AC3E}">
        <p14:creationId xmlns:p14="http://schemas.microsoft.com/office/powerpoint/2010/main" val="155952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p:cNvPicPr>
            <a:picLocks noChangeAspect="1" noChangeArrowheads="1"/>
          </p:cNvPicPr>
          <p:nvPr/>
        </p:nvPicPr>
        <p:blipFill>
          <a:blip r:embed="rId3" cstate="print"/>
          <a:srcRect/>
          <a:stretch>
            <a:fillRect/>
          </a:stretch>
        </p:blipFill>
        <p:spPr bwMode="auto">
          <a:xfrm>
            <a:off x="211058" y="571676"/>
            <a:ext cx="8780542" cy="5676723"/>
          </a:xfrm>
          <a:prstGeom prst="rect">
            <a:avLst/>
          </a:prstGeom>
          <a:noFill/>
          <a:ln w="9525">
            <a:noFill/>
            <a:miter lim="800000"/>
            <a:headEnd/>
            <a:tailEnd/>
          </a:ln>
        </p:spPr>
      </p:pic>
    </p:spTree>
    <p:extLst>
      <p:ext uri="{BB962C8B-B14F-4D97-AF65-F5344CB8AC3E}">
        <p14:creationId xmlns:p14="http://schemas.microsoft.com/office/powerpoint/2010/main" val="1419313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914400" y="304799"/>
            <a:ext cx="7683557" cy="5962549"/>
          </a:xfrm>
          <a:prstGeom prst="rect">
            <a:avLst/>
          </a:prstGeom>
        </p:spPr>
      </p:pic>
    </p:spTree>
    <p:extLst>
      <p:ext uri="{BB962C8B-B14F-4D97-AF65-F5344CB8AC3E}">
        <p14:creationId xmlns:p14="http://schemas.microsoft.com/office/powerpoint/2010/main" val="529134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304800"/>
            <a:ext cx="6553200" cy="5909310"/>
          </a:xfrm>
          <a:prstGeom prst="rect">
            <a:avLst/>
          </a:prstGeom>
          <a:noFill/>
        </p:spPr>
        <p:txBody>
          <a:bodyPr wrap="square" rtlCol="0">
            <a:spAutoFit/>
          </a:bodyPr>
          <a:lstStyle/>
          <a:p>
            <a:pPr algn="ctr"/>
            <a:r>
              <a:rPr lang="en-US" dirty="0" smtClean="0"/>
              <a:t>Saudi-ARAMCO revised agreement (1950)</a:t>
            </a:r>
          </a:p>
          <a:p>
            <a:endParaRPr lang="en-US" dirty="0"/>
          </a:p>
          <a:p>
            <a:r>
              <a:rPr lang="en-US" dirty="0" smtClean="0"/>
              <a:t>Whereas</a:t>
            </a:r>
            <a:r>
              <a:rPr lang="en-US" dirty="0"/>
              <a:t>, both the Government and Aramco recognize the necessity for resolving all matters in dispute so that Aramco may proceed with the development of oil resources in areas of Aramco's concession in full agreement with and having full cooperation from the Government; </a:t>
            </a:r>
            <a:r>
              <a:rPr lang="en-US" dirty="0"/>
              <a:t/>
            </a:r>
            <a:br>
              <a:rPr lang="en-US" dirty="0"/>
            </a:br>
            <a:r>
              <a:rPr lang="en-US" dirty="0"/>
              <a:t/>
            </a:r>
            <a:br>
              <a:rPr lang="en-US" dirty="0"/>
            </a:br>
            <a:r>
              <a:rPr lang="en-US" dirty="0"/>
              <a:t>Now, therefore, it is hereby agreed as follows: </a:t>
            </a:r>
            <a:r>
              <a:rPr lang="en-US" dirty="0"/>
              <a:t/>
            </a:r>
            <a:br>
              <a:rPr lang="en-US" dirty="0"/>
            </a:br>
            <a:r>
              <a:rPr lang="en-US" dirty="0"/>
              <a:t/>
            </a:r>
            <a:br>
              <a:rPr lang="en-US" dirty="0"/>
            </a:br>
            <a:r>
              <a:rPr lang="en-US" dirty="0"/>
              <a:t>1. Anything in article 21 in Aramco's concessionary agreement [of 29 May 1933] notwithstanding, Aramco submits to the income taxes provided in royal decrees, . . . it being understood that: </a:t>
            </a:r>
            <a:r>
              <a:rPr lang="en-US" dirty="0"/>
              <a:t/>
            </a:r>
            <a:br>
              <a:rPr lang="en-US" dirty="0"/>
            </a:br>
            <a:r>
              <a:rPr lang="en-US" dirty="0"/>
              <a:t/>
            </a:r>
            <a:br>
              <a:rPr lang="en-US" dirty="0"/>
            </a:br>
            <a:r>
              <a:rPr lang="en-US" dirty="0"/>
              <a:t>a. </a:t>
            </a:r>
            <a:r>
              <a:rPr lang="en-US" b="1" dirty="0">
                <a:solidFill>
                  <a:srgbClr val="FF0000"/>
                </a:solidFill>
              </a:rPr>
              <a:t>In no case shall the total of taxes, royalties, rentals and exactions of the Government for any year exceed fifty per cent (50%) of the gross income of Aramco, </a:t>
            </a:r>
            <a:r>
              <a:rPr lang="en-US" dirty="0"/>
              <a:t>after such gross income has been reduced by Aramco's cost of operation, including losses and depreciation, and by income taxes, if any, payable to any foreign country but not reduced by any taxes, royalties, rentals, or other exactions of the Government for such year; and </a:t>
            </a:r>
            <a:endParaRPr lang="en-US" dirty="0"/>
          </a:p>
        </p:txBody>
      </p:sp>
    </p:spTree>
    <p:extLst>
      <p:ext uri="{BB962C8B-B14F-4D97-AF65-F5344CB8AC3E}">
        <p14:creationId xmlns:p14="http://schemas.microsoft.com/office/powerpoint/2010/main" val="1569291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File:Abadanraffinerie.jpg"/>
          <p:cNvPicPr>
            <a:picLocks noChangeAspect="1" noChangeArrowheads="1"/>
          </p:cNvPicPr>
          <p:nvPr/>
        </p:nvPicPr>
        <p:blipFill>
          <a:blip r:embed="rId3" cstate="print"/>
          <a:srcRect/>
          <a:stretch>
            <a:fillRect/>
          </a:stretch>
        </p:blipFill>
        <p:spPr bwMode="auto">
          <a:xfrm>
            <a:off x="381000" y="385446"/>
            <a:ext cx="8610600" cy="6314440"/>
          </a:xfrm>
          <a:prstGeom prst="rect">
            <a:avLst/>
          </a:prstGeom>
          <a:noFill/>
        </p:spPr>
      </p:pic>
    </p:spTree>
    <p:extLst>
      <p:ext uri="{BB962C8B-B14F-4D97-AF65-F5344CB8AC3E}">
        <p14:creationId xmlns:p14="http://schemas.microsoft.com/office/powerpoint/2010/main" val="26440382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www.motamedifamily.com/iran_map_iran.jpg"/>
          <p:cNvPicPr>
            <a:picLocks noChangeAspect="1" noChangeArrowheads="1"/>
          </p:cNvPicPr>
          <p:nvPr/>
        </p:nvPicPr>
        <p:blipFill>
          <a:blip r:embed="rId3" cstate="print"/>
          <a:srcRect/>
          <a:stretch>
            <a:fillRect/>
          </a:stretch>
        </p:blipFill>
        <p:spPr bwMode="auto">
          <a:xfrm>
            <a:off x="1200979" y="41416"/>
            <a:ext cx="6952421" cy="6816584"/>
          </a:xfrm>
          <a:prstGeom prst="rect">
            <a:avLst/>
          </a:prstGeom>
          <a:noFill/>
        </p:spPr>
      </p:pic>
    </p:spTree>
    <p:extLst>
      <p:ext uri="{BB962C8B-B14F-4D97-AF65-F5344CB8AC3E}">
        <p14:creationId xmlns:p14="http://schemas.microsoft.com/office/powerpoint/2010/main" val="26322528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Mohammad Mosaddeq.jpg"/>
          <p:cNvPicPr>
            <a:picLocks noChangeAspect="1" noChangeArrowheads="1"/>
          </p:cNvPicPr>
          <p:nvPr/>
        </p:nvPicPr>
        <p:blipFill>
          <a:blip r:embed="rId3" cstate="print"/>
          <a:srcRect/>
          <a:stretch>
            <a:fillRect/>
          </a:stretch>
        </p:blipFill>
        <p:spPr bwMode="auto">
          <a:xfrm>
            <a:off x="2362200" y="0"/>
            <a:ext cx="4658790" cy="6873438"/>
          </a:xfrm>
          <a:prstGeom prst="rect">
            <a:avLst/>
          </a:prstGeom>
          <a:noFill/>
        </p:spPr>
      </p:pic>
    </p:spTree>
    <p:extLst>
      <p:ext uri="{BB962C8B-B14F-4D97-AF65-F5344CB8AC3E}">
        <p14:creationId xmlns:p14="http://schemas.microsoft.com/office/powerpoint/2010/main" val="13441518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tatic.guim.co.uk/sys-images/Guardian/About/General/2010/2/23/1266951114523/Winston-Churchill-1951-001.jpg"/>
          <p:cNvPicPr>
            <a:picLocks noChangeAspect="1" noChangeArrowheads="1"/>
          </p:cNvPicPr>
          <p:nvPr/>
        </p:nvPicPr>
        <p:blipFill>
          <a:blip r:embed="rId3" cstate="print"/>
          <a:srcRect/>
          <a:stretch>
            <a:fillRect/>
          </a:stretch>
        </p:blipFill>
        <p:spPr bwMode="auto">
          <a:xfrm>
            <a:off x="0" y="678180"/>
            <a:ext cx="9144000" cy="5486400"/>
          </a:xfrm>
          <a:prstGeom prst="rect">
            <a:avLst/>
          </a:prstGeom>
          <a:noFill/>
        </p:spPr>
      </p:pic>
    </p:spTree>
    <p:extLst>
      <p:ext uri="{BB962C8B-B14F-4D97-AF65-F5344CB8AC3E}">
        <p14:creationId xmlns:p14="http://schemas.microsoft.com/office/powerpoint/2010/main" val="1746761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ri memo 1951.PNG"/>
          <p:cNvPicPr>
            <a:picLocks noChangeAspect="1"/>
          </p:cNvPicPr>
          <p:nvPr/>
        </p:nvPicPr>
        <p:blipFill>
          <a:blip r:embed="rId3" cstate="print"/>
          <a:stretch>
            <a:fillRect/>
          </a:stretch>
        </p:blipFill>
        <p:spPr>
          <a:xfrm>
            <a:off x="-16996" y="12698"/>
            <a:ext cx="9160996" cy="6845301"/>
          </a:xfrm>
          <a:prstGeom prst="rect">
            <a:avLst/>
          </a:prstGeom>
        </p:spPr>
      </p:pic>
    </p:spTree>
    <p:extLst>
      <p:ext uri="{BB962C8B-B14F-4D97-AF65-F5344CB8AC3E}">
        <p14:creationId xmlns:p14="http://schemas.microsoft.com/office/powerpoint/2010/main" val="34358720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s://www.cia.gov/library/center-for-the-study-of-intelligence/csi-publications/books-and-monographs/directors-of-central-intelligence-as-leaders-of-the-u-s-intelligence-community/page30_preview.jpg"/>
          <p:cNvPicPr>
            <a:picLocks noChangeAspect="1" noChangeArrowheads="1"/>
          </p:cNvPicPr>
          <p:nvPr/>
        </p:nvPicPr>
        <p:blipFill>
          <a:blip r:embed="rId3" cstate="print"/>
          <a:srcRect/>
          <a:stretch>
            <a:fillRect/>
          </a:stretch>
        </p:blipFill>
        <p:spPr bwMode="auto">
          <a:xfrm>
            <a:off x="1889089" y="7619"/>
            <a:ext cx="5502311" cy="6850381"/>
          </a:xfrm>
          <a:prstGeom prst="rect">
            <a:avLst/>
          </a:prstGeom>
          <a:noFill/>
        </p:spPr>
      </p:pic>
    </p:spTree>
    <p:extLst>
      <p:ext uri="{BB962C8B-B14F-4D97-AF65-F5344CB8AC3E}">
        <p14:creationId xmlns:p14="http://schemas.microsoft.com/office/powerpoint/2010/main" val="13105105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ttp://iranpoliticsclub.net/history/nazis2/images/Kermit%20Roosevelt,%201953%20Iranian%20Coup%20Planer%20of%20CIA.jpg"/>
          <p:cNvPicPr>
            <a:picLocks noChangeAspect="1" noChangeArrowheads="1"/>
          </p:cNvPicPr>
          <p:nvPr/>
        </p:nvPicPr>
        <p:blipFill>
          <a:blip r:embed="rId3" cstate="print"/>
          <a:srcRect/>
          <a:stretch>
            <a:fillRect/>
          </a:stretch>
        </p:blipFill>
        <p:spPr bwMode="auto">
          <a:xfrm>
            <a:off x="2362200" y="102916"/>
            <a:ext cx="4953000" cy="6503330"/>
          </a:xfrm>
          <a:prstGeom prst="rect">
            <a:avLst/>
          </a:prstGeom>
          <a:noFill/>
        </p:spPr>
      </p:pic>
    </p:spTree>
    <p:extLst>
      <p:ext uri="{BB962C8B-B14F-4D97-AF65-F5344CB8AC3E}">
        <p14:creationId xmlns:p14="http://schemas.microsoft.com/office/powerpoint/2010/main" val="31603538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upload.wikimedia.org/wikipedia/commons/6/68/28mordad1332.jpg"/>
          <p:cNvPicPr>
            <a:picLocks noChangeAspect="1" noChangeArrowheads="1"/>
          </p:cNvPicPr>
          <p:nvPr/>
        </p:nvPicPr>
        <p:blipFill>
          <a:blip r:embed="rId3" cstate="print"/>
          <a:srcRect/>
          <a:stretch>
            <a:fillRect/>
          </a:stretch>
        </p:blipFill>
        <p:spPr bwMode="auto">
          <a:xfrm>
            <a:off x="1905365" y="0"/>
            <a:ext cx="5421084" cy="6858000"/>
          </a:xfrm>
          <a:prstGeom prst="rect">
            <a:avLst/>
          </a:prstGeom>
          <a:noFill/>
        </p:spPr>
      </p:pic>
    </p:spTree>
    <p:extLst>
      <p:ext uri="{BB962C8B-B14F-4D97-AF65-F5344CB8AC3E}">
        <p14:creationId xmlns:p14="http://schemas.microsoft.com/office/powerpoint/2010/main" val="41771397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Active Image"/>
          <p:cNvPicPr>
            <a:picLocks noChangeAspect="1" noChangeArrowheads="1"/>
          </p:cNvPicPr>
          <p:nvPr/>
        </p:nvPicPr>
        <p:blipFill>
          <a:blip r:embed="rId3" cstate="print"/>
          <a:srcRect/>
          <a:stretch>
            <a:fillRect/>
          </a:stretch>
        </p:blipFill>
        <p:spPr bwMode="auto">
          <a:xfrm>
            <a:off x="1962589" y="164224"/>
            <a:ext cx="5657411" cy="6388976"/>
          </a:xfrm>
          <a:prstGeom prst="rect">
            <a:avLst/>
          </a:prstGeom>
          <a:noFill/>
        </p:spPr>
      </p:pic>
    </p:spTree>
    <p:extLst>
      <p:ext uri="{BB962C8B-B14F-4D97-AF65-F5344CB8AC3E}">
        <p14:creationId xmlns:p14="http://schemas.microsoft.com/office/powerpoint/2010/main" val="20693411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1.bp.blogspot.com/_Q_cuohbm2B8/Smycz-LrAnI/AAAAAAAAB18/PaOndGksKxQ/s320/Shah.Nixon.12.13.1953.jpg"/>
          <p:cNvPicPr>
            <a:picLocks noChangeAspect="1" noChangeArrowheads="1"/>
          </p:cNvPicPr>
          <p:nvPr/>
        </p:nvPicPr>
        <p:blipFill>
          <a:blip r:embed="rId3" cstate="print"/>
          <a:srcRect/>
          <a:stretch>
            <a:fillRect/>
          </a:stretch>
        </p:blipFill>
        <p:spPr bwMode="auto">
          <a:xfrm>
            <a:off x="2286001" y="0"/>
            <a:ext cx="5154452" cy="6815807"/>
          </a:xfrm>
          <a:prstGeom prst="rect">
            <a:avLst/>
          </a:prstGeom>
          <a:noFill/>
        </p:spPr>
      </p:pic>
    </p:spTree>
    <p:extLst>
      <p:ext uri="{BB962C8B-B14F-4D97-AF65-F5344CB8AC3E}">
        <p14:creationId xmlns:p14="http://schemas.microsoft.com/office/powerpoint/2010/main" val="1518815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http://i61.photobucket.com/albums/h52/Tiktaalik/DullesNixonShah.jpg"/>
          <p:cNvPicPr>
            <a:picLocks noChangeAspect="1" noChangeArrowheads="1"/>
          </p:cNvPicPr>
          <p:nvPr/>
        </p:nvPicPr>
        <p:blipFill>
          <a:blip r:embed="rId3" cstate="print"/>
          <a:srcRect/>
          <a:stretch>
            <a:fillRect/>
          </a:stretch>
        </p:blipFill>
        <p:spPr bwMode="auto">
          <a:xfrm>
            <a:off x="203344" y="248338"/>
            <a:ext cx="8940656" cy="6152462"/>
          </a:xfrm>
          <a:prstGeom prst="rect">
            <a:avLst/>
          </a:prstGeom>
          <a:noFill/>
        </p:spPr>
      </p:pic>
    </p:spTree>
    <p:extLst>
      <p:ext uri="{BB962C8B-B14F-4D97-AF65-F5344CB8AC3E}">
        <p14:creationId xmlns:p14="http://schemas.microsoft.com/office/powerpoint/2010/main" val="30473710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19400" y="-24788"/>
            <a:ext cx="3101539" cy="7315200"/>
          </a:xfrm>
          <a:prstGeom prst="rect">
            <a:avLst/>
          </a:prstGeom>
        </p:spPr>
      </p:pic>
    </p:spTree>
    <p:extLst>
      <p:ext uri="{BB962C8B-B14F-4D97-AF65-F5344CB8AC3E}">
        <p14:creationId xmlns:p14="http://schemas.microsoft.com/office/powerpoint/2010/main" val="42279811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p:cNvPicPr>
            <a:picLocks noChangeAspect="1" noChangeArrowheads="1"/>
          </p:cNvPicPr>
          <p:nvPr/>
        </p:nvPicPr>
        <p:blipFill>
          <a:blip r:embed="rId3" cstate="print"/>
          <a:srcRect/>
          <a:stretch>
            <a:fillRect/>
          </a:stretch>
        </p:blipFill>
        <p:spPr bwMode="auto">
          <a:xfrm>
            <a:off x="2227746" y="-26248"/>
            <a:ext cx="4706454" cy="6884248"/>
          </a:xfrm>
          <a:prstGeom prst="rect">
            <a:avLst/>
          </a:prstGeom>
          <a:noFill/>
          <a:ln w="9525">
            <a:noFill/>
            <a:miter lim="800000"/>
            <a:headEnd/>
            <a:tailEnd/>
          </a:ln>
        </p:spPr>
      </p:pic>
    </p:spTree>
    <p:extLst>
      <p:ext uri="{BB962C8B-B14F-4D97-AF65-F5344CB8AC3E}">
        <p14:creationId xmlns:p14="http://schemas.microsoft.com/office/powerpoint/2010/main" val="26912842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p:cNvPicPr>
            <a:picLocks noChangeAspect="1" noChangeArrowheads="1"/>
          </p:cNvPicPr>
          <p:nvPr/>
        </p:nvPicPr>
        <p:blipFill>
          <a:blip r:embed="rId3" cstate="print"/>
          <a:srcRect/>
          <a:stretch>
            <a:fillRect/>
          </a:stretch>
        </p:blipFill>
        <p:spPr bwMode="auto">
          <a:xfrm>
            <a:off x="197999" y="561622"/>
            <a:ext cx="8946001" cy="5610578"/>
          </a:xfrm>
          <a:prstGeom prst="rect">
            <a:avLst/>
          </a:prstGeom>
          <a:noFill/>
          <a:ln w="9525">
            <a:noFill/>
            <a:miter lim="800000"/>
            <a:headEnd/>
            <a:tailEnd/>
          </a:ln>
        </p:spPr>
      </p:pic>
    </p:spTree>
    <p:extLst>
      <p:ext uri="{BB962C8B-B14F-4D97-AF65-F5344CB8AC3E}">
        <p14:creationId xmlns:p14="http://schemas.microsoft.com/office/powerpoint/2010/main" val="15369491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00200" y="228600"/>
            <a:ext cx="5867400" cy="369332"/>
          </a:xfrm>
          <a:prstGeom prst="rect">
            <a:avLst/>
          </a:prstGeom>
          <a:noFill/>
        </p:spPr>
        <p:txBody>
          <a:bodyPr wrap="square" rtlCol="0">
            <a:spAutoFit/>
          </a:bodyPr>
          <a:lstStyle/>
          <a:p>
            <a:pPr algn="ctr"/>
            <a:r>
              <a:rPr lang="en-US" b="1" dirty="0">
                <a:solidFill>
                  <a:prstClr val="black"/>
                </a:solidFill>
              </a:rPr>
              <a:t>US Aid to Israel, FY 1949-1961 </a:t>
            </a:r>
            <a:r>
              <a:rPr lang="en-US" dirty="0">
                <a:solidFill>
                  <a:prstClr val="black"/>
                </a:solidFill>
              </a:rPr>
              <a:t>(millions of $$) </a:t>
            </a:r>
          </a:p>
        </p:txBody>
      </p:sp>
      <p:pic>
        <p:nvPicPr>
          <p:cNvPr id="122883" name="Picture 3"/>
          <p:cNvPicPr>
            <a:picLocks noChangeAspect="1" noChangeArrowheads="1"/>
          </p:cNvPicPr>
          <p:nvPr/>
        </p:nvPicPr>
        <p:blipFill>
          <a:blip r:embed="rId3" cstate="print"/>
          <a:srcRect/>
          <a:stretch>
            <a:fillRect/>
          </a:stretch>
        </p:blipFill>
        <p:spPr bwMode="auto">
          <a:xfrm>
            <a:off x="574083" y="872837"/>
            <a:ext cx="8188917" cy="4994563"/>
          </a:xfrm>
          <a:prstGeom prst="rect">
            <a:avLst/>
          </a:prstGeom>
          <a:noFill/>
          <a:ln w="9525">
            <a:noFill/>
            <a:miter lim="800000"/>
            <a:headEnd/>
            <a:tailEnd/>
          </a:ln>
        </p:spPr>
      </p:pic>
    </p:spTree>
    <p:extLst>
      <p:ext uri="{BB962C8B-B14F-4D97-AF65-F5344CB8AC3E}">
        <p14:creationId xmlns:p14="http://schemas.microsoft.com/office/powerpoint/2010/main" val="42871639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76800" y="152400"/>
            <a:ext cx="3886200" cy="5539978"/>
          </a:xfrm>
          <a:prstGeom prst="rect">
            <a:avLst/>
          </a:prstGeom>
          <a:noFill/>
        </p:spPr>
        <p:txBody>
          <a:bodyPr wrap="square" rtlCol="0">
            <a:spAutoFit/>
          </a:bodyPr>
          <a:lstStyle/>
          <a:p>
            <a:pPr algn="ctr"/>
            <a:endParaRPr lang="en-US" sz="2400" dirty="0" smtClean="0">
              <a:solidFill>
                <a:prstClr val="black"/>
              </a:solidFill>
            </a:endParaRPr>
          </a:p>
          <a:p>
            <a:pPr algn="ctr"/>
            <a:endParaRPr lang="en-US" sz="2400">
              <a:solidFill>
                <a:prstClr val="black"/>
              </a:solidFill>
            </a:endParaRPr>
          </a:p>
          <a:p>
            <a:pPr algn="ctr"/>
            <a:r>
              <a:rPr lang="en-US" sz="2400" smtClean="0">
                <a:solidFill>
                  <a:prstClr val="black"/>
                </a:solidFill>
              </a:rPr>
              <a:t>Dulles </a:t>
            </a:r>
            <a:r>
              <a:rPr lang="en-US" sz="2400" dirty="0">
                <a:solidFill>
                  <a:prstClr val="black"/>
                </a:solidFill>
              </a:rPr>
              <a:t>1955 Council on Foreign Relations address</a:t>
            </a:r>
          </a:p>
          <a:p>
            <a:endParaRPr lang="en-US" sz="2400" dirty="0">
              <a:solidFill>
                <a:prstClr val="black"/>
              </a:solidFill>
            </a:endParaRPr>
          </a:p>
          <a:p>
            <a:pPr marL="342900" indent="-342900">
              <a:buFontTx/>
              <a:buAutoNum type="arabicPeriod"/>
            </a:pPr>
            <a:r>
              <a:rPr lang="en-US" sz="2400" dirty="0">
                <a:solidFill>
                  <a:prstClr val="black"/>
                </a:solidFill>
              </a:rPr>
              <a:t>The tragic plight of 900,000 Arab refugees</a:t>
            </a:r>
          </a:p>
          <a:p>
            <a:pPr marL="342900" indent="-342900">
              <a:buFontTx/>
              <a:buAutoNum type="arabicPeriod"/>
            </a:pPr>
            <a:endParaRPr lang="en-US" sz="2400" dirty="0">
              <a:solidFill>
                <a:prstClr val="black"/>
              </a:solidFill>
            </a:endParaRPr>
          </a:p>
          <a:p>
            <a:pPr marL="342900" indent="-342900">
              <a:buFontTx/>
              <a:buAutoNum type="arabicPeriod"/>
            </a:pPr>
            <a:r>
              <a:rPr lang="en-US" sz="2400" dirty="0">
                <a:solidFill>
                  <a:prstClr val="black"/>
                </a:solidFill>
              </a:rPr>
              <a:t>The “pall of fear” of Israeli expansion and eventual Arab retaliation</a:t>
            </a:r>
          </a:p>
          <a:p>
            <a:pPr marL="342900" indent="-342900">
              <a:buFontTx/>
              <a:buAutoNum type="arabicPeriod"/>
            </a:pPr>
            <a:endParaRPr lang="en-US" sz="2400" dirty="0">
              <a:solidFill>
                <a:prstClr val="black"/>
              </a:solidFill>
            </a:endParaRPr>
          </a:p>
          <a:p>
            <a:pPr marL="342900" indent="-342900">
              <a:buFontTx/>
              <a:buAutoNum type="arabicPeriod"/>
            </a:pPr>
            <a:r>
              <a:rPr lang="en-US" sz="2400" dirty="0">
                <a:solidFill>
                  <a:prstClr val="black"/>
                </a:solidFill>
              </a:rPr>
              <a:t>The lack of fixed, permanent boundaries</a:t>
            </a:r>
          </a:p>
          <a:p>
            <a:endParaRPr lang="en-US" dirty="0">
              <a:solidFill>
                <a:prstClr val="black"/>
              </a:solidFill>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85800"/>
            <a:ext cx="3962400" cy="5030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73849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descr="http://egyptianchronicles.freewebsitehosting.com/NasserAndEden.jpg"/>
          <p:cNvPicPr>
            <a:picLocks noChangeAspect="1" noChangeArrowheads="1"/>
          </p:cNvPicPr>
          <p:nvPr/>
        </p:nvPicPr>
        <p:blipFill>
          <a:blip r:embed="rId3" cstate="print"/>
          <a:srcRect/>
          <a:stretch>
            <a:fillRect/>
          </a:stretch>
        </p:blipFill>
        <p:spPr bwMode="auto">
          <a:xfrm>
            <a:off x="494753" y="253954"/>
            <a:ext cx="8192047" cy="6299246"/>
          </a:xfrm>
          <a:prstGeom prst="rect">
            <a:avLst/>
          </a:prstGeom>
          <a:noFill/>
        </p:spPr>
      </p:pic>
    </p:spTree>
    <p:extLst>
      <p:ext uri="{BB962C8B-B14F-4D97-AF65-F5344CB8AC3E}">
        <p14:creationId xmlns:p14="http://schemas.microsoft.com/office/powerpoint/2010/main" val="21530832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Picture 2" descr="File:Pinhas Lavon.jpg"/>
          <p:cNvPicPr>
            <a:picLocks noChangeAspect="1" noChangeArrowheads="1"/>
          </p:cNvPicPr>
          <p:nvPr/>
        </p:nvPicPr>
        <p:blipFill>
          <a:blip r:embed="rId3" cstate="print"/>
          <a:srcRect/>
          <a:stretch>
            <a:fillRect/>
          </a:stretch>
        </p:blipFill>
        <p:spPr bwMode="auto">
          <a:xfrm>
            <a:off x="2514600" y="76200"/>
            <a:ext cx="4648200" cy="6640286"/>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Picture 2" descr="http://www.lib.utexas.edu/maps/middle_east_and_asia/gazastrip91.jpg"/>
          <p:cNvPicPr>
            <a:picLocks noChangeAspect="1" noChangeArrowheads="1"/>
          </p:cNvPicPr>
          <p:nvPr/>
        </p:nvPicPr>
        <p:blipFill>
          <a:blip r:embed="rId3" cstate="print"/>
          <a:srcRect/>
          <a:stretch>
            <a:fillRect/>
          </a:stretch>
        </p:blipFill>
        <p:spPr bwMode="auto">
          <a:xfrm>
            <a:off x="1524000" y="-838200"/>
            <a:ext cx="6237758" cy="7773555"/>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2" descr="http://2.bp.blogspot.com/_opS7ZcZqLsg/TEiS-67oSII/AAAAAAAAA24/ufkGuE4LCyI/s1600/profiles_Arab-Fedayeen-at-the-border-of-Israel-1264799369.jpeg"/>
          <p:cNvPicPr>
            <a:picLocks noChangeAspect="1" noChangeArrowheads="1"/>
          </p:cNvPicPr>
          <p:nvPr/>
        </p:nvPicPr>
        <p:blipFill>
          <a:blip r:embed="rId3" cstate="print"/>
          <a:srcRect/>
          <a:stretch>
            <a:fillRect/>
          </a:stretch>
        </p:blipFill>
        <p:spPr bwMode="auto">
          <a:xfrm>
            <a:off x="609600" y="345617"/>
            <a:ext cx="8305800" cy="5786306"/>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457200"/>
            <a:ext cx="7620000" cy="6463308"/>
          </a:xfrm>
          <a:prstGeom prst="rect">
            <a:avLst/>
          </a:prstGeom>
          <a:noFill/>
        </p:spPr>
        <p:txBody>
          <a:bodyPr wrap="square" rtlCol="0">
            <a:spAutoFit/>
          </a:bodyPr>
          <a:lstStyle/>
          <a:p>
            <a:r>
              <a:rPr lang="en-US" b="1" dirty="0" smtClean="0"/>
              <a:t>United Nations Security Council Resolution 106</a:t>
            </a:r>
          </a:p>
          <a:p>
            <a:r>
              <a:rPr lang="en-US" dirty="0" smtClean="0"/>
              <a:t>March 29, 1955</a:t>
            </a:r>
          </a:p>
          <a:p>
            <a:r>
              <a:rPr lang="en-US" i="1" dirty="0" smtClean="0"/>
              <a:t>The Security Council,</a:t>
            </a:r>
            <a:endParaRPr lang="en-US" dirty="0" smtClean="0"/>
          </a:p>
          <a:p>
            <a:r>
              <a:rPr lang="en-US" i="1" dirty="0" smtClean="0"/>
              <a:t>Noting </a:t>
            </a:r>
            <a:r>
              <a:rPr lang="en-US" dirty="0" smtClean="0"/>
              <a:t>that the Egyptian-Israel Mixed Armistice Commission on 6 March 1955 determined that a "re-arranged and planned attack ordered by Israel authorities" was "committed by Israel regular army forces against the Egyptian regular army force" in the Gaza Strip on 28 February 1955,</a:t>
            </a:r>
            <a:endParaRPr lang="en-US" u="sng" dirty="0" smtClean="0"/>
          </a:p>
          <a:p>
            <a:endParaRPr lang="en-US" dirty="0" smtClean="0"/>
          </a:p>
          <a:p>
            <a:pPr marL="342900" indent="-342900">
              <a:buAutoNum type="arabicPeriod"/>
            </a:pPr>
            <a:r>
              <a:rPr lang="en-US" i="1" dirty="0" smtClean="0"/>
              <a:t>Condemns</a:t>
            </a:r>
            <a:r>
              <a:rPr lang="en-US" dirty="0" smtClean="0"/>
              <a:t> this attack as a violation of the cease-fire provisions of Security Council resolution 54 (1948) and as inconsistent with the obligations of the parties under the General Armistice Agreement between Egypt and Israel and under the United Nations Charter;</a:t>
            </a:r>
          </a:p>
          <a:p>
            <a:pPr marL="342900" indent="-342900"/>
            <a:endParaRPr lang="en-US" dirty="0" smtClean="0"/>
          </a:p>
          <a:p>
            <a:pPr marL="342900" indent="-342900"/>
            <a:r>
              <a:rPr lang="en-US" dirty="0" smtClean="0"/>
              <a:t>2. </a:t>
            </a:r>
            <a:r>
              <a:rPr lang="en-US" i="1" dirty="0" smtClean="0"/>
              <a:t>Calls again upon</a:t>
            </a:r>
            <a:r>
              <a:rPr lang="en-US" dirty="0" smtClean="0"/>
              <a:t> Israel to take all necessary measures to prevent such actions;</a:t>
            </a:r>
          </a:p>
          <a:p>
            <a:endParaRPr lang="en-US" dirty="0" smtClean="0"/>
          </a:p>
          <a:p>
            <a:r>
              <a:rPr lang="en-US" dirty="0" smtClean="0"/>
              <a:t>3. </a:t>
            </a:r>
            <a:r>
              <a:rPr lang="en-US" i="1" dirty="0" smtClean="0"/>
              <a:t>Expresses its conviction</a:t>
            </a:r>
            <a:r>
              <a:rPr lang="en-US" dirty="0" smtClean="0"/>
              <a:t> that the maintenance of the General Armistice Agreement is threatened by any deliberate violation of that Agreement by one of the parties to it, and that no progress towards the return of permanent peace in Palestine can be made unless the parties comply strictly with their obligations under the General Armistice Agreement and the cease-fire provisions of its resolution 54 (1948).</a:t>
            </a:r>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descr="http://imgc.allpostersimages.com/images/P-473-488-90-473-488-90/37/3790/5P2IF00Z/posters/gamal-abdul-nasser-of-egypt-and-jawaharlal-nehru-of-india-attending-the-bandung-conference.jpg"/>
          <p:cNvPicPr>
            <a:picLocks noChangeAspect="1" noChangeArrowheads="1"/>
          </p:cNvPicPr>
          <p:nvPr/>
        </p:nvPicPr>
        <p:blipFill>
          <a:blip r:embed="rId3" cstate="print"/>
          <a:srcRect/>
          <a:stretch>
            <a:fillRect/>
          </a:stretch>
        </p:blipFill>
        <p:spPr bwMode="auto">
          <a:xfrm>
            <a:off x="445904" y="234782"/>
            <a:ext cx="8317096" cy="6242218"/>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descr="http://www.mbarron.net/Nile/OWENFALL.JPG"/>
          <p:cNvPicPr>
            <a:picLocks noChangeAspect="1" noChangeArrowheads="1"/>
          </p:cNvPicPr>
          <p:nvPr/>
        </p:nvPicPr>
        <p:blipFill>
          <a:blip r:embed="rId3" cstate="print"/>
          <a:srcRect/>
          <a:stretch>
            <a:fillRect/>
          </a:stretch>
        </p:blipFill>
        <p:spPr bwMode="auto">
          <a:xfrm>
            <a:off x="12059" y="709660"/>
            <a:ext cx="9131941" cy="5233940"/>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2" descr="map of Dam"/>
          <p:cNvPicPr>
            <a:picLocks noChangeAspect="1" noChangeArrowheads="1"/>
          </p:cNvPicPr>
          <p:nvPr/>
        </p:nvPicPr>
        <p:blipFill>
          <a:blip r:embed="rId3" cstate="print"/>
          <a:srcRect/>
          <a:stretch>
            <a:fillRect/>
          </a:stretch>
        </p:blipFill>
        <p:spPr bwMode="auto">
          <a:xfrm>
            <a:off x="1905000" y="114300"/>
            <a:ext cx="6324600" cy="6324600"/>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http://kcjohnson.files.wordpress.com/2011/08/labelanswers.gif"/>
          <p:cNvPicPr>
            <a:picLocks noChangeAspect="1" noChangeArrowheads="1"/>
          </p:cNvPicPr>
          <p:nvPr/>
        </p:nvPicPr>
        <p:blipFill>
          <a:blip r:embed="rId3" cstate="print"/>
          <a:srcRect/>
          <a:stretch>
            <a:fillRect/>
          </a:stretch>
        </p:blipFill>
        <p:spPr bwMode="auto">
          <a:xfrm>
            <a:off x="457200" y="245660"/>
            <a:ext cx="8686800" cy="6434066"/>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p:cNvPicPr>
            <a:picLocks noChangeAspect="1" noChangeArrowheads="1"/>
          </p:cNvPicPr>
          <p:nvPr/>
        </p:nvPicPr>
        <p:blipFill>
          <a:blip r:embed="rId3" cstate="print"/>
          <a:srcRect/>
          <a:stretch>
            <a:fillRect/>
          </a:stretch>
        </p:blipFill>
        <p:spPr bwMode="auto">
          <a:xfrm>
            <a:off x="-47734" y="487908"/>
            <a:ext cx="9191733" cy="5912891"/>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Picture 2" descr="https://www.cia.gov/library/center-for-the-study-of-intelligence/csi-publications/csi-studies/studies/vol51no2/Nasser1956-resized.jpg"/>
          <p:cNvPicPr>
            <a:picLocks noChangeAspect="1" noChangeArrowheads="1"/>
          </p:cNvPicPr>
          <p:nvPr/>
        </p:nvPicPr>
        <p:blipFill>
          <a:blip r:embed="rId3" cstate="print"/>
          <a:srcRect/>
          <a:stretch>
            <a:fillRect/>
          </a:stretch>
        </p:blipFill>
        <p:spPr bwMode="auto">
          <a:xfrm>
            <a:off x="304800" y="228600"/>
            <a:ext cx="8616853" cy="6202363"/>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Sinai"/>
          <p:cNvPicPr>
            <a:picLocks noChangeAspect="1" noChangeArrowheads="1"/>
          </p:cNvPicPr>
          <p:nvPr/>
        </p:nvPicPr>
        <p:blipFill>
          <a:blip r:embed="rId3" cstate="print"/>
          <a:srcRect/>
          <a:stretch>
            <a:fillRect/>
          </a:stretch>
        </p:blipFill>
        <p:spPr bwMode="auto">
          <a:xfrm>
            <a:off x="1676400" y="0"/>
            <a:ext cx="5386487" cy="6888006"/>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img.dailymail.co.uk/i/pix/2007/12_04/AnthonyEdenBBC_468x393.jpg"/>
          <p:cNvPicPr>
            <a:picLocks noChangeAspect="1" noChangeArrowheads="1"/>
          </p:cNvPicPr>
          <p:nvPr/>
        </p:nvPicPr>
        <p:blipFill>
          <a:blip r:embed="rId3" cstate="print"/>
          <a:srcRect/>
          <a:stretch>
            <a:fillRect/>
          </a:stretch>
        </p:blipFill>
        <p:spPr bwMode="auto">
          <a:xfrm>
            <a:off x="286477" y="-68140"/>
            <a:ext cx="8247923" cy="6926140"/>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56suezcrisis.jpg"/>
          <p:cNvPicPr>
            <a:picLocks noChangeAspect="1"/>
          </p:cNvPicPr>
          <p:nvPr/>
        </p:nvPicPr>
        <p:blipFill>
          <a:blip r:embed="rId3" cstate="print"/>
          <a:stretch>
            <a:fillRect/>
          </a:stretch>
        </p:blipFill>
        <p:spPr>
          <a:xfrm>
            <a:off x="1" y="0"/>
            <a:ext cx="9271210" cy="6765174"/>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Picture 2" descr="http://www.deafbible.org/1956p1.jpg"/>
          <p:cNvPicPr>
            <a:picLocks noChangeAspect="1" noChangeArrowheads="1"/>
          </p:cNvPicPr>
          <p:nvPr/>
        </p:nvPicPr>
        <p:blipFill>
          <a:blip r:embed="rId3" cstate="print"/>
          <a:srcRect/>
          <a:stretch>
            <a:fillRect/>
          </a:stretch>
        </p:blipFill>
        <p:spPr bwMode="auto">
          <a:xfrm>
            <a:off x="34455" y="186978"/>
            <a:ext cx="8728545" cy="5832822"/>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56_Suez_war_-_conquest_of_Sinai.jpg"/>
          <p:cNvPicPr>
            <a:picLocks noChangeAspect="1"/>
          </p:cNvPicPr>
          <p:nvPr/>
        </p:nvPicPr>
        <p:blipFill>
          <a:blip r:embed="rId3" cstate="print"/>
          <a:stretch>
            <a:fillRect/>
          </a:stretch>
        </p:blipFill>
        <p:spPr>
          <a:xfrm>
            <a:off x="1807882" y="0"/>
            <a:ext cx="5528235" cy="6858000"/>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Picture 2" descr="File:Dayan 9th Brigade 1956.jpg"/>
          <p:cNvPicPr>
            <a:picLocks noChangeAspect="1" noChangeArrowheads="1"/>
          </p:cNvPicPr>
          <p:nvPr/>
        </p:nvPicPr>
        <p:blipFill>
          <a:blip r:embed="rId3" cstate="print"/>
          <a:srcRect/>
          <a:stretch>
            <a:fillRect/>
          </a:stretch>
        </p:blipFill>
        <p:spPr bwMode="auto">
          <a:xfrm>
            <a:off x="1880544" y="13695"/>
            <a:ext cx="5206056" cy="6691905"/>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http://www.opendemocracy.net/content/articles/3287/images/photo2_565.jpg"/>
          <p:cNvPicPr>
            <a:picLocks noChangeAspect="1" noChangeArrowheads="1"/>
          </p:cNvPicPr>
          <p:nvPr/>
        </p:nvPicPr>
        <p:blipFill>
          <a:blip r:embed="rId3" cstate="print"/>
          <a:srcRect/>
          <a:stretch>
            <a:fillRect/>
          </a:stretch>
        </p:blipFill>
        <p:spPr bwMode="auto">
          <a:xfrm>
            <a:off x="-47549" y="990600"/>
            <a:ext cx="9237421" cy="4267200"/>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agy2.jpg"/>
          <p:cNvPicPr>
            <a:picLocks noChangeAspect="1"/>
          </p:cNvPicPr>
          <p:nvPr/>
        </p:nvPicPr>
        <p:blipFill>
          <a:blip r:embed="rId3" cstate="print"/>
          <a:stretch>
            <a:fillRect/>
          </a:stretch>
        </p:blipFill>
        <p:spPr>
          <a:xfrm>
            <a:off x="-1098" y="762000"/>
            <a:ext cx="9146196" cy="5334000"/>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dapest_streets_7_1956_stalin.jpg"/>
          <p:cNvPicPr>
            <a:picLocks noChangeAspect="1"/>
          </p:cNvPicPr>
          <p:nvPr/>
        </p:nvPicPr>
        <p:blipFill>
          <a:blip r:embed="rId3" cstate="print"/>
          <a:stretch>
            <a:fillRect/>
          </a:stretch>
        </p:blipFill>
        <p:spPr>
          <a:xfrm>
            <a:off x="1268903" y="0"/>
            <a:ext cx="6606194" cy="6858000"/>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www.filolog.com/images/budapest_56_06.jpg"/>
          <p:cNvPicPr>
            <a:picLocks noChangeAspect="1" noChangeArrowheads="1"/>
          </p:cNvPicPr>
          <p:nvPr/>
        </p:nvPicPr>
        <p:blipFill>
          <a:blip r:embed="rId3" cstate="print"/>
          <a:srcRect/>
          <a:stretch>
            <a:fillRect/>
          </a:stretch>
        </p:blipFill>
        <p:spPr bwMode="auto">
          <a:xfrm>
            <a:off x="62345" y="838200"/>
            <a:ext cx="9005455" cy="4953000"/>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www.filolog.com/images/budapest_56_06.jpg"/>
          <p:cNvPicPr>
            <a:picLocks noChangeAspect="1" noChangeArrowheads="1"/>
          </p:cNvPicPr>
          <p:nvPr/>
        </p:nvPicPr>
        <p:blipFill>
          <a:blip r:embed="rId3" cstate="print"/>
          <a:srcRect/>
          <a:stretch>
            <a:fillRect/>
          </a:stretch>
        </p:blipFill>
        <p:spPr bwMode="auto">
          <a:xfrm>
            <a:off x="62345" y="838200"/>
            <a:ext cx="9005455" cy="4953000"/>
          </a:xfrm>
          <a:prstGeom prst="rect">
            <a:avLst/>
          </a:prstGeom>
          <a:noFill/>
        </p:spPr>
      </p:pic>
    </p:spTree>
    <p:extLst>
      <p:ext uri="{BB962C8B-B14F-4D97-AF65-F5344CB8AC3E}">
        <p14:creationId xmlns:p14="http://schemas.microsoft.com/office/powerpoint/2010/main" val="326607495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0"/>
            <a:ext cx="8153400" cy="7294305"/>
          </a:xfrm>
          <a:prstGeom prst="rect">
            <a:avLst/>
          </a:prstGeom>
          <a:noFill/>
        </p:spPr>
        <p:txBody>
          <a:bodyPr wrap="square" rtlCol="0">
            <a:spAutoFit/>
          </a:bodyPr>
          <a:lstStyle/>
          <a:p>
            <a:pPr algn="ctr"/>
            <a:r>
              <a:rPr lang="en-US" b="1" dirty="0" smtClean="0">
                <a:solidFill>
                  <a:prstClr val="black"/>
                </a:solidFill>
              </a:rPr>
              <a:t>President Eisenhower to Prime Minister Ben-Gurion</a:t>
            </a:r>
            <a:br>
              <a:rPr lang="en-US" b="1" dirty="0" smtClean="0">
                <a:solidFill>
                  <a:prstClr val="black"/>
                </a:solidFill>
              </a:rPr>
            </a:br>
            <a:r>
              <a:rPr lang="en-US" b="1" dirty="0" smtClean="0">
                <a:solidFill>
                  <a:prstClr val="black"/>
                </a:solidFill>
              </a:rPr>
              <a:t>November 7, 1956:</a:t>
            </a:r>
          </a:p>
          <a:p>
            <a:r>
              <a:rPr lang="en-US" dirty="0" smtClean="0">
                <a:solidFill>
                  <a:prstClr val="black"/>
                </a:solidFill>
              </a:rPr>
              <a:t>Dear Mr. Prime Minister:</a:t>
            </a:r>
          </a:p>
          <a:p>
            <a:endParaRPr lang="en-US" dirty="0" smtClean="0">
              <a:solidFill>
                <a:prstClr val="black"/>
              </a:solidFill>
            </a:endParaRPr>
          </a:p>
          <a:p>
            <a:r>
              <a:rPr lang="en-US" dirty="0" smtClean="0">
                <a:solidFill>
                  <a:prstClr val="black"/>
                </a:solidFill>
              </a:rPr>
              <a:t>… Statements attributed to your Government to the effect that Israel does not intend to withdraw from Egyptian territory, as requested by the United Nations, have been called to my attention. </a:t>
            </a:r>
            <a:r>
              <a:rPr lang="en-US" b="1" dirty="0" smtClean="0">
                <a:solidFill>
                  <a:srgbClr val="FF0000"/>
                </a:solidFill>
              </a:rPr>
              <a:t>I must say frankly, Mr. Prime Minister, that the United States views these reports, if true, with deep concern. </a:t>
            </a:r>
            <a:r>
              <a:rPr lang="en-US" dirty="0" smtClean="0">
                <a:solidFill>
                  <a:prstClr val="black"/>
                </a:solidFill>
              </a:rPr>
              <a:t>Any such decision by the Government of Israel would seriously undermine the urgent efforts being made by the United Nations to restore peace in the Middle East, and could not but bring about the condemnation of Israel as a violator of the principles as well as the directives of the United Nations.</a:t>
            </a:r>
          </a:p>
          <a:p>
            <a:endParaRPr lang="en-US" dirty="0" smtClean="0">
              <a:solidFill>
                <a:prstClr val="black"/>
              </a:solidFill>
            </a:endParaRPr>
          </a:p>
          <a:p>
            <a:r>
              <a:rPr lang="en-US" dirty="0" smtClean="0">
                <a:solidFill>
                  <a:prstClr val="black"/>
                </a:solidFill>
              </a:rPr>
              <a:t>It is our belief that as a matter of highest priority peace should be restored and foreign troops, except for United Nations forces, withdrawn from Egypt, after which new and energetic steps should be undertaken within the framework of the United Nations to solve the basic problems which have given rise to the present difficulty. The United States has tabled in the General Assembly two resolutions designed to accomplish the latter purposes, and hopes that they will be acted upon favorably as soon as the present emergency has been dealt with.</a:t>
            </a:r>
          </a:p>
          <a:p>
            <a:endParaRPr lang="en-US" dirty="0" smtClean="0">
              <a:solidFill>
                <a:prstClr val="black"/>
              </a:solidFill>
            </a:endParaRPr>
          </a:p>
          <a:p>
            <a:r>
              <a:rPr lang="en-US" dirty="0" smtClean="0">
                <a:solidFill>
                  <a:prstClr val="black"/>
                </a:solidFill>
              </a:rPr>
              <a:t>… </a:t>
            </a:r>
            <a:r>
              <a:rPr lang="en-US" b="1" dirty="0" smtClean="0">
                <a:solidFill>
                  <a:srgbClr val="FF0000"/>
                </a:solidFill>
              </a:rPr>
              <a:t>It would be a matter of the greatest regret to all my countrymen if Israeli policy on a matter of such grave concern to the world should in any way impair the friendly cooperation between our two countries.</a:t>
            </a:r>
          </a:p>
          <a:p>
            <a:r>
              <a:rPr lang="en-US" dirty="0" smtClean="0">
                <a:solidFill>
                  <a:prstClr val="black"/>
                </a:solidFill>
              </a:rPr>
              <a:t/>
            </a:r>
            <a:br>
              <a:rPr lang="en-US" dirty="0" smtClean="0">
                <a:solidFill>
                  <a:prstClr val="black"/>
                </a:solidFill>
              </a:rPr>
            </a:br>
            <a:endParaRPr lang="en-US" dirty="0">
              <a:solidFill>
                <a:prstClr val="black"/>
              </a:solidFill>
            </a:endParaRPr>
          </a:p>
        </p:txBody>
      </p:sp>
    </p:spTree>
    <p:extLst>
      <p:ext uri="{BB962C8B-B14F-4D97-AF65-F5344CB8AC3E}">
        <p14:creationId xmlns:p14="http://schemas.microsoft.com/office/powerpoint/2010/main" val="17053972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http://www.us-foreign-policy-perspective.org/uploads/RTEmagicC_syria-kuwatli.jpg.jpg"/>
          <p:cNvPicPr>
            <a:picLocks noChangeAspect="1" noChangeArrowheads="1"/>
          </p:cNvPicPr>
          <p:nvPr/>
        </p:nvPicPr>
        <p:blipFill>
          <a:blip r:embed="rId3" cstate="print"/>
          <a:srcRect/>
          <a:stretch>
            <a:fillRect/>
          </a:stretch>
        </p:blipFill>
        <p:spPr bwMode="auto">
          <a:xfrm>
            <a:off x="228600" y="398499"/>
            <a:ext cx="8763000" cy="6317514"/>
          </a:xfrm>
          <a:prstGeom prst="rect">
            <a:avLst/>
          </a:prstGeom>
          <a:noFill/>
        </p:spPr>
      </p:pic>
    </p:spTree>
    <p:extLst>
      <p:ext uri="{BB962C8B-B14F-4D97-AF65-F5344CB8AC3E}">
        <p14:creationId xmlns:p14="http://schemas.microsoft.com/office/powerpoint/2010/main" val="20159522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File:Flag of United Arab Republic.svg"/>
          <p:cNvPicPr>
            <a:picLocks noChangeAspect="1" noChangeArrowheads="1"/>
          </p:cNvPicPr>
          <p:nvPr/>
        </p:nvPicPr>
        <p:blipFill>
          <a:blip r:embed="rId3" cstate="print"/>
          <a:srcRect/>
          <a:stretch>
            <a:fillRect/>
          </a:stretch>
        </p:blipFill>
        <p:spPr bwMode="auto">
          <a:xfrm>
            <a:off x="147255" y="228600"/>
            <a:ext cx="8920974" cy="5943600"/>
          </a:xfrm>
          <a:prstGeom prst="rect">
            <a:avLst/>
          </a:prstGeom>
          <a:noFill/>
        </p:spPr>
      </p:pic>
    </p:spTree>
    <p:extLst>
      <p:ext uri="{BB962C8B-B14F-4D97-AF65-F5344CB8AC3E}">
        <p14:creationId xmlns:p14="http://schemas.microsoft.com/office/powerpoint/2010/main" val="7766049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File:Faisalh.jpg"/>
          <p:cNvPicPr>
            <a:picLocks noChangeAspect="1" noChangeArrowheads="1"/>
          </p:cNvPicPr>
          <p:nvPr/>
        </p:nvPicPr>
        <p:blipFill>
          <a:blip r:embed="rId3" cstate="print"/>
          <a:srcRect/>
          <a:stretch>
            <a:fillRect/>
          </a:stretch>
        </p:blipFill>
        <p:spPr bwMode="auto">
          <a:xfrm>
            <a:off x="2939790" y="49093"/>
            <a:ext cx="4223009" cy="6808907"/>
          </a:xfrm>
          <a:prstGeom prst="rect">
            <a:avLst/>
          </a:prstGeom>
          <a:noFill/>
        </p:spPr>
      </p:pic>
    </p:spTree>
    <p:extLst>
      <p:ext uri="{BB962C8B-B14F-4D97-AF65-F5344CB8AC3E}">
        <p14:creationId xmlns:p14="http://schemas.microsoft.com/office/powerpoint/2010/main" val="14195653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File:Karim01 small.jpg"/>
          <p:cNvPicPr>
            <a:picLocks noChangeAspect="1" noChangeArrowheads="1"/>
          </p:cNvPicPr>
          <p:nvPr/>
        </p:nvPicPr>
        <p:blipFill>
          <a:blip r:embed="rId3" cstate="print"/>
          <a:srcRect/>
          <a:stretch>
            <a:fillRect/>
          </a:stretch>
        </p:blipFill>
        <p:spPr bwMode="auto">
          <a:xfrm>
            <a:off x="2441976" y="148255"/>
            <a:ext cx="4644624" cy="6328745"/>
          </a:xfrm>
          <a:prstGeom prst="rect">
            <a:avLst/>
          </a:prstGeom>
          <a:noFill/>
        </p:spPr>
      </p:pic>
    </p:spTree>
    <p:extLst>
      <p:ext uri="{BB962C8B-B14F-4D97-AF65-F5344CB8AC3E}">
        <p14:creationId xmlns:p14="http://schemas.microsoft.com/office/powerpoint/2010/main" val="25528584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File:Temyourbachtiar.jpg"/>
          <p:cNvPicPr>
            <a:picLocks noChangeAspect="1" noChangeArrowheads="1"/>
          </p:cNvPicPr>
          <p:nvPr/>
        </p:nvPicPr>
        <p:blipFill>
          <a:blip r:embed="rId3" cstate="print"/>
          <a:srcRect/>
          <a:stretch>
            <a:fillRect/>
          </a:stretch>
        </p:blipFill>
        <p:spPr bwMode="auto">
          <a:xfrm>
            <a:off x="2971800" y="54065"/>
            <a:ext cx="4343400" cy="6699331"/>
          </a:xfrm>
          <a:prstGeom prst="rect">
            <a:avLst/>
          </a:prstGeom>
          <a:noFill/>
        </p:spPr>
      </p:pic>
    </p:spTree>
    <p:extLst>
      <p:ext uri="{BB962C8B-B14F-4D97-AF65-F5344CB8AC3E}">
        <p14:creationId xmlns:p14="http://schemas.microsoft.com/office/powerpoint/2010/main" val="35599871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http://cache4.asset-cache.net/xc/50400822.jpg?v=1&amp;c=IWSAsset&amp;k=2&amp;d=E41C9FE5C4AA0A14731A81A9877C0169BDA9028103904835F761B11B9BFDFEC2B01E70F2B3269972"/>
          <p:cNvPicPr>
            <a:picLocks noChangeAspect="1" noChangeArrowheads="1"/>
          </p:cNvPicPr>
          <p:nvPr/>
        </p:nvPicPr>
        <p:blipFill>
          <a:blip r:embed="rId3" cstate="print"/>
          <a:srcRect/>
          <a:stretch>
            <a:fillRect/>
          </a:stretch>
        </p:blipFill>
        <p:spPr bwMode="auto">
          <a:xfrm>
            <a:off x="2819400" y="0"/>
            <a:ext cx="4495800" cy="6847450"/>
          </a:xfrm>
          <a:prstGeom prst="rect">
            <a:avLst/>
          </a:prstGeom>
          <a:noFill/>
        </p:spPr>
      </p:pic>
    </p:spTree>
    <p:extLst>
      <p:ext uri="{BB962C8B-B14F-4D97-AF65-F5344CB8AC3E}">
        <p14:creationId xmlns:p14="http://schemas.microsoft.com/office/powerpoint/2010/main" val="40664656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descr="Map of ATF 201 Deployment Route to Lebanon in 1958"/>
          <p:cNvPicPr>
            <a:picLocks noChangeAspect="1" noChangeArrowheads="1"/>
          </p:cNvPicPr>
          <p:nvPr/>
        </p:nvPicPr>
        <p:blipFill>
          <a:blip r:embed="rId3" cstate="print"/>
          <a:srcRect/>
          <a:stretch>
            <a:fillRect/>
          </a:stretch>
        </p:blipFill>
        <p:spPr bwMode="auto">
          <a:xfrm>
            <a:off x="1" y="0"/>
            <a:ext cx="9144000" cy="6573267"/>
          </a:xfrm>
          <a:prstGeom prst="rect">
            <a:avLst/>
          </a:prstGeom>
          <a:noFill/>
        </p:spPr>
      </p:pic>
    </p:spTree>
    <p:extLst>
      <p:ext uri="{BB962C8B-B14F-4D97-AF65-F5344CB8AC3E}">
        <p14:creationId xmlns:p14="http://schemas.microsoft.com/office/powerpoint/2010/main" val="36498558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http://www.militaryphotos.net/forums/attachment.php?attachmentid=3066&amp;d=1140494607"/>
          <p:cNvPicPr>
            <a:picLocks noChangeAspect="1" noChangeArrowheads="1"/>
          </p:cNvPicPr>
          <p:nvPr/>
        </p:nvPicPr>
        <p:blipFill>
          <a:blip r:embed="rId3" cstate="print"/>
          <a:srcRect/>
          <a:stretch>
            <a:fillRect/>
          </a:stretch>
        </p:blipFill>
        <p:spPr bwMode="auto">
          <a:xfrm>
            <a:off x="1409701" y="114300"/>
            <a:ext cx="6515099" cy="6515100"/>
          </a:xfrm>
          <a:prstGeom prst="rect">
            <a:avLst/>
          </a:prstGeom>
          <a:noFill/>
        </p:spPr>
      </p:pic>
    </p:spTree>
    <p:extLst>
      <p:ext uri="{BB962C8B-B14F-4D97-AF65-F5344CB8AC3E}">
        <p14:creationId xmlns:p14="http://schemas.microsoft.com/office/powerpoint/2010/main" val="1285927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http://www.militaryphotos.net/forums/attachment.php?attachmentid=3068&amp;d=1140494627"/>
          <p:cNvPicPr>
            <a:picLocks noChangeAspect="1" noChangeArrowheads="1"/>
          </p:cNvPicPr>
          <p:nvPr/>
        </p:nvPicPr>
        <p:blipFill>
          <a:blip r:embed="rId3" cstate="print"/>
          <a:srcRect/>
          <a:stretch>
            <a:fillRect/>
          </a:stretch>
        </p:blipFill>
        <p:spPr bwMode="auto">
          <a:xfrm>
            <a:off x="1086118" y="154305"/>
            <a:ext cx="7295882" cy="6475095"/>
          </a:xfrm>
          <a:prstGeom prst="rect">
            <a:avLst/>
          </a:prstGeom>
          <a:noFill/>
        </p:spPr>
      </p:pic>
    </p:spTree>
    <p:extLst>
      <p:ext uri="{BB962C8B-B14F-4D97-AF65-F5344CB8AC3E}">
        <p14:creationId xmlns:p14="http://schemas.microsoft.com/office/powerpoint/2010/main" val="36059903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http://www.cgsc.edu/carl/resources/csi/wade/IMAGES/covera.JPG"/>
          <p:cNvPicPr>
            <a:picLocks noChangeAspect="1" noChangeArrowheads="1"/>
          </p:cNvPicPr>
          <p:nvPr/>
        </p:nvPicPr>
        <p:blipFill>
          <a:blip r:embed="rId3" cstate="print"/>
          <a:srcRect/>
          <a:stretch>
            <a:fillRect/>
          </a:stretch>
        </p:blipFill>
        <p:spPr bwMode="auto">
          <a:xfrm>
            <a:off x="476720" y="172085"/>
            <a:ext cx="8210080" cy="6228715"/>
          </a:xfrm>
          <a:prstGeom prst="rect">
            <a:avLst/>
          </a:prstGeom>
          <a:noFill/>
        </p:spPr>
      </p:pic>
    </p:spTree>
    <p:extLst>
      <p:ext uri="{BB962C8B-B14F-4D97-AF65-F5344CB8AC3E}">
        <p14:creationId xmlns:p14="http://schemas.microsoft.com/office/powerpoint/2010/main" val="32537887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http://img.timeinc.net/time/magazine/archive/covers/1951/1101510122_400.jpg"/>
          <p:cNvPicPr>
            <a:picLocks noChangeAspect="1" noChangeArrowheads="1"/>
          </p:cNvPicPr>
          <p:nvPr/>
        </p:nvPicPr>
        <p:blipFill>
          <a:blip r:embed="rId3" cstate="print"/>
          <a:srcRect/>
          <a:stretch>
            <a:fillRect/>
          </a:stretch>
        </p:blipFill>
        <p:spPr bwMode="auto">
          <a:xfrm>
            <a:off x="0" y="457200"/>
            <a:ext cx="4048576" cy="5334000"/>
          </a:xfrm>
          <a:prstGeom prst="rect">
            <a:avLst/>
          </a:prstGeom>
          <a:noFill/>
        </p:spPr>
      </p:pic>
      <p:pic>
        <p:nvPicPr>
          <p:cNvPr id="2" name="Picture 1"/>
          <p:cNvPicPr>
            <a:picLocks noChangeAspect="1"/>
          </p:cNvPicPr>
          <p:nvPr/>
        </p:nvPicPr>
        <p:blipFill>
          <a:blip r:embed="rId4"/>
          <a:stretch>
            <a:fillRect/>
          </a:stretch>
        </p:blipFill>
        <p:spPr>
          <a:xfrm>
            <a:off x="5105400" y="513889"/>
            <a:ext cx="4005549" cy="5277311"/>
          </a:xfrm>
          <a:prstGeom prst="rect">
            <a:avLst/>
          </a:prstGeom>
        </p:spPr>
      </p:pic>
    </p:spTree>
    <p:extLst>
      <p:ext uri="{BB962C8B-B14F-4D97-AF65-F5344CB8AC3E}">
        <p14:creationId xmlns:p14="http://schemas.microsoft.com/office/powerpoint/2010/main" val="35242968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simsajoyeros.com.ar/fotos3/20537%20-%20Einsenhower%20&amp;%20Nasser.jpg"/>
          <p:cNvPicPr>
            <a:picLocks noChangeAspect="1" noChangeArrowheads="1"/>
          </p:cNvPicPr>
          <p:nvPr/>
        </p:nvPicPr>
        <p:blipFill>
          <a:blip r:embed="rId3" cstate="print"/>
          <a:srcRect/>
          <a:stretch>
            <a:fillRect/>
          </a:stretch>
        </p:blipFill>
        <p:spPr bwMode="auto">
          <a:xfrm>
            <a:off x="-228600" y="-685800"/>
            <a:ext cx="9525000" cy="7810501"/>
          </a:xfrm>
          <a:prstGeom prst="rect">
            <a:avLst/>
          </a:prstGeom>
          <a:noFill/>
        </p:spPr>
      </p:pic>
    </p:spTree>
    <p:extLst>
      <p:ext uri="{BB962C8B-B14F-4D97-AF65-F5344CB8AC3E}">
        <p14:creationId xmlns:p14="http://schemas.microsoft.com/office/powerpoint/2010/main" val="11097205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2489020" y="42111"/>
            <a:ext cx="4140380" cy="6815889"/>
          </a:xfrm>
          <a:prstGeom prst="rect">
            <a:avLst/>
          </a:prstGeom>
          <a:noFill/>
          <a:ln w="9525">
            <a:noFill/>
            <a:miter lim="800000"/>
            <a:headEnd/>
            <a:tailEnd/>
          </a:ln>
        </p:spPr>
      </p:pic>
    </p:spTree>
    <p:extLst>
      <p:ext uri="{BB962C8B-B14F-4D97-AF65-F5344CB8AC3E}">
        <p14:creationId xmlns:p14="http://schemas.microsoft.com/office/powerpoint/2010/main" val="41312081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descr="http://libreamerica.com/yahoo_site_admin/assets/images/algerian_war.30175956.jpg"/>
          <p:cNvPicPr>
            <a:picLocks noChangeAspect="1" noChangeArrowheads="1"/>
          </p:cNvPicPr>
          <p:nvPr/>
        </p:nvPicPr>
        <p:blipFill>
          <a:blip r:embed="rId3" cstate="print"/>
          <a:srcRect/>
          <a:stretch>
            <a:fillRect/>
          </a:stretch>
        </p:blipFill>
        <p:spPr bwMode="auto">
          <a:xfrm>
            <a:off x="0" y="566975"/>
            <a:ext cx="8991600" cy="6139579"/>
          </a:xfrm>
          <a:prstGeom prst="rect">
            <a:avLst/>
          </a:prstGeom>
          <a:noFill/>
        </p:spPr>
      </p:pic>
    </p:spTree>
    <p:extLst>
      <p:ext uri="{BB962C8B-B14F-4D97-AF65-F5344CB8AC3E}">
        <p14:creationId xmlns:p14="http://schemas.microsoft.com/office/powerpoint/2010/main" val="22515508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2" descr="French tanks patrol a North African road near Blida, Algeria, on Nov. 4, 1954 seeking Guerrilla bands hidden in the hills after starting a nationalist uprising. Rebel raids on towns, bridges and communication systems have being aimed at French control of Algeria and European settlers have been evacuated from the troubled Tunisia-Algeria border area where the most violent raids have been concentrated. (AP Photo)"/>
          <p:cNvPicPr>
            <a:picLocks noChangeAspect="1" noChangeArrowheads="1"/>
          </p:cNvPicPr>
          <p:nvPr/>
        </p:nvPicPr>
        <p:blipFill>
          <a:blip r:embed="rId3" cstate="print"/>
          <a:srcRect/>
          <a:stretch>
            <a:fillRect/>
          </a:stretch>
        </p:blipFill>
        <p:spPr bwMode="auto">
          <a:xfrm>
            <a:off x="304800" y="319087"/>
            <a:ext cx="8686800" cy="5972177"/>
          </a:xfrm>
          <a:prstGeom prst="rect">
            <a:avLst/>
          </a:prstGeom>
          <a:noFill/>
        </p:spPr>
      </p:pic>
    </p:spTree>
    <p:extLst>
      <p:ext uri="{BB962C8B-B14F-4D97-AF65-F5344CB8AC3E}">
        <p14:creationId xmlns:p14="http://schemas.microsoft.com/office/powerpoint/2010/main" val="1089153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Picture 2" descr="http://iconicphotos.files.wordpress.com/2009/09/be024560.jpg?w=475&amp;h=355"/>
          <p:cNvPicPr>
            <a:picLocks noChangeAspect="1" noChangeArrowheads="1"/>
          </p:cNvPicPr>
          <p:nvPr/>
        </p:nvPicPr>
        <p:blipFill>
          <a:blip r:embed="rId3" cstate="print"/>
          <a:srcRect/>
          <a:stretch>
            <a:fillRect/>
          </a:stretch>
        </p:blipFill>
        <p:spPr bwMode="auto">
          <a:xfrm>
            <a:off x="174406" y="-312420"/>
            <a:ext cx="9579194" cy="7018020"/>
          </a:xfrm>
          <a:prstGeom prst="rect">
            <a:avLst/>
          </a:prstGeom>
          <a:noFill/>
        </p:spPr>
      </p:pic>
    </p:spTree>
    <p:extLst>
      <p:ext uri="{BB962C8B-B14F-4D97-AF65-F5344CB8AC3E}">
        <p14:creationId xmlns:p14="http://schemas.microsoft.com/office/powerpoint/2010/main" val="10324252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Picture 2"/>
          <p:cNvPicPr>
            <a:picLocks noChangeAspect="1" noChangeArrowheads="1"/>
          </p:cNvPicPr>
          <p:nvPr/>
        </p:nvPicPr>
        <p:blipFill>
          <a:blip r:embed="rId3" cstate="print"/>
          <a:srcRect/>
          <a:stretch>
            <a:fillRect/>
          </a:stretch>
        </p:blipFill>
        <p:spPr bwMode="auto">
          <a:xfrm>
            <a:off x="152400" y="609600"/>
            <a:ext cx="8816887" cy="5653108"/>
          </a:xfrm>
          <a:prstGeom prst="rect">
            <a:avLst/>
          </a:prstGeom>
          <a:noFill/>
          <a:ln w="9525">
            <a:noFill/>
            <a:miter lim="800000"/>
            <a:headEnd/>
            <a:tailEnd/>
          </a:ln>
        </p:spPr>
      </p:pic>
    </p:spTree>
    <p:extLst>
      <p:ext uri="{BB962C8B-B14F-4D97-AF65-F5344CB8AC3E}">
        <p14:creationId xmlns:p14="http://schemas.microsoft.com/office/powerpoint/2010/main" val="38196244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Picture 2" descr="http://www.acig.org/artman/uploads/map_algeria.jpg"/>
          <p:cNvPicPr>
            <a:picLocks noChangeAspect="1" noChangeArrowheads="1"/>
          </p:cNvPicPr>
          <p:nvPr/>
        </p:nvPicPr>
        <p:blipFill>
          <a:blip r:embed="rId3" cstate="print"/>
          <a:srcRect/>
          <a:stretch>
            <a:fillRect/>
          </a:stretch>
        </p:blipFill>
        <p:spPr bwMode="auto">
          <a:xfrm>
            <a:off x="-4885" y="1524000"/>
            <a:ext cx="9183077" cy="3581400"/>
          </a:xfrm>
          <a:prstGeom prst="rect">
            <a:avLst/>
          </a:prstGeom>
          <a:noFill/>
        </p:spPr>
      </p:pic>
    </p:spTree>
    <p:extLst>
      <p:ext uri="{BB962C8B-B14F-4D97-AF65-F5344CB8AC3E}">
        <p14:creationId xmlns:p14="http://schemas.microsoft.com/office/powerpoint/2010/main" val="7841228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Picture 2" descr="http://www.corbisimages.com/images/HU037284.jpg?size=67&amp;uid=9b3f68f1-0059-4f95-95fa-4a254374fa0d"/>
          <p:cNvPicPr>
            <a:picLocks noChangeAspect="1" noChangeArrowheads="1"/>
          </p:cNvPicPr>
          <p:nvPr/>
        </p:nvPicPr>
        <p:blipFill>
          <a:blip r:embed="rId3" cstate="print"/>
          <a:srcRect/>
          <a:stretch>
            <a:fillRect/>
          </a:stretch>
        </p:blipFill>
        <p:spPr bwMode="auto">
          <a:xfrm>
            <a:off x="77094" y="381000"/>
            <a:ext cx="9066906" cy="6049328"/>
          </a:xfrm>
          <a:prstGeom prst="rect">
            <a:avLst/>
          </a:prstGeom>
          <a:noFill/>
        </p:spPr>
      </p:pic>
    </p:spTree>
    <p:extLst>
      <p:ext uri="{BB962C8B-B14F-4D97-AF65-F5344CB8AC3E}">
        <p14:creationId xmlns:p14="http://schemas.microsoft.com/office/powerpoint/2010/main" val="32024780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Picture 2" descr="http://content.cdlib.org/ark:/13030/kt8b69r2rh/hi-res"/>
          <p:cNvPicPr>
            <a:picLocks noChangeAspect="1" noChangeArrowheads="1"/>
          </p:cNvPicPr>
          <p:nvPr/>
        </p:nvPicPr>
        <p:blipFill>
          <a:blip r:embed="rId3" cstate="print"/>
          <a:srcRect/>
          <a:stretch>
            <a:fillRect/>
          </a:stretch>
        </p:blipFill>
        <p:spPr bwMode="auto">
          <a:xfrm>
            <a:off x="1752600" y="-1371600"/>
            <a:ext cx="5486400" cy="8229600"/>
          </a:xfrm>
          <a:prstGeom prst="rect">
            <a:avLst/>
          </a:prstGeom>
          <a:noFill/>
        </p:spPr>
      </p:pic>
    </p:spTree>
    <p:extLst>
      <p:ext uri="{BB962C8B-B14F-4D97-AF65-F5344CB8AC3E}">
        <p14:creationId xmlns:p14="http://schemas.microsoft.com/office/powerpoint/2010/main" val="29299898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descr="http://j.bdbphotos.com/pictures/T/1L/T10I7O2P_large.jpg"/>
          <p:cNvPicPr>
            <a:picLocks noChangeAspect="1" noChangeArrowheads="1"/>
          </p:cNvPicPr>
          <p:nvPr/>
        </p:nvPicPr>
        <p:blipFill>
          <a:blip r:embed="rId3" cstate="print"/>
          <a:srcRect/>
          <a:stretch>
            <a:fillRect/>
          </a:stretch>
        </p:blipFill>
        <p:spPr bwMode="auto">
          <a:xfrm>
            <a:off x="1962151" y="25400"/>
            <a:ext cx="5124449" cy="6832600"/>
          </a:xfrm>
          <a:prstGeom prst="rect">
            <a:avLst/>
          </a:prstGeom>
          <a:noFill/>
        </p:spPr>
      </p:pic>
    </p:spTree>
    <p:extLst>
      <p:ext uri="{BB962C8B-B14F-4D97-AF65-F5344CB8AC3E}">
        <p14:creationId xmlns:p14="http://schemas.microsoft.com/office/powerpoint/2010/main" val="19681210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descr="File:Chrysler SM-78 - PGM-19A USAF.jpg"/>
          <p:cNvPicPr>
            <a:picLocks noChangeAspect="1" noChangeArrowheads="1"/>
          </p:cNvPicPr>
          <p:nvPr/>
        </p:nvPicPr>
        <p:blipFill>
          <a:blip r:embed="rId3" cstate="print"/>
          <a:srcRect/>
          <a:stretch>
            <a:fillRect/>
          </a:stretch>
        </p:blipFill>
        <p:spPr bwMode="auto">
          <a:xfrm>
            <a:off x="2382520" y="125186"/>
            <a:ext cx="4856480" cy="6504214"/>
          </a:xfrm>
          <a:prstGeom prst="rect">
            <a:avLst/>
          </a:prstGeom>
          <a:noFill/>
        </p:spPr>
      </p:pic>
    </p:spTree>
    <p:extLst>
      <p:ext uri="{BB962C8B-B14F-4D97-AF65-F5344CB8AC3E}">
        <p14:creationId xmlns:p14="http://schemas.microsoft.com/office/powerpoint/2010/main" val="760985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descr="http://www.awesomestories.com/images/user/thumb_76428e57bd.jpg"/>
          <p:cNvPicPr>
            <a:picLocks noChangeAspect="1" noChangeArrowheads="1"/>
          </p:cNvPicPr>
          <p:nvPr/>
        </p:nvPicPr>
        <p:blipFill>
          <a:blip r:embed="rId3" cstate="print"/>
          <a:srcRect/>
          <a:stretch>
            <a:fillRect/>
          </a:stretch>
        </p:blipFill>
        <p:spPr bwMode="auto">
          <a:xfrm>
            <a:off x="304800" y="0"/>
            <a:ext cx="8534400" cy="6729636"/>
          </a:xfrm>
          <a:prstGeom prst="rect">
            <a:avLst/>
          </a:prstGeom>
          <a:noFill/>
        </p:spPr>
      </p:pic>
    </p:spTree>
    <p:extLst>
      <p:ext uri="{BB962C8B-B14F-4D97-AF65-F5344CB8AC3E}">
        <p14:creationId xmlns:p14="http://schemas.microsoft.com/office/powerpoint/2010/main" val="37117642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2" descr="Lessing,Erich. President and Mrs.Eisenhower arriving on a state visit in Ankara. "/>
          <p:cNvPicPr>
            <a:picLocks noChangeAspect="1" noChangeArrowheads="1"/>
          </p:cNvPicPr>
          <p:nvPr/>
        </p:nvPicPr>
        <p:blipFill>
          <a:blip r:embed="rId3" cstate="print"/>
          <a:srcRect/>
          <a:stretch>
            <a:fillRect/>
          </a:stretch>
        </p:blipFill>
        <p:spPr bwMode="auto">
          <a:xfrm>
            <a:off x="1810766" y="0"/>
            <a:ext cx="5549266" cy="6858000"/>
          </a:xfrm>
          <a:prstGeom prst="rect">
            <a:avLst/>
          </a:prstGeom>
          <a:noFill/>
        </p:spPr>
      </p:pic>
    </p:spTree>
    <p:extLst>
      <p:ext uri="{BB962C8B-B14F-4D97-AF65-F5344CB8AC3E}">
        <p14:creationId xmlns:p14="http://schemas.microsoft.com/office/powerpoint/2010/main" val="298015446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2"/>
          <p:cNvPicPr>
            <a:picLocks noChangeAspect="1" noChangeArrowheads="1"/>
          </p:cNvPicPr>
          <p:nvPr/>
        </p:nvPicPr>
        <p:blipFill>
          <a:blip r:embed="rId3" cstate="print"/>
          <a:srcRect/>
          <a:stretch>
            <a:fillRect/>
          </a:stretch>
        </p:blipFill>
        <p:spPr bwMode="auto">
          <a:xfrm>
            <a:off x="-9625" y="1828800"/>
            <a:ext cx="9163250" cy="3200400"/>
          </a:xfrm>
          <a:prstGeom prst="rect">
            <a:avLst/>
          </a:prstGeom>
          <a:noFill/>
          <a:ln w="9525">
            <a:noFill/>
            <a:miter lim="800000"/>
            <a:headEnd/>
            <a:tailEnd/>
          </a:ln>
        </p:spPr>
      </p:pic>
    </p:spTree>
    <p:extLst>
      <p:ext uri="{BB962C8B-B14F-4D97-AF65-F5344CB8AC3E}">
        <p14:creationId xmlns:p14="http://schemas.microsoft.com/office/powerpoint/2010/main" val="20324872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ses-1.png"/>
          <p:cNvPicPr>
            <a:picLocks noChangeAspect="1"/>
          </p:cNvPicPr>
          <p:nvPr/>
        </p:nvPicPr>
        <p:blipFill>
          <a:blip r:embed="rId3" cstate="print"/>
          <a:stretch>
            <a:fillRect/>
          </a:stretch>
        </p:blipFill>
        <p:spPr>
          <a:xfrm>
            <a:off x="0" y="1108710"/>
            <a:ext cx="9144000" cy="4640580"/>
          </a:xfrm>
          <a:prstGeom prst="rect">
            <a:avLst/>
          </a:prstGeom>
        </p:spPr>
      </p:pic>
    </p:spTree>
    <p:extLst>
      <p:ext uri="{BB962C8B-B14F-4D97-AF65-F5344CB8AC3E}">
        <p14:creationId xmlns:p14="http://schemas.microsoft.com/office/powerpoint/2010/main" val="310362109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ses-2.png"/>
          <p:cNvPicPr>
            <a:picLocks noChangeAspect="1"/>
          </p:cNvPicPr>
          <p:nvPr/>
        </p:nvPicPr>
        <p:blipFill>
          <a:blip r:embed="rId3" cstate="print"/>
          <a:stretch>
            <a:fillRect/>
          </a:stretch>
        </p:blipFill>
        <p:spPr>
          <a:xfrm>
            <a:off x="0" y="1108710"/>
            <a:ext cx="9144000" cy="4640580"/>
          </a:xfrm>
          <a:prstGeom prst="rect">
            <a:avLst/>
          </a:prstGeom>
        </p:spPr>
      </p:pic>
    </p:spTree>
    <p:extLst>
      <p:ext uri="{BB962C8B-B14F-4D97-AF65-F5344CB8AC3E}">
        <p14:creationId xmlns:p14="http://schemas.microsoft.com/office/powerpoint/2010/main" val="300239141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ses-3.png"/>
          <p:cNvPicPr>
            <a:picLocks noChangeAspect="1"/>
          </p:cNvPicPr>
          <p:nvPr/>
        </p:nvPicPr>
        <p:blipFill>
          <a:blip r:embed="rId3" cstate="print"/>
          <a:stretch>
            <a:fillRect/>
          </a:stretch>
        </p:blipFill>
        <p:spPr>
          <a:xfrm>
            <a:off x="0" y="1108710"/>
            <a:ext cx="9144000" cy="4640580"/>
          </a:xfrm>
          <a:prstGeom prst="rect">
            <a:avLst/>
          </a:prstGeom>
        </p:spPr>
      </p:pic>
    </p:spTree>
    <p:extLst>
      <p:ext uri="{BB962C8B-B14F-4D97-AF65-F5344CB8AC3E}">
        <p14:creationId xmlns:p14="http://schemas.microsoft.com/office/powerpoint/2010/main" val="5576004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ses-4.png"/>
          <p:cNvPicPr>
            <a:picLocks noChangeAspect="1"/>
          </p:cNvPicPr>
          <p:nvPr/>
        </p:nvPicPr>
        <p:blipFill>
          <a:blip r:embed="rId3" cstate="print"/>
          <a:stretch>
            <a:fillRect/>
          </a:stretch>
        </p:blipFill>
        <p:spPr>
          <a:xfrm>
            <a:off x="0" y="1108710"/>
            <a:ext cx="9144000" cy="4640580"/>
          </a:xfrm>
          <a:prstGeom prst="rect">
            <a:avLst/>
          </a:prstGeom>
        </p:spPr>
      </p:pic>
    </p:spTree>
    <p:extLst>
      <p:ext uri="{BB962C8B-B14F-4D97-AF65-F5344CB8AC3E}">
        <p14:creationId xmlns:p14="http://schemas.microsoft.com/office/powerpoint/2010/main" val="8748063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12942</TotalTime>
  <Words>283</Words>
  <Application>Microsoft Office PowerPoint</Application>
  <PresentationFormat>On-screen Show (4:3)</PresentationFormat>
  <Paragraphs>134</Paragraphs>
  <Slides>77</Slides>
  <Notes>74</Notes>
  <HiddenSlides>0</HiddenSlides>
  <MMClips>1</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77</vt:i4>
      </vt:variant>
    </vt:vector>
  </HeadingPairs>
  <TitlesOfParts>
    <vt:vector size="81" baseType="lpstr">
      <vt:lpstr>Arial</vt:lpstr>
      <vt:lpstr>Calibri</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63</cp:revision>
  <dcterms:created xsi:type="dcterms:W3CDTF">2010-10-08T15:55:17Z</dcterms:created>
  <dcterms:modified xsi:type="dcterms:W3CDTF">2014-02-25T00:27:36Z</dcterms:modified>
</cp:coreProperties>
</file>