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267" r:id="rId2"/>
    <p:sldId id="314" r:id="rId3"/>
    <p:sldId id="312" r:id="rId4"/>
    <p:sldId id="328" r:id="rId5"/>
    <p:sldId id="271" r:id="rId6"/>
    <p:sldId id="277" r:id="rId7"/>
    <p:sldId id="282" r:id="rId8"/>
    <p:sldId id="309" r:id="rId9"/>
    <p:sldId id="283" r:id="rId10"/>
    <p:sldId id="280" r:id="rId11"/>
    <p:sldId id="310" r:id="rId12"/>
    <p:sldId id="306" r:id="rId13"/>
    <p:sldId id="289" r:id="rId14"/>
    <p:sldId id="290" r:id="rId15"/>
    <p:sldId id="299" r:id="rId16"/>
    <p:sldId id="301" r:id="rId17"/>
    <p:sldId id="302" r:id="rId18"/>
    <p:sldId id="307" r:id="rId19"/>
    <p:sldId id="296" r:id="rId20"/>
    <p:sldId id="291" r:id="rId21"/>
    <p:sldId id="298" r:id="rId22"/>
    <p:sldId id="292" r:id="rId23"/>
    <p:sldId id="313" r:id="rId24"/>
    <p:sldId id="304" r:id="rId25"/>
    <p:sldId id="305" r:id="rId26"/>
    <p:sldId id="303" r:id="rId27"/>
    <p:sldId id="293" r:id="rId28"/>
    <p:sldId id="315" r:id="rId29"/>
    <p:sldId id="381" r:id="rId30"/>
    <p:sldId id="382" r:id="rId31"/>
    <p:sldId id="383" r:id="rId32"/>
    <p:sldId id="384" r:id="rId33"/>
    <p:sldId id="385" r:id="rId34"/>
    <p:sldId id="386" r:id="rId35"/>
    <p:sldId id="387" r:id="rId36"/>
    <p:sldId id="388" r:id="rId37"/>
    <p:sldId id="389" r:id="rId38"/>
    <p:sldId id="390" r:id="rId39"/>
    <p:sldId id="316" r:id="rId40"/>
    <p:sldId id="317" r:id="rId41"/>
    <p:sldId id="318" r:id="rId42"/>
    <p:sldId id="319" r:id="rId43"/>
    <p:sldId id="320" r:id="rId44"/>
    <p:sldId id="395" r:id="rId45"/>
    <p:sldId id="321" r:id="rId46"/>
    <p:sldId id="396" r:id="rId47"/>
    <p:sldId id="322" r:id="rId48"/>
    <p:sldId id="323" r:id="rId49"/>
    <p:sldId id="397" r:id="rId50"/>
    <p:sldId id="398" r:id="rId51"/>
    <p:sldId id="399" r:id="rId52"/>
    <p:sldId id="409" r:id="rId53"/>
    <p:sldId id="402" r:id="rId54"/>
    <p:sldId id="403" r:id="rId55"/>
    <p:sldId id="404" r:id="rId56"/>
    <p:sldId id="405" r:id="rId57"/>
    <p:sldId id="406" r:id="rId58"/>
    <p:sldId id="407" r:id="rId59"/>
    <p:sldId id="408" r:id="rId60"/>
    <p:sldId id="369" r:id="rId61"/>
    <p:sldId id="370" r:id="rId62"/>
    <p:sldId id="371" r:id="rId63"/>
    <p:sldId id="372" r:id="rId64"/>
    <p:sldId id="373" r:id="rId65"/>
    <p:sldId id="374" r:id="rId66"/>
    <p:sldId id="375" r:id="rId67"/>
    <p:sldId id="376" r:id="rId68"/>
    <p:sldId id="377" r:id="rId69"/>
    <p:sldId id="378" r:id="rId70"/>
    <p:sldId id="379" r:id="rId71"/>
    <p:sldId id="380" r:id="rId7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2D50F9-AC5B-4F69-A6B3-DE184F423223}" type="datetimeFigureOut">
              <a:rPr lang="en-US" smtClean="0"/>
              <a:pPr/>
              <a:t>27-Mar-14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A786A8-777E-42B8-9BFB-FA1C2F0697FE}" type="slidenum">
              <a:rPr lang="en-US" smtClean="0"/>
              <a:pPr/>
              <a:t>‹#›</a:t>
            </a:fld>
            <a:endParaRPr lang="en-US"/>
          </a:p>
        </p:txBody>
      </p:sp>
    </p:spTree>
    <p:extLst>
      <p:ext uri="{BB962C8B-B14F-4D97-AF65-F5344CB8AC3E}">
        <p14:creationId xmlns:p14="http://schemas.microsoft.com/office/powerpoint/2010/main" val="892900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A786A8-777E-42B8-9BFB-FA1C2F0697FE}" type="slidenum">
              <a:rPr lang="en-US" smtClean="0"/>
              <a:pPr/>
              <a:t>1</a:t>
            </a:fld>
            <a:endParaRPr lang="en-US"/>
          </a:p>
        </p:txBody>
      </p:sp>
    </p:spTree>
    <p:extLst>
      <p:ext uri="{BB962C8B-B14F-4D97-AF65-F5344CB8AC3E}">
        <p14:creationId xmlns:p14="http://schemas.microsoft.com/office/powerpoint/2010/main" val="4061020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Area responsibility</a:t>
            </a:r>
            <a:endParaRPr lang="en-US"/>
          </a:p>
        </p:txBody>
      </p:sp>
      <p:sp>
        <p:nvSpPr>
          <p:cNvPr id="4" name="Slide Number Placeholder 3"/>
          <p:cNvSpPr>
            <a:spLocks noGrp="1"/>
          </p:cNvSpPr>
          <p:nvPr>
            <p:ph type="sldNum" sz="quarter" idx="10"/>
          </p:nvPr>
        </p:nvSpPr>
        <p:spPr/>
        <p:txBody>
          <a:bodyPr/>
          <a:lstStyle/>
          <a:p>
            <a:fld id="{BFA786A8-777E-42B8-9BFB-FA1C2F0697FE}" type="slidenum">
              <a:rPr lang="en-US" smtClean="0"/>
              <a:pPr/>
              <a:t>3</a:t>
            </a:fld>
            <a:endParaRPr lang="en-US"/>
          </a:p>
        </p:txBody>
      </p:sp>
    </p:spTree>
    <p:extLst>
      <p:ext uri="{BB962C8B-B14F-4D97-AF65-F5344CB8AC3E}">
        <p14:creationId xmlns:p14="http://schemas.microsoft.com/office/powerpoint/2010/main" val="4279293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A786A8-777E-42B8-9BFB-FA1C2F0697FE}" type="slidenum">
              <a:rPr lang="en-US" smtClean="0"/>
              <a:pPr/>
              <a:t>5</a:t>
            </a:fld>
            <a:endParaRPr lang="en-US"/>
          </a:p>
        </p:txBody>
      </p:sp>
    </p:spTree>
    <p:extLst>
      <p:ext uri="{BB962C8B-B14F-4D97-AF65-F5344CB8AC3E}">
        <p14:creationId xmlns:p14="http://schemas.microsoft.com/office/powerpoint/2010/main" val="4284144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A786A8-777E-42B8-9BFB-FA1C2F0697FE}" type="slidenum">
              <a:rPr lang="en-US" smtClean="0"/>
              <a:pPr/>
              <a:t>6</a:t>
            </a:fld>
            <a:endParaRPr lang="en-US"/>
          </a:p>
        </p:txBody>
      </p:sp>
    </p:spTree>
    <p:extLst>
      <p:ext uri="{BB962C8B-B14F-4D97-AF65-F5344CB8AC3E}">
        <p14:creationId xmlns:p14="http://schemas.microsoft.com/office/powerpoint/2010/main" val="3440915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A786A8-777E-42B8-9BFB-FA1C2F0697FE}" type="slidenum">
              <a:rPr lang="en-US" smtClean="0"/>
              <a:pPr/>
              <a:t>7</a:t>
            </a:fld>
            <a:endParaRPr lang="en-US"/>
          </a:p>
        </p:txBody>
      </p:sp>
    </p:spTree>
    <p:extLst>
      <p:ext uri="{BB962C8B-B14F-4D97-AF65-F5344CB8AC3E}">
        <p14:creationId xmlns:p14="http://schemas.microsoft.com/office/powerpoint/2010/main" val="2757884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A786A8-777E-42B8-9BFB-FA1C2F0697FE}" type="slidenum">
              <a:rPr lang="en-US" smtClean="0"/>
              <a:pPr/>
              <a:t>8</a:t>
            </a:fld>
            <a:endParaRPr lang="en-US"/>
          </a:p>
        </p:txBody>
      </p:sp>
    </p:spTree>
    <p:extLst>
      <p:ext uri="{BB962C8B-B14F-4D97-AF65-F5344CB8AC3E}">
        <p14:creationId xmlns:p14="http://schemas.microsoft.com/office/powerpoint/2010/main" val="1929855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A786A8-777E-42B8-9BFB-FA1C2F0697FE}" type="slidenum">
              <a:rPr lang="en-US" smtClean="0"/>
              <a:pPr/>
              <a:t>9</a:t>
            </a:fld>
            <a:endParaRPr lang="en-US"/>
          </a:p>
        </p:txBody>
      </p:sp>
    </p:spTree>
    <p:extLst>
      <p:ext uri="{BB962C8B-B14F-4D97-AF65-F5344CB8AC3E}">
        <p14:creationId xmlns:p14="http://schemas.microsoft.com/office/powerpoint/2010/main" val="1668888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A786A8-777E-42B8-9BFB-FA1C2F0697FE}" type="slidenum">
              <a:rPr lang="en-US" smtClean="0"/>
              <a:pPr/>
              <a:t>10</a:t>
            </a:fld>
            <a:endParaRPr lang="en-US"/>
          </a:p>
        </p:txBody>
      </p:sp>
    </p:spTree>
    <p:extLst>
      <p:ext uri="{BB962C8B-B14F-4D97-AF65-F5344CB8AC3E}">
        <p14:creationId xmlns:p14="http://schemas.microsoft.com/office/powerpoint/2010/main" val="40942905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Silkworm  missile—</a:t>
            </a:r>
            <a:r>
              <a:rPr lang="en-US" dirty="0" err="1" smtClean="0"/>
              <a:t>prc</a:t>
            </a:r>
            <a:r>
              <a:rPr lang="en-US" dirty="0" smtClean="0"/>
              <a:t> missile</a:t>
            </a:r>
            <a:endParaRPr lang="en-US" dirty="0"/>
          </a:p>
        </p:txBody>
      </p:sp>
      <p:sp>
        <p:nvSpPr>
          <p:cNvPr id="4" name="Slide Number Placeholder 3"/>
          <p:cNvSpPr>
            <a:spLocks noGrp="1"/>
          </p:cNvSpPr>
          <p:nvPr>
            <p:ph type="sldNum" sz="quarter" idx="10"/>
          </p:nvPr>
        </p:nvSpPr>
        <p:spPr/>
        <p:txBody>
          <a:bodyPr/>
          <a:lstStyle/>
          <a:p>
            <a:fld id="{BFA786A8-777E-42B8-9BFB-FA1C2F0697FE}" type="slidenum">
              <a:rPr lang="en-US" smtClean="0"/>
              <a:pPr/>
              <a:t>11</a:t>
            </a:fld>
            <a:endParaRPr lang="en-US"/>
          </a:p>
        </p:txBody>
      </p:sp>
    </p:spTree>
    <p:extLst>
      <p:ext uri="{BB962C8B-B14F-4D97-AF65-F5344CB8AC3E}">
        <p14:creationId xmlns:p14="http://schemas.microsoft.com/office/powerpoint/2010/main" val="2417180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Iran</a:t>
            </a:r>
            <a:r>
              <a:rPr lang="en-US" baseline="0" dirty="0" smtClean="0"/>
              <a:t> air </a:t>
            </a:r>
            <a:r>
              <a:rPr lang="en-US" baseline="0" dirty="0" err="1" smtClean="0"/>
              <a:t>flt</a:t>
            </a:r>
            <a:r>
              <a:rPr lang="en-US" baseline="0" dirty="0" smtClean="0"/>
              <a:t> 655 path—290 killed; </a:t>
            </a:r>
            <a:r>
              <a:rPr lang="en-US" baseline="0" dirty="0" err="1" smtClean="0"/>
              <a:t>ghwb</a:t>
            </a:r>
            <a:r>
              <a:rPr lang="en-US" baseline="0" dirty="0" smtClean="0"/>
              <a:t>: </a:t>
            </a:r>
            <a:r>
              <a:rPr lang="en-US" sz="1200" b="0" i="0" kern="1200" dirty="0" smtClean="0">
                <a:solidFill>
                  <a:schemeClr val="tx1"/>
                </a:solidFill>
                <a:latin typeface="+mn-lt"/>
                <a:ea typeface="+mn-ea"/>
                <a:cs typeface="+mn-cs"/>
              </a:rPr>
              <a:t> "I'll never apologize for the United States of America. Ever. I don't care what the facts are."</a:t>
            </a:r>
            <a:endParaRPr lang="en-US" dirty="0"/>
          </a:p>
        </p:txBody>
      </p:sp>
      <p:sp>
        <p:nvSpPr>
          <p:cNvPr id="4" name="Slide Number Placeholder 3"/>
          <p:cNvSpPr>
            <a:spLocks noGrp="1"/>
          </p:cNvSpPr>
          <p:nvPr>
            <p:ph type="sldNum" sz="quarter" idx="10"/>
          </p:nvPr>
        </p:nvSpPr>
        <p:spPr/>
        <p:txBody>
          <a:bodyPr/>
          <a:lstStyle/>
          <a:p>
            <a:fld id="{BFA786A8-777E-42B8-9BFB-FA1C2F0697FE}" type="slidenum">
              <a:rPr lang="en-US" smtClean="0"/>
              <a:pPr/>
              <a:t>12</a:t>
            </a:fld>
            <a:endParaRPr lang="en-US"/>
          </a:p>
        </p:txBody>
      </p:sp>
    </p:spTree>
    <p:extLst>
      <p:ext uri="{BB962C8B-B14F-4D97-AF65-F5344CB8AC3E}">
        <p14:creationId xmlns:p14="http://schemas.microsoft.com/office/powerpoint/2010/main" val="2602319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39B1A98-1A11-4EC3-B932-D1E84BD4A58E}" type="slidenum">
              <a:rPr lang="en-US" smtClean="0"/>
              <a:pPr/>
              <a:t>13</a:t>
            </a:fld>
            <a:endParaRPr lang="en-US"/>
          </a:p>
        </p:txBody>
      </p:sp>
    </p:spTree>
    <p:extLst>
      <p:ext uri="{BB962C8B-B14F-4D97-AF65-F5344CB8AC3E}">
        <p14:creationId xmlns:p14="http://schemas.microsoft.com/office/powerpoint/2010/main" val="34269712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39B1A98-1A11-4EC3-B932-D1E84BD4A58E}" type="slidenum">
              <a:rPr lang="en-US" smtClean="0"/>
              <a:pPr/>
              <a:t>14</a:t>
            </a:fld>
            <a:endParaRPr lang="en-US"/>
          </a:p>
        </p:txBody>
      </p:sp>
    </p:spTree>
    <p:extLst>
      <p:ext uri="{BB962C8B-B14F-4D97-AF65-F5344CB8AC3E}">
        <p14:creationId xmlns:p14="http://schemas.microsoft.com/office/powerpoint/2010/main" val="14676428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A786A8-777E-42B8-9BFB-FA1C2F0697FE}" type="slidenum">
              <a:rPr lang="en-US" smtClean="0"/>
              <a:pPr/>
              <a:t>15</a:t>
            </a:fld>
            <a:endParaRPr lang="en-US"/>
          </a:p>
        </p:txBody>
      </p:sp>
    </p:spTree>
    <p:extLst>
      <p:ext uri="{BB962C8B-B14F-4D97-AF65-F5344CB8AC3E}">
        <p14:creationId xmlns:p14="http://schemas.microsoft.com/office/powerpoint/2010/main" val="16555362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Joanne</a:t>
            </a:r>
            <a:r>
              <a:rPr lang="en-US" baseline="0" dirty="0" smtClean="0"/>
              <a:t> herring</a:t>
            </a:r>
            <a:endParaRPr lang="en-US" dirty="0"/>
          </a:p>
        </p:txBody>
      </p:sp>
      <p:sp>
        <p:nvSpPr>
          <p:cNvPr id="4" name="Slide Number Placeholder 3"/>
          <p:cNvSpPr>
            <a:spLocks noGrp="1"/>
          </p:cNvSpPr>
          <p:nvPr>
            <p:ph type="sldNum" sz="quarter" idx="10"/>
          </p:nvPr>
        </p:nvSpPr>
        <p:spPr/>
        <p:txBody>
          <a:bodyPr/>
          <a:lstStyle/>
          <a:p>
            <a:fld id="{BFA786A8-777E-42B8-9BFB-FA1C2F0697FE}" type="slidenum">
              <a:rPr lang="en-US" smtClean="0"/>
              <a:pPr/>
              <a:t>16</a:t>
            </a:fld>
            <a:endParaRPr lang="en-US"/>
          </a:p>
        </p:txBody>
      </p:sp>
    </p:spTree>
    <p:extLst>
      <p:ext uri="{BB962C8B-B14F-4D97-AF65-F5344CB8AC3E}">
        <p14:creationId xmlns:p14="http://schemas.microsoft.com/office/powerpoint/2010/main" val="15983303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A786A8-777E-42B8-9BFB-FA1C2F0697FE}" type="slidenum">
              <a:rPr lang="en-US" smtClean="0"/>
              <a:pPr/>
              <a:t>17</a:t>
            </a:fld>
            <a:endParaRPr lang="en-US"/>
          </a:p>
        </p:txBody>
      </p:sp>
    </p:spTree>
    <p:extLst>
      <p:ext uri="{BB962C8B-B14F-4D97-AF65-F5344CB8AC3E}">
        <p14:creationId xmlns:p14="http://schemas.microsoft.com/office/powerpoint/2010/main" val="21309292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ISI shield: Faith, Unity, Discipline</a:t>
            </a:r>
            <a:endParaRPr lang="en-US" dirty="0"/>
          </a:p>
        </p:txBody>
      </p:sp>
      <p:sp>
        <p:nvSpPr>
          <p:cNvPr id="4" name="Slide Number Placeholder 3"/>
          <p:cNvSpPr>
            <a:spLocks noGrp="1"/>
          </p:cNvSpPr>
          <p:nvPr>
            <p:ph type="sldNum" sz="quarter" idx="10"/>
          </p:nvPr>
        </p:nvSpPr>
        <p:spPr/>
        <p:txBody>
          <a:bodyPr/>
          <a:lstStyle/>
          <a:p>
            <a:fld id="{BFA786A8-777E-42B8-9BFB-FA1C2F0697FE}" type="slidenum">
              <a:rPr lang="en-US" smtClean="0"/>
              <a:pPr/>
              <a:t>18</a:t>
            </a:fld>
            <a:endParaRPr lang="en-US"/>
          </a:p>
        </p:txBody>
      </p:sp>
    </p:spTree>
    <p:extLst>
      <p:ext uri="{BB962C8B-B14F-4D97-AF65-F5344CB8AC3E}">
        <p14:creationId xmlns:p14="http://schemas.microsoft.com/office/powerpoint/2010/main" val="31100226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A786A8-777E-42B8-9BFB-FA1C2F0697FE}" type="slidenum">
              <a:rPr lang="en-US" smtClean="0"/>
              <a:pPr/>
              <a:t>19</a:t>
            </a:fld>
            <a:endParaRPr lang="en-US"/>
          </a:p>
        </p:txBody>
      </p:sp>
    </p:spTree>
    <p:extLst>
      <p:ext uri="{BB962C8B-B14F-4D97-AF65-F5344CB8AC3E}">
        <p14:creationId xmlns:p14="http://schemas.microsoft.com/office/powerpoint/2010/main" val="34693802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39B1A98-1A11-4EC3-B932-D1E84BD4A58E}" type="slidenum">
              <a:rPr lang="en-US" smtClean="0"/>
              <a:pPr/>
              <a:t>20</a:t>
            </a:fld>
            <a:endParaRPr lang="en-US"/>
          </a:p>
        </p:txBody>
      </p:sp>
    </p:spTree>
    <p:extLst>
      <p:ext uri="{BB962C8B-B14F-4D97-AF65-F5344CB8AC3E}">
        <p14:creationId xmlns:p14="http://schemas.microsoft.com/office/powerpoint/2010/main" val="42366218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A786A8-777E-42B8-9BFB-FA1C2F0697FE}" type="slidenum">
              <a:rPr lang="en-US" smtClean="0"/>
              <a:pPr/>
              <a:t>21</a:t>
            </a:fld>
            <a:endParaRPr lang="en-US"/>
          </a:p>
        </p:txBody>
      </p:sp>
    </p:spTree>
    <p:extLst>
      <p:ext uri="{BB962C8B-B14F-4D97-AF65-F5344CB8AC3E}">
        <p14:creationId xmlns:p14="http://schemas.microsoft.com/office/powerpoint/2010/main" val="27421998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39B1A98-1A11-4EC3-B932-D1E84BD4A58E}" type="slidenum">
              <a:rPr lang="en-US" smtClean="0"/>
              <a:pPr/>
              <a:t>22</a:t>
            </a:fld>
            <a:endParaRPr lang="en-US"/>
          </a:p>
        </p:txBody>
      </p:sp>
    </p:spTree>
    <p:extLst>
      <p:ext uri="{BB962C8B-B14F-4D97-AF65-F5344CB8AC3E}">
        <p14:creationId xmlns:p14="http://schemas.microsoft.com/office/powerpoint/2010/main" val="23087723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39B1A98-1A11-4EC3-B932-D1E84BD4A58E}" type="slidenum">
              <a:rPr lang="en-US" smtClean="0"/>
              <a:pPr/>
              <a:t>23</a:t>
            </a:fld>
            <a:endParaRPr lang="en-US"/>
          </a:p>
        </p:txBody>
      </p:sp>
    </p:spTree>
    <p:extLst>
      <p:ext uri="{BB962C8B-B14F-4D97-AF65-F5344CB8AC3E}">
        <p14:creationId xmlns:p14="http://schemas.microsoft.com/office/powerpoint/2010/main" val="27539904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A786A8-777E-42B8-9BFB-FA1C2F0697FE}" type="slidenum">
              <a:rPr lang="en-US" smtClean="0"/>
              <a:pPr/>
              <a:t>24</a:t>
            </a:fld>
            <a:endParaRPr lang="en-US"/>
          </a:p>
        </p:txBody>
      </p:sp>
    </p:spTree>
    <p:extLst>
      <p:ext uri="{BB962C8B-B14F-4D97-AF65-F5344CB8AC3E}">
        <p14:creationId xmlns:p14="http://schemas.microsoft.com/office/powerpoint/2010/main" val="26796694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A786A8-777E-42B8-9BFB-FA1C2F0697FE}" type="slidenum">
              <a:rPr lang="en-US" smtClean="0"/>
              <a:pPr/>
              <a:t>25</a:t>
            </a:fld>
            <a:endParaRPr lang="en-US"/>
          </a:p>
        </p:txBody>
      </p:sp>
    </p:spTree>
    <p:extLst>
      <p:ext uri="{BB962C8B-B14F-4D97-AF65-F5344CB8AC3E}">
        <p14:creationId xmlns:p14="http://schemas.microsoft.com/office/powerpoint/2010/main" val="36035902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Herring with </a:t>
            </a:r>
            <a:r>
              <a:rPr lang="en-US" dirty="0" err="1" smtClean="0"/>
              <a:t>mujahadeen</a:t>
            </a:r>
            <a:endParaRPr lang="en-US" dirty="0"/>
          </a:p>
        </p:txBody>
      </p:sp>
      <p:sp>
        <p:nvSpPr>
          <p:cNvPr id="4" name="Slide Number Placeholder 3"/>
          <p:cNvSpPr>
            <a:spLocks noGrp="1"/>
          </p:cNvSpPr>
          <p:nvPr>
            <p:ph type="sldNum" sz="quarter" idx="10"/>
          </p:nvPr>
        </p:nvSpPr>
        <p:spPr/>
        <p:txBody>
          <a:bodyPr/>
          <a:lstStyle/>
          <a:p>
            <a:fld id="{BFA786A8-777E-42B8-9BFB-FA1C2F0697FE}" type="slidenum">
              <a:rPr lang="en-US" smtClean="0"/>
              <a:pPr/>
              <a:t>26</a:t>
            </a:fld>
            <a:endParaRPr lang="en-US"/>
          </a:p>
        </p:txBody>
      </p:sp>
    </p:spTree>
    <p:extLst>
      <p:ext uri="{BB962C8B-B14F-4D97-AF65-F5344CB8AC3E}">
        <p14:creationId xmlns:p14="http://schemas.microsoft.com/office/powerpoint/2010/main" val="11866251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39B1A98-1A11-4EC3-B932-D1E84BD4A58E}" type="slidenum">
              <a:rPr lang="en-US" smtClean="0"/>
              <a:pPr/>
              <a:t>27</a:t>
            </a:fld>
            <a:endParaRPr lang="en-US"/>
          </a:p>
        </p:txBody>
      </p:sp>
    </p:spTree>
    <p:extLst>
      <p:ext uri="{BB962C8B-B14F-4D97-AF65-F5344CB8AC3E}">
        <p14:creationId xmlns:p14="http://schemas.microsoft.com/office/powerpoint/2010/main" val="7102211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6769026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4440090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7859888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5502804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5157647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42738351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35980545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7748516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14540443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21370532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41688254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20999198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Rumallah</a:t>
            </a:r>
            <a:r>
              <a:rPr lang="en-US" smtClean="0"/>
              <a:t> oil field</a:t>
            </a:r>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6233177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01E7BDC-FF87-4AFB-8EF5-F4CA9877D7AE}"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29068602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Bush and emir of </a:t>
            </a:r>
            <a:r>
              <a:rPr lang="en-US" dirty="0" err="1" smtClean="0"/>
              <a:t>kuwait</a:t>
            </a:r>
            <a:endParaRPr lang="en-US" dirty="0"/>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21396851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29778664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41749636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21368481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38164812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7655188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22531380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30318764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1471768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scud</a:t>
            </a:r>
            <a:endParaRPr lang="en-US" dirty="0"/>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348961864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4220011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210936326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263366520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11309913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6787410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268559596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5275043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391874210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8547384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Mohammed najibullah—3b </a:t>
            </a:r>
            <a:r>
              <a:rPr lang="en-US" dirty="0" err="1" smtClean="0"/>
              <a:t>sov</a:t>
            </a:r>
            <a:r>
              <a:rPr lang="en-US" baseline="0" dirty="0" smtClean="0"/>
              <a:t> aid 1990</a:t>
            </a:r>
            <a:endParaRPr lang="en-US" dirty="0"/>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62</a:t>
            </a:fld>
            <a:endParaRPr lang="en-US">
              <a:solidFill>
                <a:prstClr val="black"/>
              </a:solidFill>
            </a:endParaRPr>
          </a:p>
        </p:txBody>
      </p:sp>
    </p:spTree>
    <p:extLst>
      <p:ext uri="{BB962C8B-B14F-4D97-AF65-F5344CB8AC3E}">
        <p14:creationId xmlns:p14="http://schemas.microsoft.com/office/powerpoint/2010/main" val="36162178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Pressler</a:t>
            </a:r>
            <a:r>
              <a:rPr lang="en-US" dirty="0" smtClean="0"/>
              <a:t> am.==no</a:t>
            </a:r>
            <a:r>
              <a:rPr lang="en-US" baseline="0" dirty="0" smtClean="0"/>
              <a:t> aid to countries that </a:t>
            </a:r>
            <a:r>
              <a:rPr lang="en-US" baseline="0" dirty="0" err="1" smtClean="0"/>
              <a:t>secry</a:t>
            </a:r>
            <a:r>
              <a:rPr lang="en-US" baseline="0" dirty="0" smtClean="0"/>
              <a:t> of state cant certify </a:t>
            </a:r>
            <a:r>
              <a:rPr lang="en-US" baseline="0" dirty="0" err="1" smtClean="0"/>
              <a:t>arent</a:t>
            </a:r>
            <a:r>
              <a:rPr lang="en-US" baseline="0" dirty="0" smtClean="0"/>
              <a:t> developing </a:t>
            </a:r>
            <a:r>
              <a:rPr lang="en-US" baseline="0" dirty="0" err="1" smtClean="0"/>
              <a:t>nuc</a:t>
            </a:r>
            <a:r>
              <a:rPr lang="en-US" baseline="0" dirty="0" smtClean="0"/>
              <a:t> bomb</a:t>
            </a:r>
            <a:endParaRPr lang="en-US" dirty="0"/>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63</a:t>
            </a:fld>
            <a:endParaRPr lang="en-US">
              <a:solidFill>
                <a:prstClr val="black"/>
              </a:solidFill>
            </a:endParaRPr>
          </a:p>
        </p:txBody>
      </p:sp>
    </p:spTree>
    <p:extLst>
      <p:ext uri="{BB962C8B-B14F-4D97-AF65-F5344CB8AC3E}">
        <p14:creationId xmlns:p14="http://schemas.microsoft.com/office/powerpoint/2010/main" val="170162268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Nawaz</a:t>
            </a:r>
            <a:r>
              <a:rPr lang="en-US" dirty="0" smtClean="0"/>
              <a:t> </a:t>
            </a:r>
            <a:r>
              <a:rPr lang="en-US" dirty="0" err="1" smtClean="0"/>
              <a:t>sharif</a:t>
            </a:r>
            <a:endParaRPr lang="en-US" dirty="0"/>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293736269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65</a:t>
            </a:fld>
            <a:endParaRPr lang="en-US">
              <a:solidFill>
                <a:prstClr val="black"/>
              </a:solidFill>
            </a:endParaRPr>
          </a:p>
        </p:txBody>
      </p:sp>
    </p:spTree>
    <p:extLst>
      <p:ext uri="{BB962C8B-B14F-4D97-AF65-F5344CB8AC3E}">
        <p14:creationId xmlns:p14="http://schemas.microsoft.com/office/powerpoint/2010/main" val="24178048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66</a:t>
            </a:fld>
            <a:endParaRPr lang="en-US">
              <a:solidFill>
                <a:prstClr val="black"/>
              </a:solidFill>
            </a:endParaRPr>
          </a:p>
        </p:txBody>
      </p:sp>
    </p:spTree>
    <p:extLst>
      <p:ext uri="{BB962C8B-B14F-4D97-AF65-F5344CB8AC3E}">
        <p14:creationId xmlns:p14="http://schemas.microsoft.com/office/powerpoint/2010/main" val="30311499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67</a:t>
            </a:fld>
            <a:endParaRPr lang="en-US">
              <a:solidFill>
                <a:prstClr val="black"/>
              </a:solidFill>
            </a:endParaRPr>
          </a:p>
        </p:txBody>
      </p:sp>
    </p:spTree>
    <p:extLst>
      <p:ext uri="{BB962C8B-B14F-4D97-AF65-F5344CB8AC3E}">
        <p14:creationId xmlns:p14="http://schemas.microsoft.com/office/powerpoint/2010/main" val="170568433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68</a:t>
            </a:fld>
            <a:endParaRPr lang="en-US">
              <a:solidFill>
                <a:prstClr val="black"/>
              </a:solidFill>
            </a:endParaRPr>
          </a:p>
        </p:txBody>
      </p:sp>
    </p:spTree>
    <p:extLst>
      <p:ext uri="{BB962C8B-B14F-4D97-AF65-F5344CB8AC3E}">
        <p14:creationId xmlns:p14="http://schemas.microsoft.com/office/powerpoint/2010/main" val="52304044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69</a:t>
            </a:fld>
            <a:endParaRPr lang="en-US">
              <a:solidFill>
                <a:prstClr val="black"/>
              </a:solidFill>
            </a:endParaRPr>
          </a:p>
        </p:txBody>
      </p:sp>
    </p:spTree>
    <p:extLst>
      <p:ext uri="{BB962C8B-B14F-4D97-AF65-F5344CB8AC3E}">
        <p14:creationId xmlns:p14="http://schemas.microsoft.com/office/powerpoint/2010/main" val="139368480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Syracuse memorial—35 students coming home after semester</a:t>
            </a:r>
            <a:r>
              <a:rPr lang="en-US" baseline="0" dirty="0" smtClean="0"/>
              <a:t> abroad</a:t>
            </a:r>
            <a:endParaRPr lang="en-US" dirty="0"/>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70</a:t>
            </a:fld>
            <a:endParaRPr lang="en-US">
              <a:solidFill>
                <a:prstClr val="black"/>
              </a:solidFill>
            </a:endParaRPr>
          </a:p>
        </p:txBody>
      </p:sp>
    </p:spTree>
    <p:extLst>
      <p:ext uri="{BB962C8B-B14F-4D97-AF65-F5344CB8AC3E}">
        <p14:creationId xmlns:p14="http://schemas.microsoft.com/office/powerpoint/2010/main" val="120239453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latin typeface="+mn-lt"/>
                <a:ea typeface="+mn-ea"/>
                <a:cs typeface="+mn-cs"/>
              </a:rPr>
              <a:t>Abdel Basset al-</a:t>
            </a:r>
            <a:r>
              <a:rPr lang="en-US" sz="1200" b="0" i="0" kern="1200" dirty="0" err="1" smtClean="0">
                <a:solidFill>
                  <a:schemeClr val="tx1"/>
                </a:solidFill>
                <a:latin typeface="+mn-lt"/>
                <a:ea typeface="+mn-ea"/>
                <a:cs typeface="+mn-cs"/>
              </a:rPr>
              <a:t>Megrahi</a:t>
            </a:r>
            <a:endParaRPr lang="en-US"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71</a:t>
            </a:fld>
            <a:endParaRPr lang="en-US">
              <a:solidFill>
                <a:prstClr val="black"/>
              </a:solidFill>
            </a:endParaRPr>
          </a:p>
        </p:txBody>
      </p:sp>
    </p:spTree>
    <p:extLst>
      <p:ext uri="{BB962C8B-B14F-4D97-AF65-F5344CB8AC3E}">
        <p14:creationId xmlns:p14="http://schemas.microsoft.com/office/powerpoint/2010/main" val="11056193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7CDA59-63C3-4113-B39C-AE965B47852F}" type="datetimeFigureOut">
              <a:rPr lang="en-US" smtClean="0"/>
              <a:pPr/>
              <a:t>27-Mar-14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FCCF6A-5A4A-4DA4-9D76-B7347F3AF16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7CDA59-63C3-4113-B39C-AE965B47852F}" type="datetimeFigureOut">
              <a:rPr lang="en-US" smtClean="0"/>
              <a:pPr/>
              <a:t>27-Mar-14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FCCF6A-5A4A-4DA4-9D76-B7347F3AF16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7CDA59-63C3-4113-B39C-AE965B47852F}" type="datetimeFigureOut">
              <a:rPr lang="en-US" smtClean="0"/>
              <a:pPr/>
              <a:t>27-Mar-14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FCCF6A-5A4A-4DA4-9D76-B7347F3AF16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E7CDA59-63C3-4113-B39C-AE965B47852F}" type="datetimeFigureOut">
              <a:rPr lang="en-US" smtClean="0"/>
              <a:pPr/>
              <a:t>27-Mar-14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FCCF6A-5A4A-4DA4-9D76-B7347F3AF16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E7CDA59-63C3-4113-B39C-AE965B47852F}" type="datetimeFigureOut">
              <a:rPr lang="en-US" smtClean="0"/>
              <a:pPr/>
              <a:t>27-Mar-14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FCCF6A-5A4A-4DA4-9D76-B7347F3AF16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7CDA59-63C3-4113-B39C-AE965B47852F}" type="datetimeFigureOut">
              <a:rPr lang="en-US" smtClean="0"/>
              <a:pPr/>
              <a:t>27-Mar-14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FCCF6A-5A4A-4DA4-9D76-B7347F3AF16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7CDA59-63C3-4113-B39C-AE965B47852F}" type="datetimeFigureOut">
              <a:rPr lang="en-US" smtClean="0"/>
              <a:pPr/>
              <a:t>27-Mar-14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FCCF6A-5A4A-4DA4-9D76-B7347F3AF16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7CDA59-63C3-4113-B39C-AE965B47852F}" type="datetimeFigureOut">
              <a:rPr lang="en-US" smtClean="0"/>
              <a:pPr/>
              <a:t>27-Mar-14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FCCF6A-5A4A-4DA4-9D76-B7347F3AF16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7CDA59-63C3-4113-B39C-AE965B47852F}" type="datetimeFigureOut">
              <a:rPr lang="en-US" smtClean="0"/>
              <a:pPr/>
              <a:t>27-Mar-14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FCCF6A-5A4A-4DA4-9D76-B7347F3AF16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7CDA59-63C3-4113-B39C-AE965B47852F}" type="datetimeFigureOut">
              <a:rPr lang="en-US" smtClean="0"/>
              <a:pPr/>
              <a:t>27-Mar-14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FCCF6A-5A4A-4DA4-9D76-B7347F3AF16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7CDA59-63C3-4113-B39C-AE965B47852F}" type="datetimeFigureOut">
              <a:rPr lang="en-US" smtClean="0"/>
              <a:pPr/>
              <a:t>27-Mar-14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FCCF6A-5A4A-4DA4-9D76-B7347F3AF16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7CDA59-63C3-4113-B39C-AE965B47852F}" type="datetimeFigureOut">
              <a:rPr lang="en-US" smtClean="0"/>
              <a:pPr/>
              <a:t>27-Mar-14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FCCF6A-5A4A-4DA4-9D76-B7347F3AF16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42.png"/></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5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7.gif"/><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0.gif"/><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File:Karte Frontverläufe im ersten Golfkrieg.jpg"/>
          <p:cNvPicPr>
            <a:picLocks noChangeAspect="1" noChangeArrowheads="1"/>
          </p:cNvPicPr>
          <p:nvPr/>
        </p:nvPicPr>
        <p:blipFill>
          <a:blip r:embed="rId3" cstate="print"/>
          <a:srcRect/>
          <a:stretch>
            <a:fillRect/>
          </a:stretch>
        </p:blipFill>
        <p:spPr bwMode="auto">
          <a:xfrm>
            <a:off x="1525270" y="0"/>
            <a:ext cx="5600700" cy="6858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7625" y="628650"/>
            <a:ext cx="9239250" cy="5600700"/>
          </a:xfrm>
          <a:prstGeom prst="rect">
            <a:avLst/>
          </a:prstGeom>
        </p:spPr>
      </p:pic>
    </p:spTree>
    <p:extLst>
      <p:ext uri="{BB962C8B-B14F-4D97-AF65-F5344CB8AC3E}">
        <p14:creationId xmlns:p14="http://schemas.microsoft.com/office/powerpoint/2010/main" val="2017240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voltairenet.org/IMG/jpg/1991-map.jpg"/>
          <p:cNvPicPr>
            <a:picLocks noChangeAspect="1" noChangeArrowheads="1"/>
          </p:cNvPicPr>
          <p:nvPr/>
        </p:nvPicPr>
        <p:blipFill>
          <a:blip r:embed="rId3" cstate="print"/>
          <a:srcRect/>
          <a:stretch>
            <a:fillRect/>
          </a:stretch>
        </p:blipFill>
        <p:spPr bwMode="auto">
          <a:xfrm>
            <a:off x="1187357" y="348615"/>
            <a:ext cx="7499443" cy="6280785"/>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47750" y="-733425"/>
            <a:ext cx="11239500" cy="8324850"/>
          </a:xfrm>
          <a:prstGeom prst="rect">
            <a:avLst/>
          </a:prstGeom>
        </p:spPr>
      </p:pic>
    </p:spTree>
    <p:extLst>
      <p:ext uri="{BB962C8B-B14F-4D97-AF65-F5344CB8AC3E}">
        <p14:creationId xmlns:p14="http://schemas.microsoft.com/office/powerpoint/2010/main" val="2548396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www.globalsecurity.org/military/facility/images/diego_garcia2.jpg"/>
          <p:cNvPicPr>
            <a:picLocks noChangeAspect="1" noChangeArrowheads="1"/>
          </p:cNvPicPr>
          <p:nvPr/>
        </p:nvPicPr>
        <p:blipFill>
          <a:blip r:embed="rId3" cstate="print"/>
          <a:srcRect/>
          <a:stretch>
            <a:fillRect/>
          </a:stretch>
        </p:blipFill>
        <p:spPr bwMode="auto">
          <a:xfrm>
            <a:off x="2114551" y="-76200"/>
            <a:ext cx="5200649" cy="69342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www.insideofiran.org/en/images/stories/march11/womrights/Strait_of_Hormuz_map.jpg"/>
          <p:cNvPicPr>
            <a:picLocks noChangeAspect="1" noChangeArrowheads="1"/>
          </p:cNvPicPr>
          <p:nvPr/>
        </p:nvPicPr>
        <p:blipFill>
          <a:blip r:embed="rId3" cstate="print"/>
          <a:srcRect/>
          <a:stretch>
            <a:fillRect/>
          </a:stretch>
        </p:blipFill>
        <p:spPr bwMode="auto">
          <a:xfrm>
            <a:off x="77007" y="203608"/>
            <a:ext cx="8762193" cy="6197192"/>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t3.gstatic.com/images?q=tbn:ANd9GcTXHNz-mmSeWiB4YfyC-jxw31tXiPfBv_vHUtQ_qMTkmbdLqaxNzhlPbtOA"/>
          <p:cNvPicPr>
            <a:picLocks noChangeAspect="1" noChangeArrowheads="1"/>
          </p:cNvPicPr>
          <p:nvPr/>
        </p:nvPicPr>
        <p:blipFill>
          <a:blip r:embed="rId3" cstate="print"/>
          <a:srcRect/>
          <a:stretch>
            <a:fillRect/>
          </a:stretch>
        </p:blipFill>
        <p:spPr bwMode="auto">
          <a:xfrm>
            <a:off x="1977727" y="-50912"/>
            <a:ext cx="5337473" cy="6908912"/>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https://7109052095619522824-a-1802744773732722657-s-sites.googlegroups.com/site/indianoceanconflicts/the-tanker-war-1980-1989-/the-tanker-war----charts-and-data/Tanker%20War%20Stats%20Chart%20--%20Iran-Iraq%20Attacks.JPG?attachauth=ANoY7crl-5K-zmKibMTQo4mH78UggyIuRWWl25s6otclenOBBOOUP5i85dR6RVXReGJiXVkwXxsktU2y_J_8_ChorfMRsC61szYWR8JRu1QHY5xWfLmh8CTptBPLWlRXAeCmMhBAsH1ZSj02BNia2qnTWOY3igxMVElHVL1cyU3nePgM4i-wOTFenncUEGDBzJQQ9PRheXD3hIcTyJUfI_wLhRZtLrlSjPpdb9pDjr80f4i1stHp06QqIJ1xxVsWTPXf_NQQZ5bV7Ia8U6MYnBM453q8ZFsllx5zABF35HhSdds1IR5YYpMsqpfsLof1bamL5PR7xMpFOlNp5uB5u3Z7YptpJBxupA%3D%3D&amp;attredirects=0"/>
          <p:cNvPicPr>
            <a:picLocks noChangeAspect="1" noChangeArrowheads="1"/>
          </p:cNvPicPr>
          <p:nvPr/>
        </p:nvPicPr>
        <p:blipFill>
          <a:blip r:embed="rId3" cstate="print"/>
          <a:srcRect/>
          <a:stretch>
            <a:fillRect/>
          </a:stretch>
        </p:blipFill>
        <p:spPr bwMode="auto">
          <a:xfrm>
            <a:off x="381000" y="304800"/>
            <a:ext cx="8620125" cy="589597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bp1.blogger.com/_cys2T5FgJdo/RucdSPdo1-I/AAAAAAAAAlI/VLQYNtDWH4U/s320/Ras_Hadat06.gif"/>
          <p:cNvPicPr>
            <a:picLocks noChangeAspect="1" noChangeArrowheads="1"/>
          </p:cNvPicPr>
          <p:nvPr/>
        </p:nvPicPr>
        <p:blipFill>
          <a:blip r:embed="rId3" cstate="print"/>
          <a:srcRect/>
          <a:stretch>
            <a:fillRect/>
          </a:stretch>
        </p:blipFill>
        <p:spPr bwMode="auto">
          <a:xfrm>
            <a:off x="1746887" y="88006"/>
            <a:ext cx="5873113" cy="6617594"/>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eightiesclub.tripod.com/a3dd4360.jpg"/>
          <p:cNvPicPr>
            <a:picLocks noChangeAspect="1" noChangeArrowheads="1"/>
          </p:cNvPicPr>
          <p:nvPr/>
        </p:nvPicPr>
        <p:blipFill>
          <a:blip r:embed="rId3" cstate="print"/>
          <a:srcRect/>
          <a:stretch>
            <a:fillRect/>
          </a:stretch>
        </p:blipFill>
        <p:spPr bwMode="auto">
          <a:xfrm>
            <a:off x="2570399" y="60744"/>
            <a:ext cx="4440001" cy="6492456"/>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snappedshot.com/turbo/sites/default/files/styles/large/public/1799694850d1e96497a165e9a2827ed3.jpg"/>
          <p:cNvPicPr>
            <a:picLocks noChangeAspect="1" noChangeArrowheads="1"/>
          </p:cNvPicPr>
          <p:nvPr/>
        </p:nvPicPr>
        <p:blipFill>
          <a:blip r:embed="rId3" cstate="print"/>
          <a:srcRect/>
          <a:stretch>
            <a:fillRect/>
          </a:stretch>
        </p:blipFill>
        <p:spPr bwMode="auto">
          <a:xfrm>
            <a:off x="498233" y="363310"/>
            <a:ext cx="8340967" cy="580889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File:Iran Air 655 Strait of hormuz 80.jpg"/>
          <p:cNvPicPr>
            <a:picLocks noChangeAspect="1" noChangeArrowheads="1"/>
          </p:cNvPicPr>
          <p:nvPr/>
        </p:nvPicPr>
        <p:blipFill>
          <a:blip r:embed="rId3" cstate="print"/>
          <a:srcRect/>
          <a:stretch>
            <a:fillRect/>
          </a:stretch>
        </p:blipFill>
        <p:spPr bwMode="auto">
          <a:xfrm>
            <a:off x="1552508" y="128892"/>
            <a:ext cx="6067492" cy="6729108"/>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033_casey_touring_afghan_camps_2050081722-16011.jpg"/>
          <p:cNvPicPr>
            <a:picLocks noChangeAspect="1"/>
          </p:cNvPicPr>
          <p:nvPr/>
        </p:nvPicPr>
        <p:blipFill>
          <a:blip r:embed="rId3" cstate="print"/>
          <a:stretch>
            <a:fillRect/>
          </a:stretch>
        </p:blipFill>
        <p:spPr>
          <a:xfrm>
            <a:off x="-41004" y="30481"/>
            <a:ext cx="9185003" cy="682751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_63_charlie_wilson.jpg"/>
          <p:cNvPicPr>
            <a:picLocks noChangeAspect="1"/>
          </p:cNvPicPr>
          <p:nvPr/>
        </p:nvPicPr>
        <p:blipFill>
          <a:blip r:embed="rId3" cstate="print"/>
          <a:stretch>
            <a:fillRect/>
          </a:stretch>
        </p:blipFill>
        <p:spPr>
          <a:xfrm>
            <a:off x="228600" y="114299"/>
            <a:ext cx="8762999" cy="657224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www.chasingthefrog.com/reelfaces/charliewilson/angch.jpg"/>
          <p:cNvPicPr>
            <a:picLocks noChangeAspect="1" noChangeArrowheads="1"/>
          </p:cNvPicPr>
          <p:nvPr/>
        </p:nvPicPr>
        <p:blipFill>
          <a:blip r:embed="rId3" cstate="print"/>
          <a:srcRect/>
          <a:stretch>
            <a:fillRect/>
          </a:stretch>
        </p:blipFill>
        <p:spPr bwMode="auto">
          <a:xfrm>
            <a:off x="34191" y="1447800"/>
            <a:ext cx="8950883" cy="37338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p:cNvPicPr>
            <a:picLocks noChangeAspect="1" noChangeArrowheads="1"/>
          </p:cNvPicPr>
          <p:nvPr/>
        </p:nvPicPr>
        <p:blipFill>
          <a:blip r:embed="rId3" cstate="print"/>
          <a:srcRect/>
          <a:stretch>
            <a:fillRect/>
          </a:stretch>
        </p:blipFill>
        <p:spPr bwMode="auto">
          <a:xfrm>
            <a:off x="-38661" y="708806"/>
            <a:ext cx="9182661" cy="5463394"/>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http://blog.chron.com/txpotomac/files/legacy/Joanne%20with%20Charlie%20Wilson.jpg"/>
          <p:cNvPicPr>
            <a:picLocks noChangeAspect="1" noChangeArrowheads="1"/>
          </p:cNvPicPr>
          <p:nvPr/>
        </p:nvPicPr>
        <p:blipFill>
          <a:blip r:embed="rId3" cstate="print"/>
          <a:srcRect/>
          <a:stretch>
            <a:fillRect/>
          </a:stretch>
        </p:blipFill>
        <p:spPr bwMode="auto">
          <a:xfrm>
            <a:off x="1143000" y="304800"/>
            <a:ext cx="6431735" cy="6094158"/>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upload.wikimedia.org/wikipedia/commons/thumb/d/de/Coat_of_arms_of_Pakistan.svg/500px-Coat_of_arms_of_Pakistan.svg.png"/>
          <p:cNvPicPr>
            <a:picLocks noChangeAspect="1" noChangeArrowheads="1"/>
          </p:cNvPicPr>
          <p:nvPr/>
        </p:nvPicPr>
        <p:blipFill>
          <a:blip r:embed="rId3" cstate="print"/>
          <a:srcRect/>
          <a:stretch>
            <a:fillRect/>
          </a:stretch>
        </p:blipFill>
        <p:spPr bwMode="auto">
          <a:xfrm>
            <a:off x="1828800" y="-42138"/>
            <a:ext cx="5943600" cy="6906464"/>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dest.jpg"/>
          <p:cNvPicPr>
            <a:picLocks noChangeAspect="1"/>
          </p:cNvPicPr>
          <p:nvPr/>
        </p:nvPicPr>
        <p:blipFill>
          <a:blip r:embed="rId3" cstate="print"/>
          <a:stretch>
            <a:fillRect/>
          </a:stretch>
        </p:blipFill>
        <p:spPr>
          <a:xfrm>
            <a:off x="1429413" y="20063"/>
            <a:ext cx="6266787" cy="6837937"/>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1lede_stinger.afghan.480.jpg"/>
          <p:cNvPicPr>
            <a:picLocks noChangeAspect="1"/>
          </p:cNvPicPr>
          <p:nvPr/>
        </p:nvPicPr>
        <p:blipFill>
          <a:blip r:embed="rId3" cstate="print"/>
          <a:stretch>
            <a:fillRect/>
          </a:stretch>
        </p:blipFill>
        <p:spPr>
          <a:xfrm>
            <a:off x="0" y="733425"/>
            <a:ext cx="9143999" cy="5391149"/>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File:Afghanistan insurgency 1985.png"/>
          <p:cNvPicPr>
            <a:picLocks noChangeAspect="1" noChangeArrowheads="1"/>
          </p:cNvPicPr>
          <p:nvPr/>
        </p:nvPicPr>
        <p:blipFill>
          <a:blip r:embed="rId3" cstate="print"/>
          <a:srcRect/>
          <a:stretch>
            <a:fillRect/>
          </a:stretch>
        </p:blipFill>
        <p:spPr bwMode="auto">
          <a:xfrm>
            <a:off x="0" y="-152400"/>
            <a:ext cx="9144000" cy="7181152"/>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fghan87.gif"/>
          <p:cNvPicPr>
            <a:picLocks noChangeAspect="1"/>
          </p:cNvPicPr>
          <p:nvPr/>
        </p:nvPicPr>
        <p:blipFill>
          <a:blip r:embed="rId3" cstate="print"/>
          <a:stretch>
            <a:fillRect/>
          </a:stretch>
        </p:blipFill>
        <p:spPr>
          <a:xfrm>
            <a:off x="177237" y="-19380"/>
            <a:ext cx="8814363" cy="687738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orb.jpg"/>
          <p:cNvPicPr>
            <a:picLocks noChangeAspect="1"/>
          </p:cNvPicPr>
          <p:nvPr/>
        </p:nvPicPr>
        <p:blipFill>
          <a:blip r:embed="rId3" cstate="print"/>
          <a:stretch>
            <a:fillRect/>
          </a:stretch>
        </p:blipFill>
        <p:spPr>
          <a:xfrm>
            <a:off x="2057400" y="-85489"/>
            <a:ext cx="5029199" cy="702897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cominganarchy.com/wordpress/wp-content/uploads/2010/02/Charlie-Wilson-in-Afghani-001.jpg"/>
          <p:cNvPicPr>
            <a:picLocks noChangeAspect="1" noChangeArrowheads="1"/>
          </p:cNvPicPr>
          <p:nvPr/>
        </p:nvPicPr>
        <p:blipFill>
          <a:blip r:embed="rId3" cstate="print"/>
          <a:srcRect/>
          <a:stretch>
            <a:fillRect/>
          </a:stretch>
        </p:blipFill>
        <p:spPr bwMode="auto">
          <a:xfrm>
            <a:off x="292100" y="464820"/>
            <a:ext cx="8623300" cy="517398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laybacklarry.com/wp-content/uploads/2009/10/charlie-wilson.bmp"/>
          <p:cNvPicPr>
            <a:picLocks noChangeAspect="1" noChangeArrowheads="1"/>
          </p:cNvPicPr>
          <p:nvPr/>
        </p:nvPicPr>
        <p:blipFill>
          <a:blip r:embed="rId3" cstate="print"/>
          <a:srcRect/>
          <a:stretch>
            <a:fillRect/>
          </a:stretch>
        </p:blipFill>
        <p:spPr bwMode="auto">
          <a:xfrm>
            <a:off x="724749" y="367903"/>
            <a:ext cx="8038251" cy="5651897"/>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i.telegraph.co.uk/multimedia/archive/00652/news-graphics-2007-_652825a.jpg"/>
          <p:cNvPicPr>
            <a:picLocks noChangeAspect="1" noChangeArrowheads="1"/>
          </p:cNvPicPr>
          <p:nvPr/>
        </p:nvPicPr>
        <p:blipFill>
          <a:blip r:embed="rId3" cstate="print"/>
          <a:srcRect/>
          <a:stretch>
            <a:fillRect/>
          </a:stretch>
        </p:blipFill>
        <p:spPr bwMode="auto">
          <a:xfrm>
            <a:off x="838201" y="762000"/>
            <a:ext cx="7772398" cy="5181601"/>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ovpulloutafg.jpg"/>
          <p:cNvPicPr>
            <a:picLocks noChangeAspect="1"/>
          </p:cNvPicPr>
          <p:nvPr/>
        </p:nvPicPr>
        <p:blipFill>
          <a:blip r:embed="rId3" cstate="print"/>
          <a:stretch>
            <a:fillRect/>
          </a:stretch>
        </p:blipFill>
        <p:spPr>
          <a:xfrm>
            <a:off x="-66261" y="274320"/>
            <a:ext cx="9210261" cy="635508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www.esquire.com/cm/esquire/images/brent-scowcroft-0109-fb-23693206.jpg"/>
          <p:cNvPicPr>
            <a:picLocks noChangeAspect="1" noChangeArrowheads="1"/>
          </p:cNvPicPr>
          <p:nvPr/>
        </p:nvPicPr>
        <p:blipFill>
          <a:blip r:embed="rId3" cstate="print"/>
          <a:srcRect/>
          <a:stretch>
            <a:fillRect/>
          </a:stretch>
        </p:blipFill>
        <p:spPr bwMode="auto">
          <a:xfrm>
            <a:off x="0" y="0"/>
            <a:ext cx="3486150" cy="4648200"/>
          </a:xfrm>
          <a:prstGeom prst="rect">
            <a:avLst/>
          </a:prstGeom>
          <a:noFill/>
        </p:spPr>
      </p:pic>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9157" y="3124200"/>
            <a:ext cx="5524843" cy="3701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5951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762000"/>
            <a:ext cx="7543800" cy="4308872"/>
          </a:xfrm>
          <a:prstGeom prst="rect">
            <a:avLst/>
          </a:prstGeom>
          <a:noFill/>
        </p:spPr>
        <p:txBody>
          <a:bodyPr wrap="square" rtlCol="0">
            <a:spAutoFit/>
          </a:bodyPr>
          <a:lstStyle/>
          <a:p>
            <a:pPr algn="ctr"/>
            <a:r>
              <a:rPr lang="en-US" b="1" dirty="0" smtClean="0">
                <a:solidFill>
                  <a:srgbClr val="FF0000"/>
                </a:solidFill>
              </a:rPr>
              <a:t>National Security Directive (NSD) 26</a:t>
            </a:r>
          </a:p>
          <a:p>
            <a:endParaRPr lang="en-US" dirty="0" smtClean="0">
              <a:solidFill>
                <a:prstClr val="black"/>
              </a:solidFill>
            </a:endParaRPr>
          </a:p>
          <a:p>
            <a:r>
              <a:rPr lang="en-US" sz="2200" dirty="0" smtClean="0">
                <a:solidFill>
                  <a:prstClr val="black"/>
                </a:solidFill>
              </a:rPr>
              <a:t>Access to Persian Gulf oil and the security of key friendly states in the area are </a:t>
            </a:r>
            <a:r>
              <a:rPr lang="en-US" sz="2200" dirty="0" smtClean="0">
                <a:solidFill>
                  <a:srgbClr val="FF0000"/>
                </a:solidFill>
              </a:rPr>
              <a:t>vital</a:t>
            </a:r>
            <a:r>
              <a:rPr lang="en-US" sz="2200" dirty="0" smtClean="0">
                <a:solidFill>
                  <a:prstClr val="black"/>
                </a:solidFill>
              </a:rPr>
              <a:t> to US national security. The United States remains committed to defend its vital interests in the region, if necessary and appropriate </a:t>
            </a:r>
            <a:r>
              <a:rPr lang="en-US" sz="2200" dirty="0" smtClean="0">
                <a:solidFill>
                  <a:srgbClr val="FF0000"/>
                </a:solidFill>
              </a:rPr>
              <a:t>through the use of US military force</a:t>
            </a:r>
            <a:r>
              <a:rPr lang="en-US" sz="2200" dirty="0" smtClean="0">
                <a:solidFill>
                  <a:prstClr val="black"/>
                </a:solidFill>
              </a:rPr>
              <a:t>, against the Soviet Union or </a:t>
            </a:r>
            <a:r>
              <a:rPr lang="en-US" sz="2200" dirty="0" smtClean="0">
                <a:solidFill>
                  <a:srgbClr val="FF0000"/>
                </a:solidFill>
              </a:rPr>
              <a:t>any other regional power with interests inimical to our own</a:t>
            </a:r>
            <a:r>
              <a:rPr lang="en-US" sz="2200" dirty="0" smtClean="0">
                <a:solidFill>
                  <a:prstClr val="black"/>
                </a:solidFill>
              </a:rPr>
              <a:t>. The United States also remains committed to support the individual and collective self-defense of friendly countries in the area to enable them to play a more active role in their own defense and thereby reduce the necessity for unilateral US military intervention.</a:t>
            </a:r>
            <a:r>
              <a:rPr lang="en-US" dirty="0" smtClean="0">
                <a:solidFill>
                  <a:prstClr val="black"/>
                </a:solidFill>
              </a:rPr>
              <a:t/>
            </a:r>
            <a:br>
              <a:rPr lang="en-US" dirty="0" smtClean="0">
                <a:solidFill>
                  <a:prstClr val="black"/>
                </a:solidFill>
              </a:rPr>
            </a:br>
            <a:endParaRPr lang="en-US" dirty="0">
              <a:solidFill>
                <a:prstClr val="black"/>
              </a:solidFill>
            </a:endParaRPr>
          </a:p>
        </p:txBody>
      </p:sp>
    </p:spTree>
    <p:extLst>
      <p:ext uri="{BB962C8B-B14F-4D97-AF65-F5344CB8AC3E}">
        <p14:creationId xmlns:p14="http://schemas.microsoft.com/office/powerpoint/2010/main" val="41164999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66" name="Picture 2" descr="http://t0.gstatic.com/images?q=tbn:ANd9GcQJfeRzO-sdprCGvFosNJUB2stTBI-rvyfOF-dF4Fsk0e2c7PD8voq6JOui"/>
          <p:cNvPicPr>
            <a:picLocks noChangeAspect="1" noChangeArrowheads="1"/>
          </p:cNvPicPr>
          <p:nvPr/>
        </p:nvPicPr>
        <p:blipFill>
          <a:blip r:embed="rId3" cstate="print"/>
          <a:srcRect/>
          <a:stretch>
            <a:fillRect/>
          </a:stretch>
        </p:blipFill>
        <p:spPr bwMode="auto">
          <a:xfrm>
            <a:off x="1295401" y="685800"/>
            <a:ext cx="6589600" cy="5324400"/>
          </a:xfrm>
          <a:prstGeom prst="rect">
            <a:avLst/>
          </a:prstGeom>
          <a:noFill/>
        </p:spPr>
      </p:pic>
    </p:spTree>
    <p:extLst>
      <p:ext uri="{BB962C8B-B14F-4D97-AF65-F5344CB8AC3E}">
        <p14:creationId xmlns:p14="http://schemas.microsoft.com/office/powerpoint/2010/main" val="41619250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raq.jpg"/>
          <p:cNvPicPr>
            <a:picLocks noChangeAspect="1"/>
          </p:cNvPicPr>
          <p:nvPr/>
        </p:nvPicPr>
        <p:blipFill>
          <a:blip r:embed="rId3" cstate="print"/>
          <a:stretch>
            <a:fillRect/>
          </a:stretch>
        </p:blipFill>
        <p:spPr>
          <a:xfrm>
            <a:off x="1043668" y="0"/>
            <a:ext cx="7056663" cy="6858000"/>
          </a:xfrm>
          <a:prstGeom prst="rect">
            <a:avLst/>
          </a:prstGeom>
        </p:spPr>
      </p:pic>
    </p:spTree>
    <p:extLst>
      <p:ext uri="{BB962C8B-B14F-4D97-AF65-F5344CB8AC3E}">
        <p14:creationId xmlns:p14="http://schemas.microsoft.com/office/powerpoint/2010/main" val="19042823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533400"/>
            <a:ext cx="6705600" cy="5047536"/>
          </a:xfrm>
          <a:prstGeom prst="rect">
            <a:avLst/>
          </a:prstGeom>
          <a:noFill/>
        </p:spPr>
        <p:txBody>
          <a:bodyPr wrap="square" rtlCol="0">
            <a:spAutoFit/>
          </a:bodyPr>
          <a:lstStyle/>
          <a:p>
            <a:pPr algn="ctr"/>
            <a:r>
              <a:rPr lang="en-US" b="1" dirty="0" smtClean="0">
                <a:solidFill>
                  <a:srgbClr val="FF0000"/>
                </a:solidFill>
              </a:rPr>
              <a:t>NSD 26—on Iraq</a:t>
            </a:r>
          </a:p>
          <a:p>
            <a:endParaRPr lang="en-US" dirty="0" smtClean="0">
              <a:solidFill>
                <a:prstClr val="black"/>
              </a:solidFill>
            </a:endParaRPr>
          </a:p>
          <a:p>
            <a:r>
              <a:rPr lang="en-US" sz="2200" dirty="0" smtClean="0">
                <a:solidFill>
                  <a:prstClr val="black"/>
                </a:solidFill>
              </a:rPr>
              <a:t>Normal relations between the US and Iraq would serve our longer-term interests and promote stability in both the Gulf and the Middle East. The United States government should propose economic and political incentives for Iraq to moderate its behavior and to increase our influence with Iraq.</a:t>
            </a:r>
          </a:p>
          <a:p>
            <a:endParaRPr lang="en-US" sz="2200" dirty="0" smtClean="0">
              <a:solidFill>
                <a:prstClr val="black"/>
              </a:solidFill>
            </a:endParaRPr>
          </a:p>
          <a:p>
            <a:r>
              <a:rPr lang="en-US" sz="2200" dirty="0" smtClean="0">
                <a:solidFill>
                  <a:srgbClr val="FF0000"/>
                </a:solidFill>
              </a:rPr>
              <a:t>But also:</a:t>
            </a:r>
          </a:p>
          <a:p>
            <a:endParaRPr lang="en-US" sz="2200" dirty="0" smtClean="0">
              <a:solidFill>
                <a:prstClr val="black"/>
              </a:solidFill>
            </a:endParaRPr>
          </a:p>
          <a:p>
            <a:r>
              <a:rPr lang="en-US" sz="2200" dirty="0" smtClean="0">
                <a:solidFill>
                  <a:prstClr val="black"/>
                </a:solidFill>
              </a:rPr>
              <a:t>Iraq would face economic and political sanctions if it continued to pursue biological and chemical weapons, and any breach by Iraq of IAEA safeguards in its nuclear program will result in a similar response.</a:t>
            </a:r>
            <a:endParaRPr lang="en-US" sz="2200" dirty="0">
              <a:solidFill>
                <a:prstClr val="black"/>
              </a:solidFill>
            </a:endParaRPr>
          </a:p>
        </p:txBody>
      </p:sp>
    </p:spTree>
    <p:extLst>
      <p:ext uri="{BB962C8B-B14F-4D97-AF65-F5344CB8AC3E}">
        <p14:creationId xmlns:p14="http://schemas.microsoft.com/office/powerpoint/2010/main" val="33519954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3733800"/>
            <a:ext cx="6781800" cy="1477328"/>
          </a:xfrm>
          <a:prstGeom prst="rect">
            <a:avLst/>
          </a:prstGeom>
          <a:noFill/>
        </p:spPr>
        <p:txBody>
          <a:bodyPr wrap="square" rtlCol="0">
            <a:spAutoFit/>
          </a:bodyPr>
          <a:lstStyle/>
          <a:p>
            <a:r>
              <a:rPr lang="en-US" dirty="0" smtClean="0">
                <a:solidFill>
                  <a:prstClr val="black"/>
                </a:solidFill>
              </a:rPr>
              <a:t>“Mr. President, I can see that what you have here isn’t really a policy problem; what you have is a public relations problem. You’ve got a problem with the haughty and pampered press. I know all about that, because I’ve got problems with the press back home. What you need is you need a good public relations person.”</a:t>
            </a:r>
            <a:endParaRPr lang="en-US" dirty="0">
              <a:solidFill>
                <a:prstClr val="black"/>
              </a:solidFill>
            </a:endParaRPr>
          </a:p>
        </p:txBody>
      </p:sp>
      <p:pic>
        <p:nvPicPr>
          <p:cNvPr id="185346" name="Picture 2" descr="Alan Simpson."/>
          <p:cNvPicPr>
            <a:picLocks noChangeAspect="1" noChangeArrowheads="1"/>
          </p:cNvPicPr>
          <p:nvPr/>
        </p:nvPicPr>
        <p:blipFill>
          <a:blip r:embed="rId3" cstate="print"/>
          <a:srcRect/>
          <a:stretch>
            <a:fillRect/>
          </a:stretch>
        </p:blipFill>
        <p:spPr bwMode="auto">
          <a:xfrm>
            <a:off x="3048000" y="0"/>
            <a:ext cx="2819400" cy="3536196"/>
          </a:xfrm>
          <a:prstGeom prst="rect">
            <a:avLst/>
          </a:prstGeom>
          <a:noFill/>
        </p:spPr>
      </p:pic>
    </p:spTree>
    <p:extLst>
      <p:ext uri="{BB962C8B-B14F-4D97-AF65-F5344CB8AC3E}">
        <p14:creationId xmlns:p14="http://schemas.microsoft.com/office/powerpoint/2010/main" val="365616999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730" name="Picture 2" descr="http://www.loc.gov/rr/hispanic/congress/gonzalez.jpg"/>
          <p:cNvPicPr>
            <a:picLocks noChangeAspect="1" noChangeArrowheads="1"/>
          </p:cNvPicPr>
          <p:nvPr/>
        </p:nvPicPr>
        <p:blipFill>
          <a:blip r:embed="rId3" cstate="print"/>
          <a:srcRect/>
          <a:stretch>
            <a:fillRect/>
          </a:stretch>
        </p:blipFill>
        <p:spPr bwMode="auto">
          <a:xfrm>
            <a:off x="2286000" y="67491"/>
            <a:ext cx="5029200" cy="6674141"/>
          </a:xfrm>
          <a:prstGeom prst="rect">
            <a:avLst/>
          </a:prstGeom>
          <a:noFill/>
        </p:spPr>
      </p:pic>
    </p:spTree>
    <p:extLst>
      <p:ext uri="{BB962C8B-B14F-4D97-AF65-F5344CB8AC3E}">
        <p14:creationId xmlns:p14="http://schemas.microsoft.com/office/powerpoint/2010/main" val="14999415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88.PNG"/>
          <p:cNvPicPr>
            <a:picLocks noChangeAspect="1"/>
          </p:cNvPicPr>
          <p:nvPr/>
        </p:nvPicPr>
        <p:blipFill>
          <a:blip r:embed="rId3" cstate="print"/>
          <a:stretch>
            <a:fillRect/>
          </a:stretch>
        </p:blipFill>
        <p:spPr>
          <a:xfrm>
            <a:off x="-253547" y="457200"/>
            <a:ext cx="9530453" cy="6019800"/>
          </a:xfrm>
          <a:prstGeom prst="rect">
            <a:avLst/>
          </a:prstGeom>
        </p:spPr>
      </p:pic>
    </p:spTree>
    <p:extLst>
      <p:ext uri="{BB962C8B-B14F-4D97-AF65-F5344CB8AC3E}">
        <p14:creationId xmlns:p14="http://schemas.microsoft.com/office/powerpoint/2010/main" val="23429774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Picture 2" descr="http://1.bp.blogspot.com/-5ERX6OThbLQ/Tgyjnx_j1DI/AAAAAAAAIxU/xFpwsG7AbzY/s200/shamirbush.jpg"/>
          <p:cNvPicPr>
            <a:picLocks noChangeAspect="1" noChangeArrowheads="1"/>
          </p:cNvPicPr>
          <p:nvPr/>
        </p:nvPicPr>
        <p:blipFill>
          <a:blip r:embed="rId3" cstate="print"/>
          <a:srcRect/>
          <a:stretch>
            <a:fillRect/>
          </a:stretch>
        </p:blipFill>
        <p:spPr bwMode="auto">
          <a:xfrm>
            <a:off x="597090" y="533400"/>
            <a:ext cx="8188656" cy="5486400"/>
          </a:xfrm>
          <a:prstGeom prst="rect">
            <a:avLst/>
          </a:prstGeom>
          <a:noFill/>
        </p:spPr>
      </p:pic>
    </p:spTree>
    <p:extLst>
      <p:ext uri="{BB962C8B-B14F-4D97-AF65-F5344CB8AC3E}">
        <p14:creationId xmlns:p14="http://schemas.microsoft.com/office/powerpoint/2010/main" val="33681851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2994" name="Picture 2"/>
          <p:cNvPicPr>
            <a:picLocks noChangeAspect="1" noChangeArrowheads="1"/>
          </p:cNvPicPr>
          <p:nvPr/>
        </p:nvPicPr>
        <p:blipFill>
          <a:blip r:embed="rId3" cstate="print"/>
          <a:srcRect/>
          <a:stretch>
            <a:fillRect/>
          </a:stretch>
        </p:blipFill>
        <p:spPr bwMode="auto">
          <a:xfrm>
            <a:off x="36048" y="838200"/>
            <a:ext cx="8865724" cy="5105400"/>
          </a:xfrm>
          <a:prstGeom prst="rect">
            <a:avLst/>
          </a:prstGeom>
          <a:noFill/>
          <a:ln w="9525">
            <a:noFill/>
            <a:miter lim="800000"/>
            <a:headEnd/>
            <a:tailEnd/>
          </a:ln>
        </p:spPr>
      </p:pic>
    </p:spTree>
    <p:extLst>
      <p:ext uri="{BB962C8B-B14F-4D97-AF65-F5344CB8AC3E}">
        <p14:creationId xmlns:p14="http://schemas.microsoft.com/office/powerpoint/2010/main" val="372124898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186" name="Picture 2"/>
          <p:cNvPicPr>
            <a:picLocks noChangeAspect="1" noChangeArrowheads="1"/>
          </p:cNvPicPr>
          <p:nvPr/>
        </p:nvPicPr>
        <p:blipFill>
          <a:blip r:embed="rId3" cstate="print"/>
          <a:srcRect/>
          <a:stretch>
            <a:fillRect/>
          </a:stretch>
        </p:blipFill>
        <p:spPr bwMode="auto">
          <a:xfrm>
            <a:off x="1" y="533400"/>
            <a:ext cx="9144000" cy="5410200"/>
          </a:xfrm>
          <a:prstGeom prst="rect">
            <a:avLst/>
          </a:prstGeom>
          <a:noFill/>
          <a:ln w="9525">
            <a:noFill/>
            <a:miter lim="800000"/>
            <a:headEnd/>
            <a:tailEnd/>
          </a:ln>
        </p:spPr>
      </p:pic>
    </p:spTree>
    <p:extLst>
      <p:ext uri="{BB962C8B-B14F-4D97-AF65-F5344CB8AC3E}">
        <p14:creationId xmlns:p14="http://schemas.microsoft.com/office/powerpoint/2010/main" val="123626637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previous.presstv.ir/photo/20110103/hmousavi20110103133936403.jpg"/>
          <p:cNvPicPr>
            <a:picLocks noChangeAspect="1" noChangeArrowheads="1"/>
          </p:cNvPicPr>
          <p:nvPr/>
        </p:nvPicPr>
        <p:blipFill>
          <a:blip r:embed="rId3" cstate="print"/>
          <a:srcRect/>
          <a:stretch>
            <a:fillRect/>
          </a:stretch>
        </p:blipFill>
        <p:spPr bwMode="auto">
          <a:xfrm>
            <a:off x="-10886" y="3728930"/>
            <a:ext cx="4937125" cy="3118184"/>
          </a:xfrm>
          <a:prstGeom prst="rect">
            <a:avLst/>
          </a:prstGeom>
          <a:noFill/>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54428"/>
            <a:ext cx="3206750" cy="4859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04471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http://www.voltairenet.org/IMG/jpg/1991_rumalia.jpg"/>
          <p:cNvPicPr>
            <a:picLocks noChangeAspect="1" noChangeArrowheads="1"/>
          </p:cNvPicPr>
          <p:nvPr/>
        </p:nvPicPr>
        <p:blipFill>
          <a:blip r:embed="rId3" cstate="print"/>
          <a:srcRect/>
          <a:stretch>
            <a:fillRect/>
          </a:stretch>
        </p:blipFill>
        <p:spPr bwMode="auto">
          <a:xfrm>
            <a:off x="2106827" y="304800"/>
            <a:ext cx="5560541" cy="6172200"/>
          </a:xfrm>
          <a:prstGeom prst="rect">
            <a:avLst/>
          </a:prstGeom>
          <a:noFill/>
        </p:spPr>
      </p:pic>
    </p:spTree>
    <p:extLst>
      <p:ext uri="{BB962C8B-B14F-4D97-AF65-F5344CB8AC3E}">
        <p14:creationId xmlns:p14="http://schemas.microsoft.com/office/powerpoint/2010/main" val="5739990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ewsweek-bush-wimp.jpg"/>
          <p:cNvPicPr>
            <a:picLocks noChangeAspect="1"/>
          </p:cNvPicPr>
          <p:nvPr/>
        </p:nvPicPr>
        <p:blipFill>
          <a:blip r:embed="rId3" cstate="print"/>
          <a:stretch>
            <a:fillRect/>
          </a:stretch>
        </p:blipFill>
        <p:spPr>
          <a:xfrm>
            <a:off x="2082800" y="228600"/>
            <a:ext cx="4978400" cy="6400800"/>
          </a:xfrm>
          <a:prstGeom prst="rect">
            <a:avLst/>
          </a:prstGeom>
        </p:spPr>
      </p:pic>
    </p:spTree>
    <p:extLst>
      <p:ext uri="{BB962C8B-B14F-4D97-AF65-F5344CB8AC3E}">
        <p14:creationId xmlns:p14="http://schemas.microsoft.com/office/powerpoint/2010/main" val="399016555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hatcher-bush-kuwait.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71600" y="762000"/>
            <a:ext cx="6756400" cy="5067300"/>
          </a:xfrm>
          <a:prstGeom prst="rect">
            <a:avLst/>
          </a:prstGeom>
        </p:spPr>
      </p:pic>
    </p:spTree>
    <p:extLst>
      <p:ext uri="{BB962C8B-B14F-4D97-AF65-F5344CB8AC3E}">
        <p14:creationId xmlns:p14="http://schemas.microsoft.com/office/powerpoint/2010/main" val="26718145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http://www.voltairenet.org/IMG/jpg/1991-gw-emir.jpg"/>
          <p:cNvPicPr>
            <a:picLocks noChangeAspect="1" noChangeArrowheads="1"/>
          </p:cNvPicPr>
          <p:nvPr/>
        </p:nvPicPr>
        <p:blipFill>
          <a:blip r:embed="rId3" cstate="print"/>
          <a:srcRect/>
          <a:stretch>
            <a:fillRect/>
          </a:stretch>
        </p:blipFill>
        <p:spPr bwMode="auto">
          <a:xfrm>
            <a:off x="224184" y="93726"/>
            <a:ext cx="4281556" cy="2954274"/>
          </a:xfrm>
          <a:prstGeom prst="rect">
            <a:avLst/>
          </a:prstGeom>
          <a:noFill/>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1206" y="1752600"/>
            <a:ext cx="4614863" cy="3078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71" y="4267200"/>
            <a:ext cx="4731115" cy="250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96813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ulf_War_coalition_map.png"/>
          <p:cNvPicPr>
            <a:picLocks noChangeAspect="1"/>
          </p:cNvPicPr>
          <p:nvPr/>
        </p:nvPicPr>
        <p:blipFill>
          <a:blip r:embed="rId3" cstate="print"/>
          <a:stretch>
            <a:fillRect/>
          </a:stretch>
        </p:blipFill>
        <p:spPr>
          <a:xfrm>
            <a:off x="0" y="1313144"/>
            <a:ext cx="9144000" cy="4231711"/>
          </a:xfrm>
          <a:prstGeom prst="rect">
            <a:avLst/>
          </a:prstGeom>
        </p:spPr>
      </p:pic>
    </p:spTree>
    <p:extLst>
      <p:ext uri="{BB962C8B-B14F-4D97-AF65-F5344CB8AC3E}">
        <p14:creationId xmlns:p14="http://schemas.microsoft.com/office/powerpoint/2010/main" val="334957939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uartlockwood.jpg"/>
          <p:cNvPicPr>
            <a:picLocks noChangeAspect="1"/>
          </p:cNvPicPr>
          <p:nvPr/>
        </p:nvPicPr>
        <p:blipFill>
          <a:blip r:embed="rId3" cstate="print"/>
          <a:stretch>
            <a:fillRect/>
          </a:stretch>
        </p:blipFill>
        <p:spPr>
          <a:xfrm>
            <a:off x="1714500" y="0"/>
            <a:ext cx="5715000" cy="6858000"/>
          </a:xfrm>
          <a:prstGeom prst="rect">
            <a:avLst/>
          </a:prstGeom>
        </p:spPr>
      </p:pic>
    </p:spTree>
    <p:extLst>
      <p:ext uri="{BB962C8B-B14F-4D97-AF65-F5344CB8AC3E}">
        <p14:creationId xmlns:p14="http://schemas.microsoft.com/office/powerpoint/2010/main" val="310858838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2555160" y="0"/>
            <a:ext cx="4079003" cy="6858000"/>
          </a:xfrm>
          <a:prstGeom prst="rect">
            <a:avLst/>
          </a:prstGeom>
          <a:noFill/>
          <a:ln w="9525">
            <a:noFill/>
            <a:miter lim="800000"/>
            <a:headEnd/>
            <a:tailEnd/>
          </a:ln>
        </p:spPr>
      </p:pic>
    </p:spTree>
    <p:extLst>
      <p:ext uri="{BB962C8B-B14F-4D97-AF65-F5344CB8AC3E}">
        <p14:creationId xmlns:p14="http://schemas.microsoft.com/office/powerpoint/2010/main" val="23006957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2" descr="http://i9.photobucket.com/albums/a81/kos102/2009/Rogues/baker-aziz.jpg"/>
          <p:cNvPicPr>
            <a:picLocks noChangeAspect="1" noChangeArrowheads="1"/>
          </p:cNvPicPr>
          <p:nvPr/>
        </p:nvPicPr>
        <p:blipFill>
          <a:blip r:embed="rId3" cstate="print"/>
          <a:srcRect/>
          <a:stretch>
            <a:fillRect/>
          </a:stretch>
        </p:blipFill>
        <p:spPr bwMode="auto">
          <a:xfrm>
            <a:off x="685800" y="285826"/>
            <a:ext cx="8153400" cy="5984596"/>
          </a:xfrm>
          <a:prstGeom prst="rect">
            <a:avLst/>
          </a:prstGeom>
          <a:noFill/>
        </p:spPr>
      </p:pic>
    </p:spTree>
    <p:extLst>
      <p:ext uri="{BB962C8B-B14F-4D97-AF65-F5344CB8AC3E}">
        <p14:creationId xmlns:p14="http://schemas.microsoft.com/office/powerpoint/2010/main" val="204888054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File:Gulfwarroom.jpg"/>
          <p:cNvPicPr>
            <a:picLocks noChangeAspect="1" noChangeArrowheads="1"/>
          </p:cNvPicPr>
          <p:nvPr/>
        </p:nvPicPr>
        <p:blipFill>
          <a:blip r:embed="rId3" cstate="print"/>
          <a:srcRect/>
          <a:stretch>
            <a:fillRect/>
          </a:stretch>
        </p:blipFill>
        <p:spPr bwMode="auto">
          <a:xfrm>
            <a:off x="52668" y="165246"/>
            <a:ext cx="9091332" cy="6235554"/>
          </a:xfrm>
          <a:prstGeom prst="rect">
            <a:avLst/>
          </a:prstGeom>
          <a:noFill/>
        </p:spPr>
      </p:pic>
    </p:spTree>
    <p:extLst>
      <p:ext uri="{BB962C8B-B14F-4D97-AF65-F5344CB8AC3E}">
        <p14:creationId xmlns:p14="http://schemas.microsoft.com/office/powerpoint/2010/main" val="48574799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File:Gulfwarroom.jpg"/>
          <p:cNvPicPr>
            <a:picLocks noChangeAspect="1" noChangeArrowheads="1"/>
          </p:cNvPicPr>
          <p:nvPr/>
        </p:nvPicPr>
        <p:blipFill>
          <a:blip r:embed="rId3" cstate="print"/>
          <a:srcRect/>
          <a:stretch>
            <a:fillRect/>
          </a:stretch>
        </p:blipFill>
        <p:spPr bwMode="auto">
          <a:xfrm>
            <a:off x="52668" y="165246"/>
            <a:ext cx="9091332" cy="6235554"/>
          </a:xfrm>
          <a:prstGeom prst="rect">
            <a:avLst/>
          </a:prstGeom>
          <a:noFill/>
        </p:spPr>
      </p:pic>
    </p:spTree>
    <p:extLst>
      <p:ext uri="{BB962C8B-B14F-4D97-AF65-F5344CB8AC3E}">
        <p14:creationId xmlns:p14="http://schemas.microsoft.com/office/powerpoint/2010/main" val="98267099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378" name="Picture 2" descr="http://tvcolumnist.files.wordpress.com/2011/02/cnn-transmitting-from-the-center-of-hell1.jpg"/>
          <p:cNvPicPr>
            <a:picLocks noChangeAspect="1" noChangeArrowheads="1"/>
          </p:cNvPicPr>
          <p:nvPr/>
        </p:nvPicPr>
        <p:blipFill>
          <a:blip r:embed="rId3" cstate="print"/>
          <a:srcRect/>
          <a:stretch>
            <a:fillRect/>
          </a:stretch>
        </p:blipFill>
        <p:spPr bwMode="auto">
          <a:xfrm>
            <a:off x="914400" y="304800"/>
            <a:ext cx="7543800" cy="5715000"/>
          </a:xfrm>
          <a:prstGeom prst="rect">
            <a:avLst/>
          </a:prstGeom>
          <a:noFill/>
        </p:spPr>
      </p:pic>
    </p:spTree>
    <p:extLst>
      <p:ext uri="{BB962C8B-B14F-4D97-AF65-F5344CB8AC3E}">
        <p14:creationId xmlns:p14="http://schemas.microsoft.com/office/powerpoint/2010/main" val="158266764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0" name="Picture 2"/>
          <p:cNvPicPr>
            <a:picLocks noChangeAspect="1" noChangeArrowheads="1"/>
          </p:cNvPicPr>
          <p:nvPr/>
        </p:nvPicPr>
        <p:blipFill>
          <a:blip r:embed="rId3" cstate="print"/>
          <a:srcRect/>
          <a:stretch>
            <a:fillRect/>
          </a:stretch>
        </p:blipFill>
        <p:spPr bwMode="auto">
          <a:xfrm>
            <a:off x="496066" y="0"/>
            <a:ext cx="7937248" cy="6858000"/>
          </a:xfrm>
          <a:prstGeom prst="rect">
            <a:avLst/>
          </a:prstGeom>
          <a:noFill/>
          <a:ln w="9525">
            <a:noFill/>
            <a:miter lim="800000"/>
            <a:headEnd/>
            <a:tailEnd/>
          </a:ln>
          <a:effectLst/>
        </p:spPr>
      </p:pic>
    </p:spTree>
    <p:extLst>
      <p:ext uri="{BB962C8B-B14F-4D97-AF65-F5344CB8AC3E}">
        <p14:creationId xmlns:p14="http://schemas.microsoft.com/office/powerpoint/2010/main" val="114129142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File:Scud TEL launch.jpg"/>
          <p:cNvPicPr>
            <a:picLocks noChangeAspect="1" noChangeArrowheads="1"/>
          </p:cNvPicPr>
          <p:nvPr/>
        </p:nvPicPr>
        <p:blipFill>
          <a:blip r:embed="rId3" cstate="print"/>
          <a:srcRect/>
          <a:stretch>
            <a:fillRect/>
          </a:stretch>
        </p:blipFill>
        <p:spPr bwMode="auto">
          <a:xfrm>
            <a:off x="0" y="-21772"/>
            <a:ext cx="4114800" cy="4879209"/>
          </a:xfrm>
          <a:prstGeom prst="rect">
            <a:avLst/>
          </a:prstGeom>
          <a:noFill/>
        </p:spPr>
      </p:pic>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2575" y="3352801"/>
            <a:ext cx="4872312"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917217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16808" y="533400"/>
            <a:ext cx="9059956" cy="5867400"/>
          </a:xfrm>
          <a:prstGeom prst="rect">
            <a:avLst/>
          </a:prstGeom>
          <a:noFill/>
          <a:ln w="9525">
            <a:noFill/>
            <a:miter lim="800000"/>
            <a:headEnd/>
            <a:tailEnd/>
          </a:ln>
        </p:spPr>
      </p:pic>
    </p:spTree>
    <p:extLst>
      <p:ext uri="{BB962C8B-B14F-4D97-AF65-F5344CB8AC3E}">
        <p14:creationId xmlns:p14="http://schemas.microsoft.com/office/powerpoint/2010/main" val="24058446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ls.jpg"/>
          <p:cNvPicPr>
            <a:picLocks noChangeAspect="1"/>
          </p:cNvPicPr>
          <p:nvPr/>
        </p:nvPicPr>
        <p:blipFill>
          <a:blip r:embed="rId3" cstate="print"/>
          <a:stretch>
            <a:fillRect/>
          </a:stretch>
        </p:blipFill>
        <p:spPr>
          <a:xfrm>
            <a:off x="0" y="979713"/>
            <a:ext cx="9143999" cy="4898571"/>
          </a:xfrm>
          <a:prstGeom prst="rect">
            <a:avLst/>
          </a:prstGeom>
        </p:spPr>
      </p:pic>
    </p:spTree>
    <p:extLst>
      <p:ext uri="{BB962C8B-B14F-4D97-AF65-F5344CB8AC3E}">
        <p14:creationId xmlns:p14="http://schemas.microsoft.com/office/powerpoint/2010/main" val="392729507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sert storm.gif"/>
          <p:cNvPicPr>
            <a:picLocks noChangeAspect="1"/>
          </p:cNvPicPr>
          <p:nvPr/>
        </p:nvPicPr>
        <p:blipFill>
          <a:blip r:embed="rId3" cstate="print"/>
          <a:stretch>
            <a:fillRect/>
          </a:stretch>
        </p:blipFill>
        <p:spPr>
          <a:xfrm>
            <a:off x="321173" y="0"/>
            <a:ext cx="8501653" cy="6858000"/>
          </a:xfrm>
          <a:prstGeom prst="rect">
            <a:avLst/>
          </a:prstGeom>
        </p:spPr>
      </p:pic>
    </p:spTree>
    <p:extLst>
      <p:ext uri="{BB962C8B-B14F-4D97-AF65-F5344CB8AC3E}">
        <p14:creationId xmlns:p14="http://schemas.microsoft.com/office/powerpoint/2010/main" val="357517758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File:IrakDesertStorm1991.jpg"/>
          <p:cNvPicPr>
            <a:picLocks noChangeAspect="1" noChangeArrowheads="1"/>
          </p:cNvPicPr>
          <p:nvPr/>
        </p:nvPicPr>
        <p:blipFill>
          <a:blip r:embed="rId3" cstate="print"/>
          <a:srcRect/>
          <a:stretch>
            <a:fillRect/>
          </a:stretch>
        </p:blipFill>
        <p:spPr bwMode="auto">
          <a:xfrm>
            <a:off x="-27398" y="431292"/>
            <a:ext cx="9171398" cy="6121908"/>
          </a:xfrm>
          <a:prstGeom prst="rect">
            <a:avLst/>
          </a:prstGeom>
          <a:noFill/>
        </p:spPr>
      </p:pic>
    </p:spTree>
    <p:extLst>
      <p:ext uri="{BB962C8B-B14F-4D97-AF65-F5344CB8AC3E}">
        <p14:creationId xmlns:p14="http://schemas.microsoft.com/office/powerpoint/2010/main" val="282572578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File:BrennendeOelquellenKuwait1991.jpg"/>
          <p:cNvPicPr>
            <a:picLocks noChangeAspect="1" noChangeArrowheads="1"/>
          </p:cNvPicPr>
          <p:nvPr/>
        </p:nvPicPr>
        <p:blipFill>
          <a:blip r:embed="rId3" cstate="print"/>
          <a:srcRect/>
          <a:stretch>
            <a:fillRect/>
          </a:stretch>
        </p:blipFill>
        <p:spPr bwMode="auto">
          <a:xfrm>
            <a:off x="0" y="437198"/>
            <a:ext cx="9144000" cy="6057902"/>
          </a:xfrm>
          <a:prstGeom prst="rect">
            <a:avLst/>
          </a:prstGeom>
          <a:noFill/>
        </p:spPr>
      </p:pic>
    </p:spTree>
    <p:extLst>
      <p:ext uri="{BB962C8B-B14F-4D97-AF65-F5344CB8AC3E}">
        <p14:creationId xmlns:p14="http://schemas.microsoft.com/office/powerpoint/2010/main" val="401872937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Oil well firess.gif"/>
          <p:cNvPicPr>
            <a:picLocks noChangeAspect="1" noChangeArrowheads="1"/>
          </p:cNvPicPr>
          <p:nvPr/>
        </p:nvPicPr>
        <p:blipFill>
          <a:blip r:embed="rId3" cstate="print"/>
          <a:srcRect/>
          <a:stretch>
            <a:fillRect/>
          </a:stretch>
        </p:blipFill>
        <p:spPr bwMode="auto">
          <a:xfrm>
            <a:off x="0" y="457200"/>
            <a:ext cx="9036412" cy="5813425"/>
          </a:xfrm>
          <a:prstGeom prst="rect">
            <a:avLst/>
          </a:prstGeom>
          <a:noFill/>
        </p:spPr>
      </p:pic>
    </p:spTree>
    <p:extLst>
      <p:ext uri="{BB962C8B-B14F-4D97-AF65-F5344CB8AC3E}">
        <p14:creationId xmlns:p14="http://schemas.microsoft.com/office/powerpoint/2010/main" val="13458433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ofly.jpg"/>
          <p:cNvPicPr>
            <a:picLocks noChangeAspect="1"/>
          </p:cNvPicPr>
          <p:nvPr/>
        </p:nvPicPr>
        <p:blipFill>
          <a:blip r:embed="rId3" cstate="print"/>
          <a:stretch>
            <a:fillRect/>
          </a:stretch>
        </p:blipFill>
        <p:spPr>
          <a:xfrm>
            <a:off x="742052" y="0"/>
            <a:ext cx="7659895" cy="6858000"/>
          </a:xfrm>
          <a:prstGeom prst="rect">
            <a:avLst/>
          </a:prstGeom>
        </p:spPr>
      </p:pic>
    </p:spTree>
    <p:extLst>
      <p:ext uri="{BB962C8B-B14F-4D97-AF65-F5344CB8AC3E}">
        <p14:creationId xmlns:p14="http://schemas.microsoft.com/office/powerpoint/2010/main" val="45318053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8" name="Picture 2"/>
          <p:cNvPicPr>
            <a:picLocks noChangeAspect="1" noChangeArrowheads="1"/>
          </p:cNvPicPr>
          <p:nvPr/>
        </p:nvPicPr>
        <p:blipFill>
          <a:blip r:embed="rId3" cstate="print"/>
          <a:srcRect/>
          <a:stretch>
            <a:fillRect/>
          </a:stretch>
        </p:blipFill>
        <p:spPr bwMode="auto">
          <a:xfrm>
            <a:off x="11792" y="838200"/>
            <a:ext cx="9120418" cy="5181600"/>
          </a:xfrm>
          <a:prstGeom prst="rect">
            <a:avLst/>
          </a:prstGeom>
          <a:noFill/>
          <a:ln w="9525">
            <a:noFill/>
            <a:miter lim="800000"/>
            <a:headEnd/>
            <a:tailEnd/>
          </a:ln>
        </p:spPr>
      </p:pic>
    </p:spTree>
    <p:extLst>
      <p:ext uri="{BB962C8B-B14F-4D97-AF65-F5344CB8AC3E}">
        <p14:creationId xmlns:p14="http://schemas.microsoft.com/office/powerpoint/2010/main" val="378542670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Picture 2" descr="FILE - In this Oct. 1988 file photo, Rep. Charlie Wilson, D-Texas, holds a British Enfield rifle in his Capitol Hill office.  According to a hospital spokesperson, Wilson, 76, died of cardiopulmonary arrest in Lufkin, Texas, Wednesday, Feb 10, 2010. (AP Photo/Marcy Nighswander, File) / Beaumont"/>
          <p:cNvPicPr>
            <a:picLocks noChangeAspect="1" noChangeArrowheads="1"/>
          </p:cNvPicPr>
          <p:nvPr/>
        </p:nvPicPr>
        <p:blipFill>
          <a:blip r:embed="rId3" cstate="print"/>
          <a:srcRect/>
          <a:stretch>
            <a:fillRect/>
          </a:stretch>
        </p:blipFill>
        <p:spPr bwMode="auto">
          <a:xfrm>
            <a:off x="2286000" y="88655"/>
            <a:ext cx="4648200" cy="6629645"/>
          </a:xfrm>
          <a:prstGeom prst="rect">
            <a:avLst/>
          </a:prstGeom>
          <a:noFill/>
        </p:spPr>
      </p:pic>
    </p:spTree>
    <p:extLst>
      <p:ext uri="{BB962C8B-B14F-4D97-AF65-F5344CB8AC3E}">
        <p14:creationId xmlns:p14="http://schemas.microsoft.com/office/powerpoint/2010/main" val="409982082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Picture 2" descr="http://hezbe-watan.com/bilder/dr.najibullah.jpg"/>
          <p:cNvPicPr>
            <a:picLocks noChangeAspect="1" noChangeArrowheads="1"/>
          </p:cNvPicPr>
          <p:nvPr/>
        </p:nvPicPr>
        <p:blipFill>
          <a:blip r:embed="rId3" cstate="print"/>
          <a:srcRect/>
          <a:stretch>
            <a:fillRect/>
          </a:stretch>
        </p:blipFill>
        <p:spPr bwMode="auto">
          <a:xfrm>
            <a:off x="1238250" y="0"/>
            <a:ext cx="6705600" cy="6705600"/>
          </a:xfrm>
          <a:prstGeom prst="rect">
            <a:avLst/>
          </a:prstGeom>
          <a:noFill/>
        </p:spPr>
      </p:pic>
    </p:spTree>
    <p:extLst>
      <p:ext uri="{BB962C8B-B14F-4D97-AF65-F5344CB8AC3E}">
        <p14:creationId xmlns:p14="http://schemas.microsoft.com/office/powerpoint/2010/main" val="44476130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6" name="Picture 2" descr="http://www.c-spanvideo.org/videoLibrary/showPicture.php?programid=263&amp;height=290&amp;width=427"/>
          <p:cNvPicPr>
            <a:picLocks noChangeAspect="1" noChangeArrowheads="1"/>
          </p:cNvPicPr>
          <p:nvPr/>
        </p:nvPicPr>
        <p:blipFill>
          <a:blip r:embed="rId3" cstate="print"/>
          <a:srcRect/>
          <a:stretch>
            <a:fillRect/>
          </a:stretch>
        </p:blipFill>
        <p:spPr bwMode="auto">
          <a:xfrm>
            <a:off x="71917" y="109680"/>
            <a:ext cx="8919683" cy="6138720"/>
          </a:xfrm>
          <a:prstGeom prst="rect">
            <a:avLst/>
          </a:prstGeom>
          <a:noFill/>
        </p:spPr>
      </p:pic>
    </p:spTree>
    <p:extLst>
      <p:ext uri="{BB962C8B-B14F-4D97-AF65-F5344CB8AC3E}">
        <p14:creationId xmlns:p14="http://schemas.microsoft.com/office/powerpoint/2010/main" val="397088302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Picture 2" descr="File:Nawaz Sharif detail, 981203-D-9880W-117.jpg"/>
          <p:cNvPicPr>
            <a:picLocks noChangeAspect="1" noChangeArrowheads="1"/>
          </p:cNvPicPr>
          <p:nvPr/>
        </p:nvPicPr>
        <p:blipFill>
          <a:blip r:embed="rId3" cstate="print"/>
          <a:srcRect/>
          <a:stretch>
            <a:fillRect/>
          </a:stretch>
        </p:blipFill>
        <p:spPr bwMode="auto">
          <a:xfrm>
            <a:off x="1981200" y="116867"/>
            <a:ext cx="5181600" cy="6612173"/>
          </a:xfrm>
          <a:prstGeom prst="rect">
            <a:avLst/>
          </a:prstGeom>
          <a:noFill/>
        </p:spPr>
      </p:pic>
    </p:spTree>
    <p:extLst>
      <p:ext uri="{BB962C8B-B14F-4D97-AF65-F5344CB8AC3E}">
        <p14:creationId xmlns:p14="http://schemas.microsoft.com/office/powerpoint/2010/main" val="244443132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Picture 2" descr="http://cdn-media.nationaljournal.com/?controllerName=image&amp;action=get&amp;id=12465&amp;format=mGallery"/>
          <p:cNvPicPr>
            <a:picLocks noChangeAspect="1" noChangeArrowheads="1"/>
          </p:cNvPicPr>
          <p:nvPr/>
        </p:nvPicPr>
        <p:blipFill>
          <a:blip r:embed="rId3" cstate="print"/>
          <a:srcRect/>
          <a:stretch>
            <a:fillRect/>
          </a:stretch>
        </p:blipFill>
        <p:spPr bwMode="auto">
          <a:xfrm>
            <a:off x="0" y="868666"/>
            <a:ext cx="9144000" cy="5135270"/>
          </a:xfrm>
          <a:prstGeom prst="rect">
            <a:avLst/>
          </a:prstGeom>
          <a:noFill/>
        </p:spPr>
      </p:pic>
    </p:spTree>
    <p:extLst>
      <p:ext uri="{BB962C8B-B14F-4D97-AF65-F5344CB8AC3E}">
        <p14:creationId xmlns:p14="http://schemas.microsoft.com/office/powerpoint/2010/main" val="185577187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farm7.static.flickr.com/6210/6107203417_da3f1bd712_o.jpg"/>
          <p:cNvPicPr>
            <a:picLocks noChangeAspect="1" noChangeArrowheads="1"/>
          </p:cNvPicPr>
          <p:nvPr/>
        </p:nvPicPr>
        <p:blipFill>
          <a:blip r:embed="rId3" cstate="print"/>
          <a:srcRect/>
          <a:stretch>
            <a:fillRect/>
          </a:stretch>
        </p:blipFill>
        <p:spPr bwMode="auto">
          <a:xfrm>
            <a:off x="152400" y="86791"/>
            <a:ext cx="8763000" cy="5906264"/>
          </a:xfrm>
          <a:prstGeom prst="rect">
            <a:avLst/>
          </a:prstGeom>
          <a:noFill/>
        </p:spPr>
      </p:pic>
    </p:spTree>
    <p:extLst>
      <p:ext uri="{BB962C8B-B14F-4D97-AF65-F5344CB8AC3E}">
        <p14:creationId xmlns:p14="http://schemas.microsoft.com/office/powerpoint/2010/main" val="100010274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2" name="Picture 2" descr="http://www.diecastaircraftforum.com/attachments/forum13/64458d1293120727-panam103.jpg"/>
          <p:cNvPicPr>
            <a:picLocks noChangeAspect="1" noChangeArrowheads="1"/>
          </p:cNvPicPr>
          <p:nvPr/>
        </p:nvPicPr>
        <p:blipFill>
          <a:blip r:embed="rId3" cstate="print"/>
          <a:srcRect/>
          <a:stretch>
            <a:fillRect/>
          </a:stretch>
        </p:blipFill>
        <p:spPr bwMode="auto">
          <a:xfrm>
            <a:off x="304800" y="457200"/>
            <a:ext cx="8686800" cy="5841598"/>
          </a:xfrm>
          <a:prstGeom prst="rect">
            <a:avLst/>
          </a:prstGeom>
          <a:noFill/>
        </p:spPr>
      </p:pic>
    </p:spTree>
    <p:extLst>
      <p:ext uri="{BB962C8B-B14F-4D97-AF65-F5344CB8AC3E}">
        <p14:creationId xmlns:p14="http://schemas.microsoft.com/office/powerpoint/2010/main" val="4476659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Picture 2" descr="http://www.panamair.org/accidents/lockerbie/lockmap.jpg"/>
          <p:cNvPicPr>
            <a:picLocks noChangeAspect="1" noChangeArrowheads="1"/>
          </p:cNvPicPr>
          <p:nvPr/>
        </p:nvPicPr>
        <p:blipFill>
          <a:blip r:embed="rId3" cstate="print"/>
          <a:srcRect/>
          <a:stretch>
            <a:fillRect/>
          </a:stretch>
        </p:blipFill>
        <p:spPr bwMode="auto">
          <a:xfrm>
            <a:off x="2100195" y="57430"/>
            <a:ext cx="5062605" cy="6495770"/>
          </a:xfrm>
          <a:prstGeom prst="rect">
            <a:avLst/>
          </a:prstGeom>
          <a:noFill/>
        </p:spPr>
      </p:pic>
    </p:spTree>
    <p:extLst>
      <p:ext uri="{BB962C8B-B14F-4D97-AF65-F5344CB8AC3E}">
        <p14:creationId xmlns:p14="http://schemas.microsoft.com/office/powerpoint/2010/main" val="129843423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PA103cockpit4.png"/>
          <p:cNvPicPr>
            <a:picLocks noChangeAspect="1" noChangeArrowheads="1"/>
          </p:cNvPicPr>
          <p:nvPr/>
        </p:nvPicPr>
        <p:blipFill>
          <a:blip r:embed="rId3" cstate="print"/>
          <a:srcRect/>
          <a:stretch>
            <a:fillRect/>
          </a:stretch>
        </p:blipFill>
        <p:spPr bwMode="auto">
          <a:xfrm>
            <a:off x="304800" y="363752"/>
            <a:ext cx="8686800" cy="6423429"/>
          </a:xfrm>
          <a:prstGeom prst="rect">
            <a:avLst/>
          </a:prstGeom>
          <a:noFill/>
        </p:spPr>
      </p:pic>
    </p:spTree>
    <p:extLst>
      <p:ext uri="{BB962C8B-B14F-4D97-AF65-F5344CB8AC3E}">
        <p14:creationId xmlns:p14="http://schemas.microsoft.com/office/powerpoint/2010/main" val="298984292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ile:Syracuse University Flight 103 Memorial.jpg"/>
          <p:cNvPicPr>
            <a:picLocks noChangeAspect="1" noChangeArrowheads="1"/>
          </p:cNvPicPr>
          <p:nvPr/>
        </p:nvPicPr>
        <p:blipFill>
          <a:blip r:embed="rId3" cstate="print"/>
          <a:srcRect/>
          <a:stretch>
            <a:fillRect/>
          </a:stretch>
        </p:blipFill>
        <p:spPr bwMode="auto">
          <a:xfrm>
            <a:off x="762000" y="381000"/>
            <a:ext cx="7620000" cy="5715000"/>
          </a:xfrm>
          <a:prstGeom prst="rect">
            <a:avLst/>
          </a:prstGeom>
          <a:noFill/>
        </p:spPr>
      </p:pic>
    </p:spTree>
    <p:extLst>
      <p:ext uri="{BB962C8B-B14F-4D97-AF65-F5344CB8AC3E}">
        <p14:creationId xmlns:p14="http://schemas.microsoft.com/office/powerpoint/2010/main" val="277571048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8" name="Picture 2" descr="http://img.timeinc.net/time/daily/2009/0908/lockerbie_2mb_0820.jpg"/>
          <p:cNvPicPr>
            <a:picLocks noChangeAspect="1" noChangeArrowheads="1"/>
          </p:cNvPicPr>
          <p:nvPr/>
        </p:nvPicPr>
        <p:blipFill>
          <a:blip r:embed="rId3" cstate="print"/>
          <a:srcRect/>
          <a:stretch>
            <a:fillRect/>
          </a:stretch>
        </p:blipFill>
        <p:spPr bwMode="auto">
          <a:xfrm>
            <a:off x="118384" y="636270"/>
            <a:ext cx="8797016" cy="4926330"/>
          </a:xfrm>
          <a:prstGeom prst="rect">
            <a:avLst/>
          </a:prstGeom>
          <a:noFill/>
        </p:spPr>
      </p:pic>
    </p:spTree>
    <p:extLst>
      <p:ext uri="{BB962C8B-B14F-4D97-AF65-F5344CB8AC3E}">
        <p14:creationId xmlns:p14="http://schemas.microsoft.com/office/powerpoint/2010/main" val="5477518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2103</TotalTime>
  <Words>410</Words>
  <Application>Microsoft Office PowerPoint</Application>
  <PresentationFormat>On-screen Show (4:3)</PresentationFormat>
  <Paragraphs>93</Paragraphs>
  <Slides>71</Slides>
  <Notes>68</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71</vt:i4>
      </vt:variant>
    </vt:vector>
  </HeadingPairs>
  <TitlesOfParts>
    <vt:vector size="74"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41</cp:revision>
  <dcterms:created xsi:type="dcterms:W3CDTF">2011-11-04T18:00:48Z</dcterms:created>
  <dcterms:modified xsi:type="dcterms:W3CDTF">2014-03-28T01:11:17Z</dcterms:modified>
</cp:coreProperties>
</file>