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wmv" ContentType="video/x-ms-wm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76"/>
  </p:notesMasterIdLst>
  <p:sldIdLst>
    <p:sldId id="313" r:id="rId6"/>
    <p:sldId id="314" r:id="rId7"/>
    <p:sldId id="315" r:id="rId8"/>
    <p:sldId id="317" r:id="rId9"/>
    <p:sldId id="318" r:id="rId10"/>
    <p:sldId id="319" r:id="rId11"/>
    <p:sldId id="320" r:id="rId12"/>
    <p:sldId id="321" r:id="rId13"/>
    <p:sldId id="322" r:id="rId14"/>
    <p:sldId id="323" r:id="rId15"/>
    <p:sldId id="325" r:id="rId16"/>
    <p:sldId id="324" r:id="rId17"/>
    <p:sldId id="258" r:id="rId18"/>
    <p:sldId id="259" r:id="rId19"/>
    <p:sldId id="261" r:id="rId20"/>
    <p:sldId id="262" r:id="rId21"/>
    <p:sldId id="264" r:id="rId22"/>
    <p:sldId id="265" r:id="rId23"/>
    <p:sldId id="266" r:id="rId24"/>
    <p:sldId id="267" r:id="rId25"/>
    <p:sldId id="268" r:id="rId26"/>
    <p:sldId id="269" r:id="rId27"/>
    <p:sldId id="270" r:id="rId28"/>
    <p:sldId id="271" r:id="rId29"/>
    <p:sldId id="272" r:id="rId30"/>
    <p:sldId id="273" r:id="rId31"/>
    <p:sldId id="326" r:id="rId32"/>
    <p:sldId id="274" r:id="rId33"/>
    <p:sldId id="275" r:id="rId34"/>
    <p:sldId id="276" r:id="rId35"/>
    <p:sldId id="327" r:id="rId36"/>
    <p:sldId id="277" r:id="rId37"/>
    <p:sldId id="278" r:id="rId38"/>
    <p:sldId id="279" r:id="rId39"/>
    <p:sldId id="280" r:id="rId40"/>
    <p:sldId id="329" r:id="rId41"/>
    <p:sldId id="328" r:id="rId42"/>
    <p:sldId id="281" r:id="rId43"/>
    <p:sldId id="282" r:id="rId44"/>
    <p:sldId id="283" r:id="rId45"/>
    <p:sldId id="284" r:id="rId46"/>
    <p:sldId id="285" r:id="rId47"/>
    <p:sldId id="286" r:id="rId48"/>
    <p:sldId id="287" r:id="rId49"/>
    <p:sldId id="288" r:id="rId50"/>
    <p:sldId id="289" r:id="rId51"/>
    <p:sldId id="290" r:id="rId52"/>
    <p:sldId id="291" r:id="rId53"/>
    <p:sldId id="292" r:id="rId54"/>
    <p:sldId id="293" r:id="rId55"/>
    <p:sldId id="294" r:id="rId56"/>
    <p:sldId id="295" r:id="rId57"/>
    <p:sldId id="296" r:id="rId58"/>
    <p:sldId id="330" r:id="rId59"/>
    <p:sldId id="297" r:id="rId60"/>
    <p:sldId id="298" r:id="rId61"/>
    <p:sldId id="331" r:id="rId62"/>
    <p:sldId id="299" r:id="rId63"/>
    <p:sldId id="332" r:id="rId64"/>
    <p:sldId id="333" r:id="rId65"/>
    <p:sldId id="334" r:id="rId66"/>
    <p:sldId id="335" r:id="rId67"/>
    <p:sldId id="336" r:id="rId68"/>
    <p:sldId id="337" r:id="rId69"/>
    <p:sldId id="300" r:id="rId70"/>
    <p:sldId id="301" r:id="rId71"/>
    <p:sldId id="302" r:id="rId72"/>
    <p:sldId id="303" r:id="rId73"/>
    <p:sldId id="304" r:id="rId74"/>
    <p:sldId id="305"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92" d="100"/>
          <a:sy n="92" d="100"/>
        </p:scale>
        <p:origin x="40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A7336-DD40-4B9F-B631-35F95E36E5B1}" type="datetimeFigureOut">
              <a:rPr lang="en-US" smtClean="0"/>
              <a:t>23-Mar-14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95E4C-2BD1-4FDC-BC8F-43A48E41114D}" type="slidenum">
              <a:rPr lang="en-US" smtClean="0"/>
              <a:t>‹#›</a:t>
            </a:fld>
            <a:endParaRPr lang="en-US"/>
          </a:p>
        </p:txBody>
      </p:sp>
    </p:spTree>
    <p:extLst>
      <p:ext uri="{BB962C8B-B14F-4D97-AF65-F5344CB8AC3E}">
        <p14:creationId xmlns:p14="http://schemas.microsoft.com/office/powerpoint/2010/main" val="177271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716343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86799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06297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549038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043347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58832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166192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yamit</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75575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Evacuation </a:t>
            </a:r>
            <a:r>
              <a:rPr lang="en-US" dirty="0" err="1" smtClean="0"/>
              <a:t>yamit</a:t>
            </a:r>
            <a:r>
              <a:rPr lang="en-US" baseline="0" dirty="0" smtClean="0"/>
              <a:t> settlement--2500</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74542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099389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006513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Carter late</a:t>
            </a:r>
            <a:r>
              <a:rPr lang="en-US" baseline="0" dirty="0" smtClean="0"/>
              <a:t> 77 </a:t>
            </a:r>
            <a:r>
              <a:rPr lang="en-US" baseline="0" dirty="0" err="1" smtClean="0"/>
              <a:t>teheran</a:t>
            </a:r>
            <a:r>
              <a:rPr lang="en-US" baseline="0" dirty="0" smtClean="0"/>
              <a:t> state visit—shah as oasis of stability</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472609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State visit to US</a:t>
            </a:r>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915653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452568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70307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424059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seizure</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225194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421588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284278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Canadian</a:t>
            </a:r>
            <a:r>
              <a:rPr lang="en-US" baseline="0" dirty="0" smtClean="0"/>
              <a:t> caper</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12017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04012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4255768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590980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484841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Bombay cavalry</a:t>
            </a:r>
            <a:endParaRPr lang="en-US" dirty="0"/>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5835635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549651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775179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0559529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177793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C508DF-F059-4B4D-BAFD-1D06D0210788}"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715136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1644415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0020224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647144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623886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1021998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883969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2B8ACF8-9519-453C-A54C-0B8FE0CC9BB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578811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360925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183636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7855909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5006646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0034904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gemayel</a:t>
            </a:r>
            <a:endParaRPr lang="en-US" dirty="0"/>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6601405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3593672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662337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habib</a:t>
            </a:r>
            <a:endParaRPr lang="en-US" dirty="0"/>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7614693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3784219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8039622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524236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4107861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3832188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8390456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Berlin disco</a:t>
            </a:r>
            <a:endParaRPr lang="en-US" dirty="0"/>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6934391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41379297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6426108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Craxi</a:t>
            </a:r>
            <a:endParaRPr lang="en-US" dirty="0" smtClean="0"/>
          </a:p>
          <a:p>
            <a:endParaRPr lang="en-US" dirty="0"/>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36840374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42692400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18575274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A786A8-777E-42B8-9BFB-FA1C2F0697FE}"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14613857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4CED7-71BB-44C5-84AC-93741E890649}"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36491725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CAFBBC7-9716-4552-BA22-82D2884EDBFE}"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447894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4002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7866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2188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54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7936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7370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443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308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4569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260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1676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1360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9946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7945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3100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2682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693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0514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0656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14836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0378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993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85199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99825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79657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7399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49629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3425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81434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95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286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30833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0273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6749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6527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20465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2260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2889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00605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88259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0276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2613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40111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26207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18893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09127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71851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27676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4662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3953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50894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68375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0585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9190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6078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8119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A475C-139F-44DA-A96A-2B57DB4CF2A2}"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8C4E6-9D18-46B8-A44A-52EC48EA40C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5844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6059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23386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77335-26FB-42F6-A602-E16DC3739750}" type="datetimeFigureOut">
              <a:rPr lang="en-US" smtClean="0">
                <a:solidFill>
                  <a:prstClr val="black">
                    <a:tint val="75000"/>
                  </a:prstClr>
                </a:solidFill>
              </a:rPr>
              <a:pPr/>
              <a:t>23-Mar-14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F47B2B-39A7-4A5C-8CE1-CFF191BD8C0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69223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4.xml"/><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51.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6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http://www.presscom11.host22.com/israelimgs/rabin4.jpg"/>
          <p:cNvPicPr>
            <a:picLocks noChangeAspect="1" noChangeArrowheads="1"/>
          </p:cNvPicPr>
          <p:nvPr/>
        </p:nvPicPr>
        <p:blipFill>
          <a:blip r:embed="rId3" cstate="print"/>
          <a:srcRect/>
          <a:stretch>
            <a:fillRect/>
          </a:stretch>
        </p:blipFill>
        <p:spPr bwMode="auto">
          <a:xfrm>
            <a:off x="2103074" y="715682"/>
            <a:ext cx="7879126" cy="5380318"/>
          </a:xfrm>
          <a:prstGeom prst="rect">
            <a:avLst/>
          </a:prstGeom>
          <a:noFill/>
        </p:spPr>
      </p:pic>
    </p:spTree>
    <p:extLst>
      <p:ext uri="{BB962C8B-B14F-4D97-AF65-F5344CB8AC3E}">
        <p14:creationId xmlns:p14="http://schemas.microsoft.com/office/powerpoint/2010/main" val="1390952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www.knesset.gov.il/vip/images/begin5.jpg"/>
          <p:cNvPicPr>
            <a:picLocks noChangeAspect="1" noChangeArrowheads="1"/>
          </p:cNvPicPr>
          <p:nvPr/>
        </p:nvPicPr>
        <p:blipFill>
          <a:blip r:embed="rId3" cstate="print"/>
          <a:srcRect/>
          <a:stretch>
            <a:fillRect/>
          </a:stretch>
        </p:blipFill>
        <p:spPr bwMode="auto">
          <a:xfrm>
            <a:off x="1714500" y="431800"/>
            <a:ext cx="8724900" cy="5816600"/>
          </a:xfrm>
          <a:prstGeom prst="rect">
            <a:avLst/>
          </a:prstGeom>
          <a:noFill/>
        </p:spPr>
      </p:pic>
    </p:spTree>
    <p:extLst>
      <p:ext uri="{BB962C8B-B14F-4D97-AF65-F5344CB8AC3E}">
        <p14:creationId xmlns:p14="http://schemas.microsoft.com/office/powerpoint/2010/main" val="4129640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7 knesset.PNG"/>
          <p:cNvPicPr>
            <a:picLocks noChangeAspect="1"/>
          </p:cNvPicPr>
          <p:nvPr/>
        </p:nvPicPr>
        <p:blipFill>
          <a:blip r:embed="rId3" cstate="print"/>
          <a:stretch>
            <a:fillRect/>
          </a:stretch>
        </p:blipFill>
        <p:spPr>
          <a:xfrm>
            <a:off x="1524000" y="656667"/>
            <a:ext cx="9144000" cy="5544666"/>
          </a:xfrm>
          <a:prstGeom prst="rect">
            <a:avLst/>
          </a:prstGeom>
        </p:spPr>
      </p:pic>
    </p:spTree>
    <p:extLst>
      <p:ext uri="{BB962C8B-B14F-4D97-AF65-F5344CB8AC3E}">
        <p14:creationId xmlns:p14="http://schemas.microsoft.com/office/powerpoint/2010/main" val="560656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nwar Sadat This handout file photo provided by the Israeli Government Press Office (GPO) on March 25, 2009, shows Egyptian President Anwar Sadat standing to shake hands with Israeli Prime Minister Menahem Begin (L) in the Knesset, the Israeli parliament, as Speaker Yitzhak Shamir applauds, on November 20, 1977 in Jerusalem. Sixteen months later, on March 26, 1979 in Washington, DC, Israel and Egypt signed their historic peace treaty, making Egypt the first Arab nation to recognize the Jewish State.  (Photo by Moshe Milner/GPO via Getty Images) *** Local Caption *** Anwar Sadat;Menahem Begin;Yitzhak Shamir"/>
          <p:cNvPicPr>
            <a:picLocks noChangeAspect="1" noChangeArrowheads="1"/>
          </p:cNvPicPr>
          <p:nvPr/>
        </p:nvPicPr>
        <p:blipFill>
          <a:blip r:embed="rId3" cstate="print"/>
          <a:srcRect/>
          <a:stretch>
            <a:fillRect/>
          </a:stretch>
        </p:blipFill>
        <p:spPr bwMode="auto">
          <a:xfrm>
            <a:off x="1885952" y="444500"/>
            <a:ext cx="8477248" cy="5651500"/>
          </a:xfrm>
          <a:prstGeom prst="rect">
            <a:avLst/>
          </a:prstGeom>
          <a:noFill/>
        </p:spPr>
      </p:pic>
    </p:spTree>
    <p:extLst>
      <p:ext uri="{BB962C8B-B14F-4D97-AF65-F5344CB8AC3E}">
        <p14:creationId xmlns:p14="http://schemas.microsoft.com/office/powerpoint/2010/main" val="879831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Anwar Sadat This handout file photo provided by the Israeli Government Press Office (GPO) on March 25, 2009, shows Israeli Prime Minister Menahem Begin (R) chatting informally with Egyptian President Anwar Sadat (L) and U.S. President Jimmy Carter during their peace talks on September 6, 1978 at the presidential retreat of Camp David in Maryland. Israel and Egypt will mark 30 years since their then leaders signed the historic agreement on March 26, 1979, making Egypt the first Arab nation to recognize the Jewish State.  (Photo by Moshe Milner/GPO via Getty Images) *** Local Caption *** Menahem Begin;Anwar Sadat;Jimmy Carter"/>
          <p:cNvPicPr>
            <a:picLocks noChangeAspect="1" noChangeArrowheads="1"/>
          </p:cNvPicPr>
          <p:nvPr/>
        </p:nvPicPr>
        <p:blipFill>
          <a:blip r:embed="rId3" cstate="print"/>
          <a:srcRect/>
          <a:stretch>
            <a:fillRect/>
          </a:stretch>
        </p:blipFill>
        <p:spPr bwMode="auto">
          <a:xfrm>
            <a:off x="1371600" y="178954"/>
            <a:ext cx="9344891" cy="6229929"/>
          </a:xfrm>
          <a:prstGeom prst="rect">
            <a:avLst/>
          </a:prstGeom>
          <a:noFill/>
        </p:spPr>
      </p:pic>
    </p:spTree>
    <p:extLst>
      <p:ext uri="{BB962C8B-B14F-4D97-AF65-F5344CB8AC3E}">
        <p14:creationId xmlns:p14="http://schemas.microsoft.com/office/powerpoint/2010/main" val="3113349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mp david.jpg"/>
          <p:cNvPicPr>
            <a:picLocks noChangeAspect="1"/>
          </p:cNvPicPr>
          <p:nvPr/>
        </p:nvPicPr>
        <p:blipFill>
          <a:blip r:embed="rId3" cstate="print"/>
          <a:stretch>
            <a:fillRect/>
          </a:stretch>
        </p:blipFill>
        <p:spPr>
          <a:xfrm>
            <a:off x="1697802" y="0"/>
            <a:ext cx="8796397" cy="6858000"/>
          </a:xfrm>
          <a:prstGeom prst="rect">
            <a:avLst/>
          </a:prstGeom>
        </p:spPr>
      </p:pic>
    </p:spTree>
    <p:extLst>
      <p:ext uri="{BB962C8B-B14F-4D97-AF65-F5344CB8AC3E}">
        <p14:creationId xmlns:p14="http://schemas.microsoft.com/office/powerpoint/2010/main" val="2265206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http://upload.wikimedia.org/wikipedia/en/thumb/c/ca/IsraeliSettlementGrowthLineGraph.png/500px-IsraeliSettlementGrowthLineGraph.png"/>
          <p:cNvPicPr>
            <a:picLocks noChangeAspect="1" noChangeArrowheads="1"/>
          </p:cNvPicPr>
          <p:nvPr/>
        </p:nvPicPr>
        <p:blipFill>
          <a:blip r:embed="rId3" cstate="print"/>
          <a:srcRect/>
          <a:stretch>
            <a:fillRect/>
          </a:stretch>
        </p:blipFill>
        <p:spPr bwMode="auto">
          <a:xfrm>
            <a:off x="1524001" y="990600"/>
            <a:ext cx="9176600" cy="5340783"/>
          </a:xfrm>
          <a:prstGeom prst="rect">
            <a:avLst/>
          </a:prstGeom>
          <a:noFill/>
        </p:spPr>
      </p:pic>
    </p:spTree>
    <p:extLst>
      <p:ext uri="{BB962C8B-B14F-4D97-AF65-F5344CB8AC3E}">
        <p14:creationId xmlns:p14="http://schemas.microsoft.com/office/powerpoint/2010/main" val="2904688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3" cstate="print"/>
          <a:srcRect/>
          <a:stretch>
            <a:fillRect/>
          </a:stretch>
        </p:blipFill>
        <p:spPr bwMode="auto">
          <a:xfrm>
            <a:off x="2255774" y="26991"/>
            <a:ext cx="7650227" cy="6831009"/>
          </a:xfrm>
          <a:prstGeom prst="rect">
            <a:avLst/>
          </a:prstGeom>
          <a:noFill/>
          <a:ln w="9525">
            <a:noFill/>
            <a:miter lim="800000"/>
            <a:headEnd/>
            <a:tailEnd/>
          </a:ln>
        </p:spPr>
      </p:pic>
    </p:spTree>
    <p:extLst>
      <p:ext uri="{BB962C8B-B14F-4D97-AF65-F5344CB8AC3E}">
        <p14:creationId xmlns:p14="http://schemas.microsoft.com/office/powerpoint/2010/main" val="22929139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File:Yamit evacuation 3.jpg"/>
          <p:cNvPicPr>
            <a:picLocks noChangeAspect="1" noChangeArrowheads="1"/>
          </p:cNvPicPr>
          <p:nvPr/>
        </p:nvPicPr>
        <p:blipFill>
          <a:blip r:embed="rId3" cstate="print"/>
          <a:srcRect/>
          <a:stretch>
            <a:fillRect/>
          </a:stretch>
        </p:blipFill>
        <p:spPr bwMode="auto">
          <a:xfrm>
            <a:off x="1524000" y="21117"/>
            <a:ext cx="2895600" cy="4199673"/>
          </a:xfrm>
          <a:prstGeom prst="rect">
            <a:avLst/>
          </a:prstGeom>
          <a:noFill/>
        </p:spPr>
      </p:pic>
      <p:pic>
        <p:nvPicPr>
          <p:cNvPr id="2" name="Picture 1"/>
          <p:cNvPicPr>
            <a:picLocks noChangeAspect="1"/>
          </p:cNvPicPr>
          <p:nvPr/>
        </p:nvPicPr>
        <p:blipFill>
          <a:blip r:embed="rId4"/>
          <a:stretch>
            <a:fillRect/>
          </a:stretch>
        </p:blipFill>
        <p:spPr>
          <a:xfrm>
            <a:off x="4657785" y="2819401"/>
            <a:ext cx="5998281" cy="3923003"/>
          </a:xfrm>
          <a:prstGeom prst="rect">
            <a:avLst/>
          </a:prstGeom>
        </p:spPr>
      </p:pic>
    </p:spTree>
    <p:extLst>
      <p:ext uri="{BB962C8B-B14F-4D97-AF65-F5344CB8AC3E}">
        <p14:creationId xmlns:p14="http://schemas.microsoft.com/office/powerpoint/2010/main" val="2318471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i.dailymail.co.uk/i/pix/2008/05/08/article-1018604-03C00DEF0000044D-127_468x367.jpg"/>
          <p:cNvPicPr>
            <a:picLocks noChangeAspect="1" noChangeArrowheads="1"/>
          </p:cNvPicPr>
          <p:nvPr/>
        </p:nvPicPr>
        <p:blipFill>
          <a:blip r:embed="rId3" cstate="print"/>
          <a:srcRect/>
          <a:stretch>
            <a:fillRect/>
          </a:stretch>
        </p:blipFill>
        <p:spPr bwMode="auto">
          <a:xfrm>
            <a:off x="2471726" y="315466"/>
            <a:ext cx="7662874" cy="6009134"/>
          </a:xfrm>
          <a:prstGeom prst="rect">
            <a:avLst/>
          </a:prstGeom>
          <a:noFill/>
        </p:spPr>
      </p:pic>
    </p:spTree>
    <p:extLst>
      <p:ext uri="{BB962C8B-B14F-4D97-AF65-F5344CB8AC3E}">
        <p14:creationId xmlns:p14="http://schemas.microsoft.com/office/powerpoint/2010/main" val="273255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h%20of%20Iran%20poses_jpg.jpg"/>
          <p:cNvPicPr>
            <a:picLocks noChangeAspect="1"/>
          </p:cNvPicPr>
          <p:nvPr/>
        </p:nvPicPr>
        <p:blipFill>
          <a:blip r:embed="rId3" cstate="print"/>
          <a:stretch>
            <a:fillRect/>
          </a:stretch>
        </p:blipFill>
        <p:spPr>
          <a:xfrm>
            <a:off x="3667292" y="-13683"/>
            <a:ext cx="4867108" cy="6871683"/>
          </a:xfrm>
          <a:prstGeom prst="rect">
            <a:avLst/>
          </a:prstGeom>
        </p:spPr>
      </p:pic>
    </p:spTree>
    <p:extLst>
      <p:ext uri="{BB962C8B-B14F-4D97-AF65-F5344CB8AC3E}">
        <p14:creationId xmlns:p14="http://schemas.microsoft.com/office/powerpoint/2010/main" val="30237314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8904" y="-33969"/>
            <a:ext cx="2846387"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0977" y="25056"/>
            <a:ext cx="2765386" cy="3690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1089" y="3429001"/>
            <a:ext cx="2525593"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3552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arstimes.com/history/shah_us/24-0642a.gif"/>
          <p:cNvPicPr>
            <a:picLocks noChangeAspect="1" noChangeArrowheads="1"/>
          </p:cNvPicPr>
          <p:nvPr/>
        </p:nvPicPr>
        <p:blipFill>
          <a:blip r:embed="rId3" cstate="print"/>
          <a:srcRect/>
          <a:stretch>
            <a:fillRect/>
          </a:stretch>
        </p:blipFill>
        <p:spPr bwMode="auto">
          <a:xfrm>
            <a:off x="1595720" y="387096"/>
            <a:ext cx="8843681" cy="6013704"/>
          </a:xfrm>
          <a:prstGeom prst="rect">
            <a:avLst/>
          </a:prstGeom>
          <a:noFill/>
        </p:spPr>
      </p:pic>
    </p:spTree>
    <p:extLst>
      <p:ext uri="{BB962C8B-B14F-4D97-AF65-F5344CB8AC3E}">
        <p14:creationId xmlns:p14="http://schemas.microsoft.com/office/powerpoint/2010/main" val="1045655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parstimes.com/history/shah_us/24-0596a.gif"/>
          <p:cNvPicPr>
            <a:picLocks noChangeAspect="1" noChangeArrowheads="1"/>
          </p:cNvPicPr>
          <p:nvPr/>
        </p:nvPicPr>
        <p:blipFill>
          <a:blip r:embed="rId3" cstate="print"/>
          <a:srcRect/>
          <a:stretch>
            <a:fillRect/>
          </a:stretch>
        </p:blipFill>
        <p:spPr bwMode="auto">
          <a:xfrm>
            <a:off x="1521782" y="272796"/>
            <a:ext cx="9146218" cy="6280404"/>
          </a:xfrm>
          <a:prstGeom prst="rect">
            <a:avLst/>
          </a:prstGeom>
          <a:noFill/>
        </p:spPr>
      </p:pic>
    </p:spTree>
    <p:extLst>
      <p:ext uri="{BB962C8B-B14F-4D97-AF65-F5344CB8AC3E}">
        <p14:creationId xmlns:p14="http://schemas.microsoft.com/office/powerpoint/2010/main" val="2646902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lamic-revolution-of-iran.jpg"/>
          <p:cNvPicPr>
            <a:picLocks noChangeAspect="1"/>
          </p:cNvPicPr>
          <p:nvPr/>
        </p:nvPicPr>
        <p:blipFill>
          <a:blip r:embed="rId3" cstate="print"/>
          <a:stretch>
            <a:fillRect/>
          </a:stretch>
        </p:blipFill>
        <p:spPr>
          <a:xfrm>
            <a:off x="1524000" y="457200"/>
            <a:ext cx="9029700" cy="6019800"/>
          </a:xfrm>
          <a:prstGeom prst="rect">
            <a:avLst/>
          </a:prstGeom>
        </p:spPr>
      </p:pic>
    </p:spTree>
    <p:extLst>
      <p:ext uri="{BB962C8B-B14F-4D97-AF65-F5344CB8AC3E}">
        <p14:creationId xmlns:p14="http://schemas.microsoft.com/office/powerpoint/2010/main" val="2410011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D8061979@21-Nov-1979,-Tehran,--5980.jpg"/>
          <p:cNvPicPr>
            <a:picLocks noChangeAspect="1"/>
          </p:cNvPicPr>
          <p:nvPr/>
        </p:nvPicPr>
        <p:blipFill>
          <a:blip r:embed="rId3" cstate="print"/>
          <a:stretch>
            <a:fillRect/>
          </a:stretch>
        </p:blipFill>
        <p:spPr>
          <a:xfrm>
            <a:off x="1524001" y="365289"/>
            <a:ext cx="9143999" cy="6127422"/>
          </a:xfrm>
          <a:prstGeom prst="rect">
            <a:avLst/>
          </a:prstGeom>
        </p:spPr>
      </p:pic>
    </p:spTree>
    <p:extLst>
      <p:ext uri="{BB962C8B-B14F-4D97-AF65-F5344CB8AC3E}">
        <p14:creationId xmlns:p14="http://schemas.microsoft.com/office/powerpoint/2010/main" val="4154955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Operation Eagle Claw"/>
          <p:cNvPicPr>
            <a:picLocks noChangeAspect="1" noChangeArrowheads="1"/>
          </p:cNvPicPr>
          <p:nvPr/>
        </p:nvPicPr>
        <p:blipFill>
          <a:blip r:embed="rId3" cstate="print"/>
          <a:srcRect/>
          <a:stretch>
            <a:fillRect/>
          </a:stretch>
        </p:blipFill>
        <p:spPr bwMode="auto">
          <a:xfrm>
            <a:off x="2209800" y="228601"/>
            <a:ext cx="8088952" cy="6082895"/>
          </a:xfrm>
          <a:prstGeom prst="rect">
            <a:avLst/>
          </a:prstGeom>
          <a:noFill/>
        </p:spPr>
      </p:pic>
    </p:spTree>
    <p:extLst>
      <p:ext uri="{BB962C8B-B14F-4D97-AF65-F5344CB8AC3E}">
        <p14:creationId xmlns:p14="http://schemas.microsoft.com/office/powerpoint/2010/main" val="3219888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Iranian Demonstrators Burning American Flag on U.S. Embassy"/>
          <p:cNvPicPr>
            <a:picLocks noChangeAspect="1" noChangeArrowheads="1"/>
          </p:cNvPicPr>
          <p:nvPr/>
        </p:nvPicPr>
        <p:blipFill>
          <a:blip r:embed="rId3" cstate="print"/>
          <a:srcRect/>
          <a:stretch>
            <a:fillRect/>
          </a:stretch>
        </p:blipFill>
        <p:spPr bwMode="auto">
          <a:xfrm>
            <a:off x="1676400" y="381000"/>
            <a:ext cx="8813242" cy="6265664"/>
          </a:xfrm>
          <a:prstGeom prst="rect">
            <a:avLst/>
          </a:prstGeom>
          <a:noFill/>
        </p:spPr>
      </p:pic>
    </p:spTree>
    <p:extLst>
      <p:ext uri="{BB962C8B-B14F-4D97-AF65-F5344CB8AC3E}">
        <p14:creationId xmlns:p14="http://schemas.microsoft.com/office/powerpoint/2010/main" val="19826498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anCrisis.jpeg"/>
          <p:cNvPicPr>
            <a:picLocks noChangeAspect="1"/>
          </p:cNvPicPr>
          <p:nvPr/>
        </p:nvPicPr>
        <p:blipFill>
          <a:blip r:embed="rId3" cstate="print"/>
          <a:stretch>
            <a:fillRect/>
          </a:stretch>
        </p:blipFill>
        <p:spPr>
          <a:xfrm>
            <a:off x="1524000" y="311727"/>
            <a:ext cx="9144000" cy="6234546"/>
          </a:xfrm>
          <a:prstGeom prst="rect">
            <a:avLst/>
          </a:prstGeom>
        </p:spPr>
      </p:pic>
    </p:spTree>
    <p:extLst>
      <p:ext uri="{BB962C8B-B14F-4D97-AF65-F5344CB8AC3E}">
        <p14:creationId xmlns:p14="http://schemas.microsoft.com/office/powerpoint/2010/main" val="34898545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huffingtonpost.com/eat-the-press/Koppel-thumb.jpg"/>
          <p:cNvPicPr>
            <a:picLocks noChangeAspect="1" noChangeArrowheads="1"/>
          </p:cNvPicPr>
          <p:nvPr/>
        </p:nvPicPr>
        <p:blipFill>
          <a:blip r:embed="rId3" cstate="print"/>
          <a:srcRect/>
          <a:stretch>
            <a:fillRect/>
          </a:stretch>
        </p:blipFill>
        <p:spPr bwMode="auto">
          <a:xfrm>
            <a:off x="2362200" y="185823"/>
            <a:ext cx="8001000" cy="6437172"/>
          </a:xfrm>
          <a:prstGeom prst="rect">
            <a:avLst/>
          </a:prstGeom>
          <a:noFill/>
        </p:spPr>
      </p:pic>
    </p:spTree>
    <p:extLst>
      <p:ext uri="{BB962C8B-B14F-4D97-AF65-F5344CB8AC3E}">
        <p14:creationId xmlns:p14="http://schemas.microsoft.com/office/powerpoint/2010/main" val="33623345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ile:ThanksCanada.JPG"/>
          <p:cNvPicPr>
            <a:picLocks noChangeAspect="1" noChangeArrowheads="1"/>
          </p:cNvPicPr>
          <p:nvPr/>
        </p:nvPicPr>
        <p:blipFill>
          <a:blip r:embed="rId3" cstate="print"/>
          <a:srcRect/>
          <a:stretch>
            <a:fillRect/>
          </a:stretch>
        </p:blipFill>
        <p:spPr bwMode="auto">
          <a:xfrm>
            <a:off x="2438400" y="381000"/>
            <a:ext cx="7620000" cy="5715000"/>
          </a:xfrm>
          <a:prstGeom prst="rect">
            <a:avLst/>
          </a:prstGeom>
          <a:noFill/>
        </p:spPr>
      </p:pic>
    </p:spTree>
    <p:extLst>
      <p:ext uri="{BB962C8B-B14F-4D97-AF65-F5344CB8AC3E}">
        <p14:creationId xmlns:p14="http://schemas.microsoft.com/office/powerpoint/2010/main" val="735272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descr="http://www.glynn.k12.ga.us/BHS/Juniorprojects/Hunt01/alexz5449/map-2.gif"/>
          <p:cNvPicPr>
            <a:picLocks noChangeAspect="1" noChangeArrowheads="1"/>
          </p:cNvPicPr>
          <p:nvPr/>
        </p:nvPicPr>
        <p:blipFill>
          <a:blip r:embed="rId3" cstate="print"/>
          <a:srcRect/>
          <a:stretch>
            <a:fillRect/>
          </a:stretch>
        </p:blipFill>
        <p:spPr bwMode="auto">
          <a:xfrm>
            <a:off x="3039746" y="345484"/>
            <a:ext cx="6104255" cy="6207717"/>
          </a:xfrm>
          <a:prstGeom prst="rect">
            <a:avLst/>
          </a:prstGeom>
          <a:noFill/>
        </p:spPr>
      </p:pic>
    </p:spTree>
    <p:extLst>
      <p:ext uri="{BB962C8B-B14F-4D97-AF65-F5344CB8AC3E}">
        <p14:creationId xmlns:p14="http://schemas.microsoft.com/office/powerpoint/2010/main" val="19632708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media1.corbisimages.com/CorbisImage/hover/12/57/7842/12577842/U2002245.jpg"/>
          <p:cNvPicPr>
            <a:picLocks noChangeAspect="1" noChangeArrowheads="1"/>
          </p:cNvPicPr>
          <p:nvPr/>
        </p:nvPicPr>
        <p:blipFill>
          <a:blip r:embed="rId3" cstate="print"/>
          <a:srcRect/>
          <a:stretch>
            <a:fillRect/>
          </a:stretch>
        </p:blipFill>
        <p:spPr bwMode="auto">
          <a:xfrm>
            <a:off x="1621882" y="175912"/>
            <a:ext cx="9046119" cy="5996288"/>
          </a:xfrm>
          <a:prstGeom prst="rect">
            <a:avLst/>
          </a:prstGeom>
          <a:noFill/>
        </p:spPr>
      </p:pic>
    </p:spTree>
    <p:extLst>
      <p:ext uri="{BB962C8B-B14F-4D97-AF65-F5344CB8AC3E}">
        <p14:creationId xmlns:p14="http://schemas.microsoft.com/office/powerpoint/2010/main" val="19646336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newstalgia.crooksandliars.com/files/uploads/2010/04/U2002233-1_73ee3.jpg"/>
          <p:cNvPicPr>
            <a:picLocks noChangeAspect="1" noChangeArrowheads="1"/>
          </p:cNvPicPr>
          <p:nvPr/>
        </p:nvPicPr>
        <p:blipFill>
          <a:blip r:embed="rId3" cstate="print"/>
          <a:srcRect/>
          <a:stretch>
            <a:fillRect/>
          </a:stretch>
        </p:blipFill>
        <p:spPr bwMode="auto">
          <a:xfrm>
            <a:off x="3886200" y="-3543"/>
            <a:ext cx="4572000" cy="6850197"/>
          </a:xfrm>
          <a:prstGeom prst="rect">
            <a:avLst/>
          </a:prstGeom>
          <a:noFill/>
        </p:spPr>
      </p:pic>
    </p:spTree>
    <p:extLst>
      <p:ext uri="{BB962C8B-B14F-4D97-AF65-F5344CB8AC3E}">
        <p14:creationId xmlns:p14="http://schemas.microsoft.com/office/powerpoint/2010/main" val="4191204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ghanistan_persian_gulf.jpg"/>
          <p:cNvPicPr>
            <a:picLocks noChangeAspect="1"/>
          </p:cNvPicPr>
          <p:nvPr/>
        </p:nvPicPr>
        <p:blipFill>
          <a:blip r:embed="rId3" cstate="print"/>
          <a:stretch>
            <a:fillRect/>
          </a:stretch>
        </p:blipFill>
        <p:spPr>
          <a:xfrm>
            <a:off x="1828800" y="1"/>
            <a:ext cx="8839200" cy="6932999"/>
          </a:xfrm>
          <a:prstGeom prst="rect">
            <a:avLst/>
          </a:prstGeom>
        </p:spPr>
      </p:pic>
    </p:spTree>
    <p:extLst>
      <p:ext uri="{BB962C8B-B14F-4D97-AF65-F5344CB8AC3E}">
        <p14:creationId xmlns:p14="http://schemas.microsoft.com/office/powerpoint/2010/main" val="40950345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holesale-prints.net/CCC0857/CCC0857234.jpg"/>
          <p:cNvPicPr>
            <a:picLocks noChangeAspect="1" noChangeArrowheads="1"/>
          </p:cNvPicPr>
          <p:nvPr/>
        </p:nvPicPr>
        <p:blipFill>
          <a:blip r:embed="rId3" cstate="print"/>
          <a:srcRect/>
          <a:stretch>
            <a:fillRect/>
          </a:stretch>
        </p:blipFill>
        <p:spPr bwMode="auto">
          <a:xfrm>
            <a:off x="1524000" y="0"/>
            <a:ext cx="9309608" cy="6400800"/>
          </a:xfrm>
          <a:prstGeom prst="rect">
            <a:avLst/>
          </a:prstGeom>
          <a:noFill/>
        </p:spPr>
      </p:pic>
    </p:spTree>
    <p:extLst>
      <p:ext uri="{BB962C8B-B14F-4D97-AF65-F5344CB8AC3E}">
        <p14:creationId xmlns:p14="http://schemas.microsoft.com/office/powerpoint/2010/main" val="24488561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22518" y="69499"/>
            <a:ext cx="5143499" cy="6723529"/>
          </a:xfrm>
          <a:prstGeom prst="rect">
            <a:avLst/>
          </a:prstGeom>
        </p:spPr>
      </p:pic>
    </p:spTree>
    <p:extLst>
      <p:ext uri="{BB962C8B-B14F-4D97-AF65-F5344CB8AC3E}">
        <p14:creationId xmlns:p14="http://schemas.microsoft.com/office/powerpoint/2010/main" val="4286749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faculty.college-prep.org/~bernie/sciproject/project/Afghanistan/HumanImpact%20Fontoptimizedforlib/Images/redpic.jpg"/>
          <p:cNvPicPr>
            <a:picLocks noChangeAspect="1" noChangeArrowheads="1"/>
          </p:cNvPicPr>
          <p:nvPr/>
        </p:nvPicPr>
        <p:blipFill>
          <a:blip r:embed="rId3" cstate="print"/>
          <a:srcRect/>
          <a:stretch>
            <a:fillRect/>
          </a:stretch>
        </p:blipFill>
        <p:spPr bwMode="auto">
          <a:xfrm>
            <a:off x="2438400" y="459866"/>
            <a:ext cx="7315200" cy="5588816"/>
          </a:xfrm>
          <a:prstGeom prst="rect">
            <a:avLst/>
          </a:prstGeom>
          <a:noFill/>
        </p:spPr>
      </p:pic>
    </p:spTree>
    <p:extLst>
      <p:ext uri="{BB962C8B-B14F-4D97-AF65-F5344CB8AC3E}">
        <p14:creationId xmlns:p14="http://schemas.microsoft.com/office/powerpoint/2010/main" val="15899565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g map.png"/>
          <p:cNvPicPr>
            <a:picLocks noChangeAspect="1"/>
          </p:cNvPicPr>
          <p:nvPr/>
        </p:nvPicPr>
        <p:blipFill>
          <a:blip r:embed="rId3" cstate="print"/>
          <a:stretch>
            <a:fillRect/>
          </a:stretch>
        </p:blipFill>
        <p:spPr>
          <a:xfrm>
            <a:off x="1524001" y="469476"/>
            <a:ext cx="9143999" cy="5919048"/>
          </a:xfrm>
          <a:prstGeom prst="rect">
            <a:avLst/>
          </a:prstGeom>
        </p:spPr>
      </p:pic>
    </p:spTree>
    <p:extLst>
      <p:ext uri="{BB962C8B-B14F-4D97-AF65-F5344CB8AC3E}">
        <p14:creationId xmlns:p14="http://schemas.microsoft.com/office/powerpoint/2010/main" val="12864507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80summerolympicsboycott.jpg"/>
          <p:cNvPicPr>
            <a:picLocks noChangeAspect="1"/>
          </p:cNvPicPr>
          <p:nvPr/>
        </p:nvPicPr>
        <p:blipFill>
          <a:blip r:embed="rId3" cstate="print"/>
          <a:stretch>
            <a:fillRect/>
          </a:stretch>
        </p:blipFill>
        <p:spPr>
          <a:xfrm>
            <a:off x="0" y="0"/>
            <a:ext cx="4934111" cy="6858000"/>
          </a:xfrm>
          <a:prstGeom prst="rect">
            <a:avLst/>
          </a:prstGeom>
        </p:spPr>
      </p:pic>
      <p:pic>
        <p:nvPicPr>
          <p:cNvPr id="3" name="Picture 2"/>
          <p:cNvPicPr>
            <a:picLocks noChangeAspect="1"/>
          </p:cNvPicPr>
          <p:nvPr/>
        </p:nvPicPr>
        <p:blipFill>
          <a:blip r:embed="rId4"/>
          <a:stretch>
            <a:fillRect/>
          </a:stretch>
        </p:blipFill>
        <p:spPr>
          <a:xfrm>
            <a:off x="7286996" y="0"/>
            <a:ext cx="4905004" cy="6867005"/>
          </a:xfrm>
          <a:prstGeom prst="rect">
            <a:avLst/>
          </a:prstGeom>
        </p:spPr>
      </p:pic>
    </p:spTree>
    <p:extLst>
      <p:ext uri="{BB962C8B-B14F-4D97-AF65-F5344CB8AC3E}">
        <p14:creationId xmlns:p14="http://schemas.microsoft.com/office/powerpoint/2010/main" val="10556000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865" y="124691"/>
            <a:ext cx="11814462" cy="6645635"/>
          </a:xfrm>
          <a:prstGeom prst="rect">
            <a:avLst/>
          </a:prstGeom>
        </p:spPr>
      </p:pic>
    </p:spTree>
    <p:extLst>
      <p:ext uri="{BB962C8B-B14F-4D97-AF65-F5344CB8AC3E}">
        <p14:creationId xmlns:p14="http://schemas.microsoft.com/office/powerpoint/2010/main" val="447844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r4.jpg"/>
          <p:cNvPicPr>
            <a:picLocks noChangeAspect="1"/>
          </p:cNvPicPr>
          <p:nvPr/>
        </p:nvPicPr>
        <p:blipFill>
          <a:blip r:embed="rId3" cstate="print"/>
          <a:stretch>
            <a:fillRect/>
          </a:stretch>
        </p:blipFill>
        <p:spPr>
          <a:xfrm>
            <a:off x="3429000" y="36351"/>
            <a:ext cx="5334000" cy="6785299"/>
          </a:xfrm>
          <a:prstGeom prst="rect">
            <a:avLst/>
          </a:prstGeom>
        </p:spPr>
      </p:pic>
    </p:spTree>
    <p:extLst>
      <p:ext uri="{BB962C8B-B14F-4D97-AF65-F5344CB8AC3E}">
        <p14:creationId xmlns:p14="http://schemas.microsoft.com/office/powerpoint/2010/main" val="4057714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agan edi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15835" y="458065"/>
            <a:ext cx="7533409" cy="5650057"/>
          </a:xfrm>
          <a:prstGeom prst="rect">
            <a:avLst/>
          </a:prstGeom>
        </p:spPr>
      </p:pic>
    </p:spTree>
    <p:extLst>
      <p:ext uri="{BB962C8B-B14F-4D97-AF65-F5344CB8AC3E}">
        <p14:creationId xmlns:p14="http://schemas.microsoft.com/office/powerpoint/2010/main" val="23139131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45455">
                <p:cTn id="7"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oralCollege1980-Large.png"/>
          <p:cNvPicPr>
            <a:picLocks noChangeAspect="1"/>
          </p:cNvPicPr>
          <p:nvPr/>
        </p:nvPicPr>
        <p:blipFill>
          <a:blip r:embed="rId3" cstate="print"/>
          <a:stretch>
            <a:fillRect/>
          </a:stretch>
        </p:blipFill>
        <p:spPr>
          <a:xfrm>
            <a:off x="1524000" y="972807"/>
            <a:ext cx="9144000" cy="4912386"/>
          </a:xfrm>
          <a:prstGeom prst="rect">
            <a:avLst/>
          </a:prstGeom>
        </p:spPr>
      </p:pic>
    </p:spTree>
    <p:extLst>
      <p:ext uri="{BB962C8B-B14F-4D97-AF65-F5344CB8AC3E}">
        <p14:creationId xmlns:p14="http://schemas.microsoft.com/office/powerpoint/2010/main" val="17054913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media2.corbisimages.com/CorbisImage/hover/14/46/8945/14468945/0000178211-001.jpg"/>
          <p:cNvPicPr>
            <a:picLocks noChangeAspect="1" noChangeArrowheads="1"/>
          </p:cNvPicPr>
          <p:nvPr/>
        </p:nvPicPr>
        <p:blipFill>
          <a:blip r:embed="rId3" cstate="print"/>
          <a:srcRect/>
          <a:stretch>
            <a:fillRect/>
          </a:stretch>
        </p:blipFill>
        <p:spPr bwMode="auto">
          <a:xfrm>
            <a:off x="3886200" y="3362"/>
            <a:ext cx="4800600" cy="7059706"/>
          </a:xfrm>
          <a:prstGeom prst="rect">
            <a:avLst/>
          </a:prstGeom>
          <a:noFill/>
        </p:spPr>
      </p:pic>
    </p:spTree>
    <p:extLst>
      <p:ext uri="{BB962C8B-B14F-4D97-AF65-F5344CB8AC3E}">
        <p14:creationId xmlns:p14="http://schemas.microsoft.com/office/powerpoint/2010/main" val="27901998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389011"/>
            <a:ext cx="2935299" cy="3468989"/>
          </a:xfrm>
          <a:prstGeom prst="rect">
            <a:avLst/>
          </a:prstGeom>
        </p:spPr>
      </p:pic>
      <p:pic>
        <p:nvPicPr>
          <p:cNvPr id="3" name="Picture 2"/>
          <p:cNvPicPr>
            <a:picLocks noChangeAspect="1"/>
          </p:cNvPicPr>
          <p:nvPr/>
        </p:nvPicPr>
        <p:blipFill>
          <a:blip r:embed="rId3"/>
          <a:stretch>
            <a:fillRect/>
          </a:stretch>
        </p:blipFill>
        <p:spPr>
          <a:xfrm>
            <a:off x="5932802" y="3389011"/>
            <a:ext cx="2933700" cy="3457575"/>
          </a:xfrm>
          <a:prstGeom prst="rect">
            <a:avLst/>
          </a:prstGeom>
        </p:spPr>
      </p:pic>
      <p:pic>
        <p:nvPicPr>
          <p:cNvPr id="4" name="Picture 3"/>
          <p:cNvPicPr>
            <a:picLocks noChangeAspect="1"/>
          </p:cNvPicPr>
          <p:nvPr/>
        </p:nvPicPr>
        <p:blipFill>
          <a:blip r:embed="rId4"/>
          <a:stretch>
            <a:fillRect/>
          </a:stretch>
        </p:blipFill>
        <p:spPr>
          <a:xfrm>
            <a:off x="2813258" y="15566"/>
            <a:ext cx="2842046" cy="3742027"/>
          </a:xfrm>
          <a:prstGeom prst="rect">
            <a:avLst/>
          </a:prstGeom>
        </p:spPr>
      </p:pic>
      <p:pic>
        <p:nvPicPr>
          <p:cNvPr id="5" name="Picture 4"/>
          <p:cNvPicPr>
            <a:picLocks noChangeAspect="1"/>
          </p:cNvPicPr>
          <p:nvPr/>
        </p:nvPicPr>
        <p:blipFill>
          <a:blip r:embed="rId5"/>
          <a:stretch>
            <a:fillRect/>
          </a:stretch>
        </p:blipFill>
        <p:spPr>
          <a:xfrm>
            <a:off x="9144000" y="0"/>
            <a:ext cx="2497282" cy="3757593"/>
          </a:xfrm>
          <a:prstGeom prst="rect">
            <a:avLst/>
          </a:prstGeom>
        </p:spPr>
      </p:pic>
    </p:spTree>
    <p:extLst>
      <p:ext uri="{BB962C8B-B14F-4D97-AF65-F5344CB8AC3E}">
        <p14:creationId xmlns:p14="http://schemas.microsoft.com/office/powerpoint/2010/main" val="280019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ai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52155" y="717143"/>
            <a:ext cx="9268690" cy="5209568"/>
          </a:xfrm>
          <a:prstGeom prst="rect">
            <a:avLst/>
          </a:prstGeom>
        </p:spPr>
      </p:pic>
    </p:spTree>
    <p:extLst>
      <p:ext uri="{BB962C8B-B14F-4D97-AF65-F5344CB8AC3E}">
        <p14:creationId xmlns:p14="http://schemas.microsoft.com/office/powerpoint/2010/main" val="2155877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cdn5.wn.com/pd/f2/a6/739e90236986838ab2c97e3ac48f_grande.jpg"/>
          <p:cNvPicPr>
            <a:picLocks noChangeAspect="1" noChangeArrowheads="1"/>
          </p:cNvPicPr>
          <p:nvPr/>
        </p:nvPicPr>
        <p:blipFill>
          <a:blip r:embed="rId3" cstate="print"/>
          <a:srcRect/>
          <a:stretch>
            <a:fillRect/>
          </a:stretch>
        </p:blipFill>
        <p:spPr bwMode="auto">
          <a:xfrm>
            <a:off x="1752600" y="377988"/>
            <a:ext cx="8763000" cy="5748381"/>
          </a:xfrm>
          <a:prstGeom prst="rect">
            <a:avLst/>
          </a:prstGeom>
          <a:noFill/>
        </p:spPr>
      </p:pic>
    </p:spTree>
    <p:extLst>
      <p:ext uri="{BB962C8B-B14F-4D97-AF65-F5344CB8AC3E}">
        <p14:creationId xmlns:p14="http://schemas.microsoft.com/office/powerpoint/2010/main" val="1758414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graphics8.nytimes.com/images/section/learning/general/onthisday/big/1006_big.gif"/>
          <p:cNvPicPr>
            <a:picLocks noChangeAspect="1" noChangeArrowheads="1"/>
          </p:cNvPicPr>
          <p:nvPr/>
        </p:nvPicPr>
        <p:blipFill>
          <a:blip r:embed="rId3" cstate="print"/>
          <a:srcRect/>
          <a:stretch>
            <a:fillRect/>
          </a:stretch>
        </p:blipFill>
        <p:spPr bwMode="auto">
          <a:xfrm>
            <a:off x="3962400" y="0"/>
            <a:ext cx="4362450" cy="6991350"/>
          </a:xfrm>
          <a:prstGeom prst="rect">
            <a:avLst/>
          </a:prstGeom>
          <a:noFill/>
        </p:spPr>
      </p:pic>
    </p:spTree>
    <p:extLst>
      <p:ext uri="{BB962C8B-B14F-4D97-AF65-F5344CB8AC3E}">
        <p14:creationId xmlns:p14="http://schemas.microsoft.com/office/powerpoint/2010/main" val="21231176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png"/>
          <p:cNvPicPr>
            <a:picLocks noChangeAspect="1"/>
          </p:cNvPicPr>
          <p:nvPr/>
        </p:nvPicPr>
        <p:blipFill>
          <a:blip r:embed="rId3" cstate="print"/>
          <a:stretch>
            <a:fillRect/>
          </a:stretch>
        </p:blipFill>
        <p:spPr>
          <a:xfrm>
            <a:off x="-2819400" y="228601"/>
            <a:ext cx="14148049" cy="7180135"/>
          </a:xfrm>
          <a:prstGeom prst="rect">
            <a:avLst/>
          </a:prstGeom>
        </p:spPr>
      </p:pic>
    </p:spTree>
    <p:extLst>
      <p:ext uri="{BB962C8B-B14F-4D97-AF65-F5344CB8AC3E}">
        <p14:creationId xmlns:p14="http://schemas.microsoft.com/office/powerpoint/2010/main" val="1992914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4.bp.blogspot.com/_jSdgG4-DeNE/TDzKPscD1_I/AAAAAAAAAko/9hEhFGUKvkY/s400/awacs.jpg"/>
          <p:cNvPicPr>
            <a:picLocks noChangeAspect="1" noChangeArrowheads="1"/>
          </p:cNvPicPr>
          <p:nvPr/>
        </p:nvPicPr>
        <p:blipFill>
          <a:blip r:embed="rId3" cstate="print"/>
          <a:srcRect/>
          <a:stretch>
            <a:fillRect/>
          </a:stretch>
        </p:blipFill>
        <p:spPr bwMode="auto">
          <a:xfrm>
            <a:off x="1681658" y="1143000"/>
            <a:ext cx="8802410" cy="5105400"/>
          </a:xfrm>
          <a:prstGeom prst="rect">
            <a:avLst/>
          </a:prstGeom>
          <a:noFill/>
        </p:spPr>
      </p:pic>
    </p:spTree>
    <p:extLst>
      <p:ext uri="{BB962C8B-B14F-4D97-AF65-F5344CB8AC3E}">
        <p14:creationId xmlns:p14="http://schemas.microsoft.com/office/powerpoint/2010/main" val="10630124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bioguide.congress.gov/bioguide/photo/j/j000101.jpg"/>
          <p:cNvPicPr>
            <a:picLocks noChangeAspect="1" noChangeArrowheads="1"/>
          </p:cNvPicPr>
          <p:nvPr/>
        </p:nvPicPr>
        <p:blipFill>
          <a:blip r:embed="rId3" cstate="print"/>
          <a:srcRect/>
          <a:stretch>
            <a:fillRect/>
          </a:stretch>
        </p:blipFill>
        <p:spPr bwMode="auto">
          <a:xfrm>
            <a:off x="4572000" y="228601"/>
            <a:ext cx="3375660" cy="4219575"/>
          </a:xfrm>
          <a:prstGeom prst="rect">
            <a:avLst/>
          </a:prstGeom>
          <a:noFill/>
        </p:spPr>
      </p:pic>
      <p:sp>
        <p:nvSpPr>
          <p:cNvPr id="3" name="TextBox 2"/>
          <p:cNvSpPr txBox="1"/>
          <p:nvPr/>
        </p:nvSpPr>
        <p:spPr>
          <a:xfrm>
            <a:off x="3048000" y="4572000"/>
            <a:ext cx="6400800" cy="923330"/>
          </a:xfrm>
          <a:prstGeom prst="rect">
            <a:avLst/>
          </a:prstGeom>
          <a:noFill/>
        </p:spPr>
        <p:txBody>
          <a:bodyPr wrap="square" rtlCol="0">
            <a:spAutoFit/>
          </a:bodyPr>
          <a:lstStyle/>
          <a:p>
            <a:endParaRPr lang="en-US" dirty="0">
              <a:solidFill>
                <a:prstClr val="black"/>
              </a:solidFill>
            </a:endParaRPr>
          </a:p>
          <a:p>
            <a:r>
              <a:rPr lang="en-US" dirty="0">
                <a:solidFill>
                  <a:prstClr val="black"/>
                </a:solidFill>
              </a:rPr>
              <a:t>Ed Rollins: “We just beat his brains out. We stood him up in front of an open grave and told him he could jump in if he wanted to.”</a:t>
            </a:r>
          </a:p>
        </p:txBody>
      </p:sp>
    </p:spTree>
    <p:extLst>
      <p:ext uri="{BB962C8B-B14F-4D97-AF65-F5344CB8AC3E}">
        <p14:creationId xmlns:p14="http://schemas.microsoft.com/office/powerpoint/2010/main" val="16484476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timeinc.net/time/magazine/archive/covers/1981/1101811109_400.jpg"/>
          <p:cNvPicPr>
            <a:picLocks noChangeAspect="1" noChangeArrowheads="1"/>
          </p:cNvPicPr>
          <p:nvPr/>
        </p:nvPicPr>
        <p:blipFill>
          <a:blip r:embed="rId3" cstate="print"/>
          <a:srcRect/>
          <a:stretch>
            <a:fillRect/>
          </a:stretch>
        </p:blipFill>
        <p:spPr bwMode="auto">
          <a:xfrm>
            <a:off x="3163820" y="-16955"/>
            <a:ext cx="5218181" cy="6874955"/>
          </a:xfrm>
          <a:prstGeom prst="rect">
            <a:avLst/>
          </a:prstGeom>
          <a:noFill/>
        </p:spPr>
      </p:pic>
    </p:spTree>
    <p:extLst>
      <p:ext uri="{BB962C8B-B14F-4D97-AF65-F5344CB8AC3E}">
        <p14:creationId xmlns:p14="http://schemas.microsoft.com/office/powerpoint/2010/main" val="1392107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519" y="1776845"/>
            <a:ext cx="11244485" cy="3210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54826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gc2000.rutgers.edu/GC2000/MODULES/CIVIL_WAR/lebanonreligiousmap.jpg"/>
          <p:cNvPicPr>
            <a:picLocks noChangeAspect="1" noChangeArrowheads="1"/>
          </p:cNvPicPr>
          <p:nvPr/>
        </p:nvPicPr>
        <p:blipFill>
          <a:blip r:embed="rId3" cstate="print"/>
          <a:srcRect/>
          <a:stretch>
            <a:fillRect/>
          </a:stretch>
        </p:blipFill>
        <p:spPr bwMode="auto">
          <a:xfrm>
            <a:off x="3352800" y="0"/>
            <a:ext cx="5486400" cy="6981826"/>
          </a:xfrm>
          <a:prstGeom prst="rect">
            <a:avLst/>
          </a:prstGeom>
          <a:noFill/>
        </p:spPr>
      </p:pic>
    </p:spTree>
    <p:extLst>
      <p:ext uri="{BB962C8B-B14F-4D97-AF65-F5344CB8AC3E}">
        <p14:creationId xmlns:p14="http://schemas.microsoft.com/office/powerpoint/2010/main" val="27208418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www.independent.co.uk/multimedia/archive/00150/Pg-04-author-1-gett_150853s.jpg"/>
          <p:cNvPicPr>
            <a:picLocks noChangeAspect="1" noChangeArrowheads="1"/>
          </p:cNvPicPr>
          <p:nvPr/>
        </p:nvPicPr>
        <p:blipFill>
          <a:blip r:embed="rId3" cstate="print"/>
          <a:srcRect/>
          <a:stretch>
            <a:fillRect/>
          </a:stretch>
        </p:blipFill>
        <p:spPr bwMode="auto">
          <a:xfrm>
            <a:off x="3352800" y="177331"/>
            <a:ext cx="6324600" cy="6447112"/>
          </a:xfrm>
          <a:prstGeom prst="rect">
            <a:avLst/>
          </a:prstGeom>
          <a:noFill/>
        </p:spPr>
      </p:pic>
    </p:spTree>
    <p:extLst>
      <p:ext uri="{BB962C8B-B14F-4D97-AF65-F5344CB8AC3E}">
        <p14:creationId xmlns:p14="http://schemas.microsoft.com/office/powerpoint/2010/main" val="42232331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1 knesset.PNG"/>
          <p:cNvPicPr>
            <a:picLocks noChangeAspect="1"/>
          </p:cNvPicPr>
          <p:nvPr/>
        </p:nvPicPr>
        <p:blipFill>
          <a:blip r:embed="rId3" cstate="print"/>
          <a:stretch>
            <a:fillRect/>
          </a:stretch>
        </p:blipFill>
        <p:spPr>
          <a:xfrm>
            <a:off x="1524001" y="2"/>
            <a:ext cx="9143251" cy="6324599"/>
          </a:xfrm>
          <a:prstGeom prst="rect">
            <a:avLst/>
          </a:prstGeom>
        </p:spPr>
      </p:pic>
    </p:spTree>
    <p:extLst>
      <p:ext uri="{BB962C8B-B14F-4D97-AF65-F5344CB8AC3E}">
        <p14:creationId xmlns:p14="http://schemas.microsoft.com/office/powerpoint/2010/main" val="14317193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cache.daylife.com/imageserve/09iCdSn6y79ip/439x.jpg"/>
          <p:cNvPicPr>
            <a:picLocks noChangeAspect="1" noChangeArrowheads="1"/>
          </p:cNvPicPr>
          <p:nvPr/>
        </p:nvPicPr>
        <p:blipFill>
          <a:blip r:embed="rId3" cstate="print"/>
          <a:srcRect/>
          <a:stretch>
            <a:fillRect/>
          </a:stretch>
        </p:blipFill>
        <p:spPr bwMode="auto">
          <a:xfrm>
            <a:off x="1828800" y="320422"/>
            <a:ext cx="8839200" cy="5798840"/>
          </a:xfrm>
          <a:prstGeom prst="rect">
            <a:avLst/>
          </a:prstGeom>
          <a:noFill/>
        </p:spPr>
      </p:pic>
    </p:spTree>
    <p:extLst>
      <p:ext uri="{BB962C8B-B14F-4D97-AF65-F5344CB8AC3E}">
        <p14:creationId xmlns:p14="http://schemas.microsoft.com/office/powerpoint/2010/main" val="5949152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arandgame.files.wordpress.com/2011/05/rtyjytjytyjtyjt.jpg"/>
          <p:cNvPicPr>
            <a:picLocks noChangeAspect="1" noChangeArrowheads="1"/>
          </p:cNvPicPr>
          <p:nvPr/>
        </p:nvPicPr>
        <p:blipFill>
          <a:blip r:embed="rId3" cstate="print"/>
          <a:srcRect/>
          <a:stretch>
            <a:fillRect/>
          </a:stretch>
        </p:blipFill>
        <p:spPr bwMode="auto">
          <a:xfrm>
            <a:off x="2971800" y="0"/>
            <a:ext cx="6845564" cy="6858000"/>
          </a:xfrm>
          <a:prstGeom prst="rect">
            <a:avLst/>
          </a:prstGeom>
          <a:noFill/>
        </p:spPr>
      </p:pic>
    </p:spTree>
    <p:extLst>
      <p:ext uri="{BB962C8B-B14F-4D97-AF65-F5344CB8AC3E}">
        <p14:creationId xmlns:p14="http://schemas.microsoft.com/office/powerpoint/2010/main" val="15885015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lebaneseforces.com/images/bachirgemayel.jpg"/>
          <p:cNvPicPr>
            <a:picLocks noChangeAspect="1" noChangeArrowheads="1"/>
          </p:cNvPicPr>
          <p:nvPr/>
        </p:nvPicPr>
        <p:blipFill>
          <a:blip r:embed="rId3" cstate="print"/>
          <a:srcRect/>
          <a:stretch>
            <a:fillRect/>
          </a:stretch>
        </p:blipFill>
        <p:spPr bwMode="auto">
          <a:xfrm>
            <a:off x="1943838" y="686558"/>
            <a:ext cx="8495563" cy="4876042"/>
          </a:xfrm>
          <a:prstGeom prst="rect">
            <a:avLst/>
          </a:prstGeom>
          <a:noFill/>
        </p:spPr>
      </p:pic>
    </p:spTree>
    <p:extLst>
      <p:ext uri="{BB962C8B-B14F-4D97-AF65-F5344CB8AC3E}">
        <p14:creationId xmlns:p14="http://schemas.microsoft.com/office/powerpoint/2010/main" val="41904147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muslimmatters.org/wp-content/uploads/time-1982-cover-sabra-and-shatila.jpg"/>
          <p:cNvPicPr>
            <a:picLocks noChangeAspect="1" noChangeArrowheads="1"/>
          </p:cNvPicPr>
          <p:nvPr/>
        </p:nvPicPr>
        <p:blipFill>
          <a:blip r:embed="rId3" cstate="print"/>
          <a:srcRect/>
          <a:stretch>
            <a:fillRect/>
          </a:stretch>
        </p:blipFill>
        <p:spPr bwMode="auto">
          <a:xfrm>
            <a:off x="3831256" y="0"/>
            <a:ext cx="5205312" cy="6858000"/>
          </a:xfrm>
          <a:prstGeom prst="rect">
            <a:avLst/>
          </a:prstGeom>
          <a:noFill/>
        </p:spPr>
      </p:pic>
    </p:spTree>
    <p:extLst>
      <p:ext uri="{BB962C8B-B14F-4D97-AF65-F5344CB8AC3E}">
        <p14:creationId xmlns:p14="http://schemas.microsoft.com/office/powerpoint/2010/main" val="2213323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3" cstate="print"/>
          <a:srcRect/>
          <a:stretch>
            <a:fillRect/>
          </a:stretch>
        </p:blipFill>
        <p:spPr bwMode="auto">
          <a:xfrm>
            <a:off x="1524000" y="423698"/>
            <a:ext cx="9144000" cy="6010604"/>
          </a:xfrm>
          <a:prstGeom prst="rect">
            <a:avLst/>
          </a:prstGeom>
          <a:noFill/>
          <a:ln w="9525">
            <a:noFill/>
            <a:miter lim="800000"/>
            <a:headEnd/>
            <a:tailEnd/>
          </a:ln>
        </p:spPr>
      </p:pic>
    </p:spTree>
    <p:extLst>
      <p:ext uri="{BB962C8B-B14F-4D97-AF65-F5344CB8AC3E}">
        <p14:creationId xmlns:p14="http://schemas.microsoft.com/office/powerpoint/2010/main" val="32192118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www.corbisimages.com/images/UR003279.jpg?size=67&amp;uid=49cf6288-6560-4be0-ac6f-3d3854506830"/>
          <p:cNvPicPr>
            <a:picLocks noChangeAspect="1" noChangeArrowheads="1"/>
          </p:cNvPicPr>
          <p:nvPr/>
        </p:nvPicPr>
        <p:blipFill>
          <a:blip r:embed="rId3" cstate="print"/>
          <a:srcRect/>
          <a:stretch>
            <a:fillRect/>
          </a:stretch>
        </p:blipFill>
        <p:spPr bwMode="auto">
          <a:xfrm>
            <a:off x="4038600" y="-3313"/>
            <a:ext cx="4495800" cy="6701814"/>
          </a:xfrm>
          <a:prstGeom prst="rect">
            <a:avLst/>
          </a:prstGeom>
          <a:noFill/>
        </p:spPr>
      </p:pic>
    </p:spTree>
    <p:extLst>
      <p:ext uri="{BB962C8B-B14F-4D97-AF65-F5344CB8AC3E}">
        <p14:creationId xmlns:p14="http://schemas.microsoft.com/office/powerpoint/2010/main" val="8350722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corbisimages.com/images/WL007018.jpg?size=67&amp;uid=42fe4297-b378-48fa-a11a-d7edcb0deb08"/>
          <p:cNvPicPr>
            <a:picLocks noChangeAspect="1" noChangeArrowheads="1"/>
          </p:cNvPicPr>
          <p:nvPr/>
        </p:nvPicPr>
        <p:blipFill>
          <a:blip r:embed="rId3" cstate="print"/>
          <a:srcRect/>
          <a:stretch>
            <a:fillRect/>
          </a:stretch>
        </p:blipFill>
        <p:spPr bwMode="auto">
          <a:xfrm>
            <a:off x="1676400" y="381000"/>
            <a:ext cx="8945418" cy="5996227"/>
          </a:xfrm>
          <a:prstGeom prst="rect">
            <a:avLst/>
          </a:prstGeom>
          <a:noFill/>
        </p:spPr>
      </p:pic>
    </p:spTree>
    <p:extLst>
      <p:ext uri="{BB962C8B-B14F-4D97-AF65-F5344CB8AC3E}">
        <p14:creationId xmlns:p14="http://schemas.microsoft.com/office/powerpoint/2010/main" val="17117058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t3.gstatic.com/images?q=tbn:ANd9GcRtAWzm7eSq05Zl1PYUQWwCEaXHsiuViVXVI13j_vwzFPZupk6DkXghA7O7"/>
          <p:cNvPicPr>
            <a:picLocks noChangeAspect="1" noChangeArrowheads="1"/>
          </p:cNvPicPr>
          <p:nvPr/>
        </p:nvPicPr>
        <p:blipFill>
          <a:blip r:embed="rId3" cstate="print"/>
          <a:srcRect/>
          <a:stretch>
            <a:fillRect/>
          </a:stretch>
        </p:blipFill>
        <p:spPr bwMode="auto">
          <a:xfrm>
            <a:off x="3644826" y="70140"/>
            <a:ext cx="5270574" cy="6787860"/>
          </a:xfrm>
          <a:prstGeom prst="rect">
            <a:avLst/>
          </a:prstGeom>
          <a:noFill/>
        </p:spPr>
      </p:pic>
    </p:spTree>
    <p:extLst>
      <p:ext uri="{BB962C8B-B14F-4D97-AF65-F5344CB8AC3E}">
        <p14:creationId xmlns:p14="http://schemas.microsoft.com/office/powerpoint/2010/main" val="5064923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abriefhistory.org/wp-content/uploads/2010/09/1983-marine-barracks-bombing-1.jpg"/>
          <p:cNvPicPr>
            <a:picLocks noChangeAspect="1" noChangeArrowheads="1"/>
          </p:cNvPicPr>
          <p:nvPr/>
        </p:nvPicPr>
        <p:blipFill>
          <a:blip r:embed="rId3" cstate="print"/>
          <a:srcRect/>
          <a:stretch>
            <a:fillRect/>
          </a:stretch>
        </p:blipFill>
        <p:spPr bwMode="auto">
          <a:xfrm>
            <a:off x="1676400" y="275185"/>
            <a:ext cx="8991600" cy="5776188"/>
          </a:xfrm>
          <a:prstGeom prst="rect">
            <a:avLst/>
          </a:prstGeom>
          <a:noFill/>
        </p:spPr>
      </p:pic>
    </p:spTree>
    <p:extLst>
      <p:ext uri="{BB962C8B-B14F-4D97-AF65-F5344CB8AC3E}">
        <p14:creationId xmlns:p14="http://schemas.microsoft.com/office/powerpoint/2010/main" val="10197958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3.bp.blogspot.com/_LD_Ah5tLKV8/SuSRtPEkB7I/AAAAAAAADMY/xLUbP_KwfIE/s400/Beirut_Marine_Barracks_Bombing_25.jpg"/>
          <p:cNvPicPr>
            <a:picLocks noChangeAspect="1" noChangeArrowheads="1"/>
          </p:cNvPicPr>
          <p:nvPr/>
        </p:nvPicPr>
        <p:blipFill>
          <a:blip r:embed="rId3" cstate="print"/>
          <a:srcRect/>
          <a:stretch>
            <a:fillRect/>
          </a:stretch>
        </p:blipFill>
        <p:spPr bwMode="auto">
          <a:xfrm>
            <a:off x="1524000" y="697420"/>
            <a:ext cx="9144000" cy="6149342"/>
          </a:xfrm>
          <a:prstGeom prst="rect">
            <a:avLst/>
          </a:prstGeom>
          <a:noFill/>
        </p:spPr>
      </p:pic>
    </p:spTree>
    <p:extLst>
      <p:ext uri="{BB962C8B-B14F-4D97-AF65-F5344CB8AC3E}">
        <p14:creationId xmlns:p14="http://schemas.microsoft.com/office/powerpoint/2010/main" val="42385994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Buckley.jpg"/>
          <p:cNvPicPr>
            <a:picLocks noChangeAspect="1"/>
          </p:cNvPicPr>
          <p:nvPr/>
        </p:nvPicPr>
        <p:blipFill>
          <a:blip r:embed="rId3" cstate="print"/>
          <a:stretch>
            <a:fillRect/>
          </a:stretch>
        </p:blipFill>
        <p:spPr>
          <a:xfrm>
            <a:off x="1524000" y="0"/>
            <a:ext cx="3962400" cy="2971800"/>
          </a:xfrm>
          <a:prstGeom prst="rect">
            <a:avLst/>
          </a:prstGeom>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6201" y="0"/>
            <a:ext cx="2522679"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3140529"/>
            <a:ext cx="2607240"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3962400"/>
            <a:ext cx="44132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3021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5182049" cy="6828112"/>
          </a:xfrm>
          <a:prstGeom prst="rect">
            <a:avLst/>
          </a:prstGeom>
        </p:spPr>
      </p:pic>
      <p:pic>
        <p:nvPicPr>
          <p:cNvPr id="4" name="Picture 3"/>
          <p:cNvPicPr>
            <a:picLocks noChangeAspect="1"/>
          </p:cNvPicPr>
          <p:nvPr/>
        </p:nvPicPr>
        <p:blipFill>
          <a:blip r:embed="rId3"/>
          <a:stretch>
            <a:fillRect/>
          </a:stretch>
        </p:blipFill>
        <p:spPr>
          <a:xfrm>
            <a:off x="6019957" y="777163"/>
            <a:ext cx="5950212" cy="4950381"/>
          </a:xfrm>
          <a:prstGeom prst="rect">
            <a:avLst/>
          </a:prstGeom>
        </p:spPr>
      </p:pic>
    </p:spTree>
    <p:extLst>
      <p:ext uri="{BB962C8B-B14F-4D97-AF65-F5344CB8AC3E}">
        <p14:creationId xmlns:p14="http://schemas.microsoft.com/office/powerpoint/2010/main" val="27382073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www.friendburst.com/file/pic/photo/2011/02/Joko_Londo-gaddafi86.jpg?t=4d630224c17a0"/>
          <p:cNvPicPr>
            <a:picLocks noChangeAspect="1" noChangeArrowheads="1"/>
          </p:cNvPicPr>
          <p:nvPr/>
        </p:nvPicPr>
        <p:blipFill>
          <a:blip r:embed="rId3" cstate="print"/>
          <a:srcRect/>
          <a:stretch>
            <a:fillRect/>
          </a:stretch>
        </p:blipFill>
        <p:spPr bwMode="auto">
          <a:xfrm>
            <a:off x="2148003" y="0"/>
            <a:ext cx="7708390" cy="6858000"/>
          </a:xfrm>
          <a:prstGeom prst="rect">
            <a:avLst/>
          </a:prstGeom>
          <a:noFill/>
        </p:spPr>
      </p:pic>
    </p:spTree>
    <p:extLst>
      <p:ext uri="{BB962C8B-B14F-4D97-AF65-F5344CB8AC3E}">
        <p14:creationId xmlns:p14="http://schemas.microsoft.com/office/powerpoint/2010/main" val="3786288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cdn.dipity.com/uploads/events/788c880d8f8ea229a749accefd05cc76_1M.png"/>
          <p:cNvPicPr>
            <a:picLocks noChangeAspect="1" noChangeArrowheads="1"/>
          </p:cNvPicPr>
          <p:nvPr/>
        </p:nvPicPr>
        <p:blipFill>
          <a:blip r:embed="rId3" cstate="print"/>
          <a:srcRect/>
          <a:stretch>
            <a:fillRect/>
          </a:stretch>
        </p:blipFill>
        <p:spPr bwMode="auto">
          <a:xfrm>
            <a:off x="2006674" y="235108"/>
            <a:ext cx="8280326" cy="6089492"/>
          </a:xfrm>
          <a:prstGeom prst="rect">
            <a:avLst/>
          </a:prstGeom>
          <a:noFill/>
        </p:spPr>
      </p:pic>
    </p:spTree>
    <p:extLst>
      <p:ext uri="{BB962C8B-B14F-4D97-AF65-F5344CB8AC3E}">
        <p14:creationId xmlns:p14="http://schemas.microsoft.com/office/powerpoint/2010/main" val="340131800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Because France and Spain would not grant the United States overfly rights the 1986 F-111 raid on Libya required a lengthy detour."/>
          <p:cNvPicPr>
            <a:picLocks noChangeAspect="1" noChangeArrowheads="1"/>
          </p:cNvPicPr>
          <p:nvPr/>
        </p:nvPicPr>
        <p:blipFill>
          <a:blip r:embed="rId3" cstate="print"/>
          <a:srcRect/>
          <a:stretch>
            <a:fillRect/>
          </a:stretch>
        </p:blipFill>
        <p:spPr bwMode="auto">
          <a:xfrm>
            <a:off x="1531867" y="508556"/>
            <a:ext cx="9136133" cy="5816044"/>
          </a:xfrm>
          <a:prstGeom prst="rect">
            <a:avLst/>
          </a:prstGeom>
          <a:noFill/>
        </p:spPr>
      </p:pic>
    </p:spTree>
    <p:extLst>
      <p:ext uri="{BB962C8B-B14F-4D97-AF65-F5344CB8AC3E}">
        <p14:creationId xmlns:p14="http://schemas.microsoft.com/office/powerpoint/2010/main" val="6781050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depetris.files.wordpress.com/2010/04/muammar-gaddafi-1986-versi-time.jpg"/>
          <p:cNvPicPr>
            <a:picLocks noChangeAspect="1" noChangeArrowheads="1"/>
          </p:cNvPicPr>
          <p:nvPr/>
        </p:nvPicPr>
        <p:blipFill>
          <a:blip r:embed="rId3" cstate="print"/>
          <a:srcRect/>
          <a:stretch>
            <a:fillRect/>
          </a:stretch>
        </p:blipFill>
        <p:spPr bwMode="auto">
          <a:xfrm>
            <a:off x="3755056" y="-41148"/>
            <a:ext cx="5236544" cy="6899148"/>
          </a:xfrm>
          <a:prstGeom prst="rect">
            <a:avLst/>
          </a:prstGeom>
          <a:noFill/>
        </p:spPr>
      </p:pic>
    </p:spTree>
    <p:extLst>
      <p:ext uri="{BB962C8B-B14F-4D97-AF65-F5344CB8AC3E}">
        <p14:creationId xmlns:p14="http://schemas.microsoft.com/office/powerpoint/2010/main" val="12081341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attualizzando.files.wordpress.com/2009/12/craxi1.jpg"/>
          <p:cNvPicPr>
            <a:picLocks noChangeAspect="1" noChangeArrowheads="1"/>
          </p:cNvPicPr>
          <p:nvPr/>
        </p:nvPicPr>
        <p:blipFill>
          <a:blip r:embed="rId3" cstate="print"/>
          <a:srcRect/>
          <a:stretch>
            <a:fillRect/>
          </a:stretch>
        </p:blipFill>
        <p:spPr bwMode="auto">
          <a:xfrm>
            <a:off x="3276600" y="166566"/>
            <a:ext cx="6096000" cy="6356515"/>
          </a:xfrm>
          <a:prstGeom prst="rect">
            <a:avLst/>
          </a:prstGeom>
          <a:noFill/>
        </p:spPr>
      </p:pic>
    </p:spTree>
    <p:extLst>
      <p:ext uri="{BB962C8B-B14F-4D97-AF65-F5344CB8AC3E}">
        <p14:creationId xmlns:p14="http://schemas.microsoft.com/office/powerpoint/2010/main" val="36085878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healingiraq.blogspot.com/iran-iraq-war.JPG"/>
          <p:cNvPicPr>
            <a:picLocks noChangeAspect="1" noChangeArrowheads="1"/>
          </p:cNvPicPr>
          <p:nvPr/>
        </p:nvPicPr>
        <p:blipFill>
          <a:blip r:embed="rId3" cstate="print"/>
          <a:srcRect/>
          <a:stretch>
            <a:fillRect/>
          </a:stretch>
        </p:blipFill>
        <p:spPr bwMode="auto">
          <a:xfrm>
            <a:off x="2362200" y="-762000"/>
            <a:ext cx="6639592" cy="7620000"/>
          </a:xfrm>
          <a:prstGeom prst="rect">
            <a:avLst/>
          </a:prstGeom>
          <a:noFill/>
        </p:spPr>
      </p:pic>
    </p:spTree>
    <p:extLst>
      <p:ext uri="{BB962C8B-B14F-4D97-AF65-F5344CB8AC3E}">
        <p14:creationId xmlns:p14="http://schemas.microsoft.com/office/powerpoint/2010/main" val="5642662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Saddam Hussein firing a rocket propelled grenade"/>
          <p:cNvPicPr>
            <a:picLocks noChangeAspect="1" noChangeArrowheads="1"/>
          </p:cNvPicPr>
          <p:nvPr/>
        </p:nvPicPr>
        <p:blipFill>
          <a:blip r:embed="rId3" cstate="print"/>
          <a:srcRect/>
          <a:stretch>
            <a:fillRect/>
          </a:stretch>
        </p:blipFill>
        <p:spPr bwMode="auto">
          <a:xfrm>
            <a:off x="1524000" y="10886"/>
            <a:ext cx="5127460" cy="3839282"/>
          </a:xfrm>
          <a:prstGeom prst="rect">
            <a:avLst/>
          </a:prstGeom>
          <a:noFill/>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1" y="3417577"/>
            <a:ext cx="4767943" cy="3429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88633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lilith-ezine.com/articles/politics/images/Iraq-03.jpg"/>
          <p:cNvPicPr>
            <a:picLocks noChangeAspect="1" noChangeArrowheads="1"/>
          </p:cNvPicPr>
          <p:nvPr/>
        </p:nvPicPr>
        <p:blipFill>
          <a:blip r:embed="rId3" cstate="print"/>
          <a:srcRect/>
          <a:stretch>
            <a:fillRect/>
          </a:stretch>
        </p:blipFill>
        <p:spPr bwMode="auto">
          <a:xfrm>
            <a:off x="2296306" y="203874"/>
            <a:ext cx="7762094" cy="6044526"/>
          </a:xfrm>
          <a:prstGeom prst="rect">
            <a:avLst/>
          </a:prstGeom>
          <a:noFill/>
        </p:spPr>
      </p:pic>
    </p:spTree>
    <p:extLst>
      <p:ext uri="{BB962C8B-B14F-4D97-AF65-F5344CB8AC3E}">
        <p14:creationId xmlns:p14="http://schemas.microsoft.com/office/powerpoint/2010/main" val="32660780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farlane.jpg"/>
          <p:cNvPicPr>
            <a:picLocks noChangeAspect="1"/>
          </p:cNvPicPr>
          <p:nvPr/>
        </p:nvPicPr>
        <p:blipFill>
          <a:blip r:embed="rId3" cstate="print"/>
          <a:stretch>
            <a:fillRect/>
          </a:stretch>
        </p:blipFill>
        <p:spPr>
          <a:xfrm>
            <a:off x="1936836" y="36576"/>
            <a:ext cx="8273964" cy="6821424"/>
          </a:xfrm>
          <a:prstGeom prst="rect">
            <a:avLst/>
          </a:prstGeom>
        </p:spPr>
      </p:pic>
    </p:spTree>
    <p:extLst>
      <p:ext uri="{BB962C8B-B14F-4D97-AF65-F5344CB8AC3E}">
        <p14:creationId xmlns:p14="http://schemas.microsoft.com/office/powerpoint/2010/main" val="29462581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81001"/>
            <a:ext cx="7467600" cy="6186309"/>
          </a:xfrm>
          <a:prstGeom prst="rect">
            <a:avLst/>
          </a:prstGeom>
          <a:noFill/>
        </p:spPr>
        <p:txBody>
          <a:bodyPr wrap="square" rtlCol="0">
            <a:spAutoFit/>
          </a:bodyPr>
          <a:lstStyle/>
          <a:p>
            <a:pPr algn="ctr"/>
            <a:r>
              <a:rPr lang="en-US" b="1" dirty="0">
                <a:solidFill>
                  <a:srgbClr val="FF0000"/>
                </a:solidFill>
              </a:rPr>
              <a:t>US shipment of weapons to Iran</a:t>
            </a:r>
          </a:p>
          <a:p>
            <a:r>
              <a:rPr lang="en-US" sz="2000" dirty="0">
                <a:solidFill>
                  <a:prstClr val="black"/>
                </a:solidFill>
              </a:rPr>
              <a:t>1985</a:t>
            </a:r>
          </a:p>
          <a:p>
            <a:endParaRPr lang="en-US" sz="2000" dirty="0">
              <a:solidFill>
                <a:prstClr val="black"/>
              </a:solidFill>
            </a:endParaRPr>
          </a:p>
          <a:p>
            <a:pPr>
              <a:buFont typeface="Arial" pitchFamily="34" charset="0"/>
              <a:buChar char="•"/>
            </a:pPr>
            <a:r>
              <a:rPr lang="en-US" sz="2000" dirty="0">
                <a:solidFill>
                  <a:prstClr val="black"/>
                </a:solidFill>
              </a:rPr>
              <a:t>Aug. 20: Israel sends 96 TOW anti-tank missiles to Iran.</a:t>
            </a:r>
          </a:p>
          <a:p>
            <a:pPr>
              <a:buFont typeface="Arial" pitchFamily="34" charset="0"/>
              <a:buChar char="•"/>
            </a:pPr>
            <a:r>
              <a:rPr lang="en-US" sz="2000" dirty="0">
                <a:solidFill>
                  <a:prstClr val="black"/>
                </a:solidFill>
              </a:rPr>
              <a:t>Sept. 14: Israel sends 408 more TOW missiles to Iran.</a:t>
            </a:r>
          </a:p>
          <a:p>
            <a:pPr>
              <a:buFont typeface="Arial" pitchFamily="34" charset="0"/>
              <a:buChar char="•"/>
            </a:pPr>
            <a:r>
              <a:rPr lang="en-US" sz="2000" dirty="0">
                <a:solidFill>
                  <a:prstClr val="black"/>
                </a:solidFill>
              </a:rPr>
              <a:t>Nov. 24-25: The C.I.A. arranges for a shipment of 18 Hawk anti-aircraft missiles from Israel to Iran aboard a C.I.A. front company plane</a:t>
            </a:r>
          </a:p>
          <a:p>
            <a:endParaRPr lang="en-US" sz="2000" dirty="0">
              <a:solidFill>
                <a:prstClr val="black"/>
              </a:solidFill>
            </a:endParaRPr>
          </a:p>
          <a:p>
            <a:r>
              <a:rPr lang="en-US" sz="2000" dirty="0">
                <a:solidFill>
                  <a:prstClr val="black"/>
                </a:solidFill>
              </a:rPr>
              <a:t>1986 </a:t>
            </a:r>
          </a:p>
          <a:p>
            <a:endParaRPr lang="en-US" sz="2000" dirty="0">
              <a:solidFill>
                <a:prstClr val="black"/>
              </a:solidFill>
            </a:endParaRPr>
          </a:p>
          <a:p>
            <a:pPr>
              <a:buFont typeface="Arial" pitchFamily="34" charset="0"/>
              <a:buChar char="•"/>
            </a:pPr>
            <a:r>
              <a:rPr lang="en-US" sz="2000" dirty="0">
                <a:solidFill>
                  <a:prstClr val="black"/>
                </a:solidFill>
              </a:rPr>
              <a:t>Feb. 17: The United States sends 500 TOW missiles to Israel, from American stocks, for shipment to Iran.</a:t>
            </a:r>
          </a:p>
          <a:p>
            <a:pPr>
              <a:buFont typeface="Arial" pitchFamily="34" charset="0"/>
              <a:buChar char="•"/>
            </a:pPr>
            <a:r>
              <a:rPr lang="en-US" sz="2000" dirty="0">
                <a:solidFill>
                  <a:prstClr val="black"/>
                </a:solidFill>
              </a:rPr>
              <a:t>Feb. 27: Another shipment of 500 TOW missiles are sent to Israel, once again for shipment to Iran.</a:t>
            </a:r>
          </a:p>
          <a:p>
            <a:pPr>
              <a:buFont typeface="Arial" pitchFamily="34" charset="0"/>
              <a:buChar char="•"/>
            </a:pPr>
            <a:r>
              <a:rPr lang="en-US" sz="2000" dirty="0">
                <a:solidFill>
                  <a:prstClr val="black"/>
                </a:solidFill>
              </a:rPr>
              <a:t>May 23-24: 508 TOW missiles and 240 spare parts for Hawk missiles are shipped to Israel.</a:t>
            </a:r>
          </a:p>
          <a:p>
            <a:pPr>
              <a:buFont typeface="Arial" pitchFamily="34" charset="0"/>
              <a:buChar char="•"/>
            </a:pPr>
            <a:r>
              <a:rPr lang="en-US" sz="2000" dirty="0">
                <a:solidFill>
                  <a:prstClr val="black"/>
                </a:solidFill>
              </a:rPr>
              <a:t>Aug. 4: The United States sends Iran a shipment of spare parts for Hawk anti-aircraft missiles.</a:t>
            </a:r>
          </a:p>
          <a:p>
            <a:pPr>
              <a:buFont typeface="Arial" pitchFamily="34" charset="0"/>
              <a:buChar char="•"/>
            </a:pPr>
            <a:r>
              <a:rPr lang="en-US" sz="2000" dirty="0">
                <a:solidFill>
                  <a:prstClr val="black"/>
                </a:solidFill>
              </a:rPr>
              <a:t>Oct. 28: 500 TOW missiles are sent from Israel to Iran.</a:t>
            </a:r>
          </a:p>
          <a:p>
            <a:endParaRPr lang="en-US" dirty="0">
              <a:solidFill>
                <a:prstClr val="black"/>
              </a:solidFill>
            </a:endParaRPr>
          </a:p>
        </p:txBody>
      </p:sp>
    </p:spTree>
    <p:extLst>
      <p:ext uri="{BB962C8B-B14F-4D97-AF65-F5344CB8AC3E}">
        <p14:creationId xmlns:p14="http://schemas.microsoft.com/office/powerpoint/2010/main" val="39236504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r-iran-contra towe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69127" y="122092"/>
            <a:ext cx="7845137" cy="5883853"/>
          </a:xfrm>
          <a:prstGeom prst="rect">
            <a:avLst/>
          </a:prstGeom>
        </p:spPr>
      </p:pic>
    </p:spTree>
    <p:extLst>
      <p:ext uri="{BB962C8B-B14F-4D97-AF65-F5344CB8AC3E}">
        <p14:creationId xmlns:p14="http://schemas.microsoft.com/office/powerpoint/2010/main" val="18265234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TotalTime>
  <Words>281</Words>
  <Application>Microsoft Office PowerPoint</Application>
  <PresentationFormat>Widescreen</PresentationFormat>
  <Paragraphs>88</Paragraphs>
  <Slides>70</Slides>
  <Notes>61</Notes>
  <HiddenSlides>0</HiddenSlides>
  <MMClips>3</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70</vt:i4>
      </vt:variant>
    </vt:vector>
  </HeadingPairs>
  <TitlesOfParts>
    <vt:vector size="77" baseType="lpstr">
      <vt:lpstr>Arial</vt:lpstr>
      <vt:lpstr>Calibri</vt:lpstr>
      <vt:lpstr>1_Office Theme</vt:lpstr>
      <vt:lpstr>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10</cp:revision>
  <dcterms:created xsi:type="dcterms:W3CDTF">2014-03-20T01:38:31Z</dcterms:created>
  <dcterms:modified xsi:type="dcterms:W3CDTF">2014-03-24T01:40:23Z</dcterms:modified>
</cp:coreProperties>
</file>