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284" r:id="rId3"/>
    <p:sldId id="288" r:id="rId4"/>
    <p:sldId id="289" r:id="rId5"/>
    <p:sldId id="260" r:id="rId6"/>
    <p:sldId id="291" r:id="rId7"/>
    <p:sldId id="258" r:id="rId8"/>
    <p:sldId id="313" r:id="rId9"/>
    <p:sldId id="296" r:id="rId10"/>
    <p:sldId id="312" r:id="rId11"/>
    <p:sldId id="261" r:id="rId12"/>
    <p:sldId id="264" r:id="rId13"/>
    <p:sldId id="319" r:id="rId14"/>
    <p:sldId id="314" r:id="rId15"/>
    <p:sldId id="317" r:id="rId16"/>
    <p:sldId id="320" r:id="rId17"/>
    <p:sldId id="322" r:id="rId18"/>
    <p:sldId id="466" r:id="rId19"/>
    <p:sldId id="360" r:id="rId20"/>
    <p:sldId id="344" r:id="rId21"/>
    <p:sldId id="346" r:id="rId22"/>
    <p:sldId id="349" r:id="rId23"/>
    <p:sldId id="356" r:id="rId24"/>
    <p:sldId id="462" r:id="rId25"/>
    <p:sldId id="359" r:id="rId26"/>
    <p:sldId id="463" r:id="rId27"/>
    <p:sldId id="362" r:id="rId28"/>
    <p:sldId id="375" r:id="rId29"/>
    <p:sldId id="377" r:id="rId30"/>
    <p:sldId id="379" r:id="rId31"/>
    <p:sldId id="402" r:id="rId32"/>
    <p:sldId id="381" r:id="rId33"/>
    <p:sldId id="386" r:id="rId34"/>
    <p:sldId id="389" r:id="rId35"/>
    <p:sldId id="390" r:id="rId36"/>
    <p:sldId id="392" r:id="rId37"/>
    <p:sldId id="465" r:id="rId38"/>
    <p:sldId id="393" r:id="rId39"/>
    <p:sldId id="401" r:id="rId40"/>
    <p:sldId id="464" r:id="rId41"/>
    <p:sldId id="433" r:id="rId42"/>
    <p:sldId id="435" r:id="rId43"/>
    <p:sldId id="436" r:id="rId44"/>
    <p:sldId id="438" r:id="rId45"/>
    <p:sldId id="440" r:id="rId46"/>
    <p:sldId id="441" r:id="rId47"/>
    <p:sldId id="444" r:id="rId48"/>
    <p:sldId id="447" r:id="rId49"/>
    <p:sldId id="449" r:id="rId50"/>
    <p:sldId id="450" r:id="rId51"/>
    <p:sldId id="452" r:id="rId52"/>
    <p:sldId id="453" r:id="rId53"/>
    <p:sldId id="454" r:id="rId54"/>
    <p:sldId id="458" r:id="rId55"/>
    <p:sldId id="460" r:id="rId56"/>
    <p:sldId id="461" r:id="rId57"/>
    <p:sldId id="406" r:id="rId58"/>
    <p:sldId id="411" r:id="rId59"/>
    <p:sldId id="413" r:id="rId60"/>
    <p:sldId id="414" r:id="rId61"/>
    <p:sldId id="415" r:id="rId62"/>
    <p:sldId id="421" r:id="rId63"/>
    <p:sldId id="422" r:id="rId64"/>
    <p:sldId id="424" r:id="rId65"/>
    <p:sldId id="426" r:id="rId66"/>
    <p:sldId id="427" r:id="rId67"/>
    <p:sldId id="430" r:id="rId68"/>
    <p:sldId id="469" r:id="rId69"/>
    <p:sldId id="468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69DB-3C8B-4E2C-A293-14C4DF98C603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FBBC7-9716-4552-BA22-82D2884ED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7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gemayel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habib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FBBC7-9716-4552-BA22-82D2884EDBF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86A8-777E-42B8-9BFB-FA1C2F0697FE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B1A98-1A11-4EC3-B932-D1E84BD4A58E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Rumallah</a:t>
            </a:r>
            <a:r>
              <a:rPr lang="en-US" smtClean="0"/>
              <a:t> oil field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E7BDC-FF87-4AFB-8EF5-F4CA9877D7AE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Bush and emir of </a:t>
            </a:r>
            <a:r>
              <a:rPr lang="en-US" dirty="0" err="1" smtClean="0"/>
              <a:t>kuwait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5103F-F40B-40E3-BBEA-4BC4F8DD03F8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Jerusalem 18 bus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7691-884C-4B14-A245-DA7F2D0C64C9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 laden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sudan</a:t>
            </a:r>
            <a:r>
              <a:rPr lang="en-US" baseline="0" dirty="0" smtClean="0"/>
              <a:t> house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Cruise missile strike—bin laden alerted </a:t>
            </a:r>
            <a:r>
              <a:rPr lang="en-US" dirty="0" err="1" smtClean="0"/>
              <a:t>isi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Sudan strike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E68D1-3AC4-403D-8B26-633862263C37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77335-26FB-42F6-A602-E16DC373975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47B2B-39A7-4A5C-8CE1-CFF191BD8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gc2000.rutgers.edu/GC2000/MODULES/CIVIL_WAR/lebanonreligious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0"/>
            <a:ext cx="5486400" cy="698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independent.co.uk/multimedia/archive/00150/Pg-04-author-1-gett_150853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7331"/>
            <a:ext cx="6324600" cy="644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 kness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3251" cy="6324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cache.daylife.com/imageserve/09iCdSn6y79ip/439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20422"/>
            <a:ext cx="8839200" cy="579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arandgame.files.wordpress.com/2011/05/rtyjytjytyjtyj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0"/>
            <a:ext cx="684556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www.lebaneseforces.com/images/bachirgemay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837" y="686558"/>
            <a:ext cx="8495563" cy="4876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muslimmatters.org/wp-content/uploads/time-1982-cover-sabra-and-shati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7256" y="0"/>
            <a:ext cx="52053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3698"/>
            <a:ext cx="9144000" cy="601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corbisimages.com/images/UR003279.jpg?size=67&amp;uid=49cf6288-6560-4be0-ac6f-3d38545068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-3313"/>
            <a:ext cx="4495800" cy="6701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t3.gstatic.com/images?q=tbn:ANd9GcRtAWzm7eSq05Zl1PYUQWwCEaXHsiuViVXVI13j_vwzFPZupk6DkXghA7O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0826" y="70140"/>
            <a:ext cx="5270574" cy="6787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abriefhistory.org/wp-content/uploads/2010/09/1983-marine-barracks-bombing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75185"/>
            <a:ext cx="8991600" cy="5776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Buckl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962400" cy="2971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0"/>
            <a:ext cx="2522679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40529"/>
            <a:ext cx="260724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4413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healingiraq.blogspot.com/iran-iraq-w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-762000"/>
            <a:ext cx="6639592" cy="7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1837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addam Hussein firing a rocket propelled grena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886"/>
            <a:ext cx="5127460" cy="3839282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17577"/>
            <a:ext cx="4767943" cy="342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255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lilith-ezine.com/articles/politics/images/Iraq-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306" y="203874"/>
            <a:ext cx="7762094" cy="6044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5195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farl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836" y="36576"/>
            <a:ext cx="8273964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5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467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US shipment of weapons to Iran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1985</a:t>
            </a: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Aug. 20: Israel sends 96 TOW anti-tank missiles to Iran.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Sept. 14: Israel sends 408 more TOW missiles to Iran.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Nov. 24-25: The C.I.A. arranges for a shipment of 18 Hawk anti-aircraft missiles from Israel to Iran aboard a C.I.A. front company plane</a:t>
            </a: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1986 </a:t>
            </a: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Feb. 17: The United States sends 500 TOW missiles to Israel, from American stocks, for shipment to Iran.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Feb. 27: Another shipment of 500 TOW missiles are sent to Israel, once again for shipment to Iran.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May 23-24: 508 TOW missiles and 240 spare parts for Hawk missiles are shipped to Israel.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Aug. 4: The United States sends Iran a shipment of spare parts for Hawk anti-aircraft missiles.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Oct. 28: 500 TOW missiles are sent from Israel to Iran.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r-iran-contra tow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0200" y="914400"/>
            <a:ext cx="6324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0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ile:Afghanistan insurgency 198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2400"/>
            <a:ext cx="9144000" cy="7181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3004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033_casey_touring_afghan_camps_2050081722-16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004" y="30481"/>
            <a:ext cx="9185003" cy="68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60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www.chasingthefrog.com/reelfaces/charliewilson/ang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1" y="1447800"/>
            <a:ext cx="8950883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4698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blog.chron.com/txpotomac/files/legacy/Joanne%20with%20Charlie%20Wil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04800"/>
            <a:ext cx="6431735" cy="6094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5572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cominganarchy.com/wordpress/wp-content/uploads/2010/02/Charlie-Wilson-in-Afghani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94300" cy="311658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497" y="3352801"/>
            <a:ext cx="4977274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437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lede_stinger.afghan.4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33425"/>
            <a:ext cx="9143999" cy="53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3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vpulloutaf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6261" y="274320"/>
            <a:ext cx="9210261" cy="63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94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128" y="1066799"/>
            <a:ext cx="953578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290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www.esquire.com/cm/esquire/images/brent-scowcroft-0109-fb-23693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86150" cy="4648200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157" y="3124200"/>
            <a:ext cx="5524843" cy="370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1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revious.presstv.ir/photo/20110103/hmousavi201101031339364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86" y="3728930"/>
            <a:ext cx="4937125" cy="311818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4428"/>
            <a:ext cx="3206750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345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voltairenet.org/IMG/jpg/1991_rumal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6827" y="304800"/>
            <a:ext cx="5560541" cy="617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8237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sweek-bush-wi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2800" y="228600"/>
            <a:ext cx="4978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tcher-bush-kuwai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762000"/>
            <a:ext cx="67564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7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www.voltairenet.org/IMG/jpg/1991-gw-emi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184" y="93726"/>
            <a:ext cx="4281556" cy="2954274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1752600"/>
            <a:ext cx="4614863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1" y="4267200"/>
            <a:ext cx="4731115" cy="250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408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artlockw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500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http://i9.photobucket.com/albums/a81/kos102/2009/Rogues/baker-azi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85826"/>
            <a:ext cx="8153400" cy="59845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84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ile:Gulfwarro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68" y="165246"/>
            <a:ext cx="9091332" cy="62355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54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66" y="0"/>
            <a:ext cx="79372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48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e:IrakDesertStorm1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398" y="431292"/>
            <a:ext cx="9171398" cy="6121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530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le:Scud TEL laun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772"/>
            <a:ext cx="4114800" cy="4879209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575" y="3352801"/>
            <a:ext cx="4872312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6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f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052" y="0"/>
            <a:ext cx="7659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0999" y="758276"/>
            <a:ext cx="9525000" cy="556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61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http://www.xtimeline.com/__UserPic_Large/4079/ELT2007121411365809316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4540" y="-67456"/>
            <a:ext cx="5280660" cy="6925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109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http://focusonjerusalem.com/map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27398"/>
            <a:ext cx="3048000" cy="6596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4560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http://foreignpolicy.com/files/fp_uploaded_images/100423_9ArafatPeresRabinresiz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0" y="344470"/>
            <a:ext cx="8864650" cy="60563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74150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http://apps.business.ualberta.ca/yreshef/zionism/images/01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1683" y="615132"/>
            <a:ext cx="9185683" cy="5785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18548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 descr="http://1.bp.blogspot.com/-Zk39BM_K-0I/TiQdyERzjxI/AAAAAAAAANA/iNSvDPMUYj8/s640/Allenby+Bridge+-+Entrance+Gate+to+the+border+from+Jord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810" y="519520"/>
            <a:ext cx="8356190" cy="5576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57383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 descr="http://news.bbc.co.uk/media/images/40158000/jpg/_40158381_rabin_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57199"/>
            <a:ext cx="7459046" cy="6091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94707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 descr="http://nimg.sulekha.com/others/original700/leah-rabin-funeral-2011-2-1-14-14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4490434" cy="3188208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004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0927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http://www.hagalil.com/israel/sikaron/terror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" y="609600"/>
            <a:ext cx="8656320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9219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912" y="662790"/>
            <a:ext cx="9231912" cy="558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66074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71" y="304800"/>
            <a:ext cx="3795945" cy="519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620" y="275081"/>
            <a:ext cx="4363151" cy="524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39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200" y="582097"/>
            <a:ext cx="9222200" cy="574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45726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9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0999" y="758276"/>
            <a:ext cx="9525000" cy="556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910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218193" cy="57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64923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http://israelipalestinian.procon.org/files/ispal%20images/2000campdavidsumm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4622"/>
            <a:ext cx="8382000" cy="55949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9237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http://www.mideastweb.org/Rossmap_Dec200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559" y="0"/>
            <a:ext cx="429482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47336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faculty.umf.maine.edu/walter.sargent/public.www/web%20104/90s%20world%20trade%201993%20bomb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497" y="152400"/>
            <a:ext cx="8492567" cy="647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358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ile:1993 World Trade Center Bombing by Eric Ascalon WT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5623" y="0"/>
            <a:ext cx="4656977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70513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ttp://airforcephotos.togetherweserved.com/190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6543" y="0"/>
            <a:ext cx="53848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626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historycommons.org/events-images/897_binladen_sudan_house_2050081722-130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81000"/>
            <a:ext cx="7736691" cy="5796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88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rthern-allianc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3580" y="381000"/>
            <a:ext cx="880254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cceleratingfuture.com/michael/blog/images/richard_clar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251"/>
            <a:ext cx="3733799" cy="280035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7022"/>
            <a:ext cx="3548063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129" y="3810000"/>
            <a:ext cx="399256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62350"/>
            <a:ext cx="36068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0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ya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3348" y="-91651"/>
            <a:ext cx="6016652" cy="69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nzani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2999" y="0"/>
            <a:ext cx="431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A US surface ship firing a missile. The date and time is unknow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373" y="457200"/>
            <a:ext cx="9155373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084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El Shifa Plant in Suda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" y="1238250"/>
            <a:ext cx="8648700" cy="4324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37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g_the_dog_ver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7514" y="0"/>
            <a:ext cx="4568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aster2000.Cole.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6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img.allvoices.com/thumbs/image/609/480/68501190--go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0"/>
            <a:ext cx="4930616" cy="3886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4724400"/>
            <a:ext cx="624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We need to deal </a:t>
            </a:r>
            <a:r>
              <a:rPr lang="en-US" sz="2200" dirty="0">
                <a:solidFill>
                  <a:prstClr val="black"/>
                </a:solidFill>
              </a:rPr>
              <a:t>with the problems of terrorism and these new weapons of mass destruction. Look</a:t>
            </a:r>
            <a:r>
              <a:rPr lang="en-US" sz="2200">
                <a:solidFill>
                  <a:prstClr val="black"/>
                </a:solidFill>
              </a:rPr>
              <a:t>, </a:t>
            </a:r>
            <a:r>
              <a:rPr lang="en-US" sz="2200" smtClean="0">
                <a:solidFill>
                  <a:prstClr val="black"/>
                </a:solidFill>
              </a:rPr>
              <a:t>we’re </a:t>
            </a:r>
            <a:r>
              <a:rPr lang="en-US" sz="2200" dirty="0" err="1">
                <a:solidFill>
                  <a:prstClr val="black"/>
                </a:solidFill>
              </a:rPr>
              <a:t>gonna</a:t>
            </a:r>
            <a:r>
              <a:rPr lang="en-US" sz="2200" dirty="0">
                <a:solidFill>
                  <a:prstClr val="black"/>
                </a:solidFill>
              </a:rPr>
              <a:t> face some serious new challenges in the next four years.</a:t>
            </a:r>
          </a:p>
        </p:txBody>
      </p:sp>
    </p:spTree>
    <p:extLst>
      <p:ext uri="{BB962C8B-B14F-4D97-AF65-F5344CB8AC3E}">
        <p14:creationId xmlns:p14="http://schemas.microsoft.com/office/powerpoint/2010/main" val="405489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2.images.theweek.com/img/dir_0053/26941_article_main/the-supreme-courts-bush-v-gore-decision-is-still-being-debated-ten-years-l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4160" y="152400"/>
            <a:ext cx="3291840" cy="4114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76400" y="4800600"/>
            <a:ext cx="617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What’s </a:t>
            </a:r>
            <a:r>
              <a:rPr lang="en-US" sz="2200" dirty="0">
                <a:solidFill>
                  <a:prstClr val="black"/>
                </a:solidFill>
              </a:rPr>
              <a:t>in the best interests of our people? </a:t>
            </a:r>
            <a:r>
              <a:rPr lang="en-US" sz="2200" dirty="0">
                <a:solidFill>
                  <a:prstClr val="black"/>
                </a:solidFill>
              </a:rPr>
              <a:t>When it comes to foreign policy that will be my guiding question. Is it in our nation's interests? Peace in the Middle East is in our nation's interests</a:t>
            </a:r>
            <a:r>
              <a:rPr lang="en-US" sz="2200" dirty="0" smtClean="0">
                <a:solidFill>
                  <a:prstClr val="black"/>
                </a:solidFill>
              </a:rPr>
              <a:t>.</a:t>
            </a:r>
            <a:endParaRPr lang="en-US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0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3330</TotalTime>
  <Words>321</Words>
  <Application>Microsoft Office PowerPoint</Application>
  <PresentationFormat>On-screen Show (4:3)</PresentationFormat>
  <Paragraphs>91</Paragraphs>
  <Slides>69</Slides>
  <Notes>66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59</cp:revision>
  <dcterms:created xsi:type="dcterms:W3CDTF">2011-10-29T03:32:04Z</dcterms:created>
  <dcterms:modified xsi:type="dcterms:W3CDTF">2013-11-10T20:54:58Z</dcterms:modified>
</cp:coreProperties>
</file>