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70" r:id="rId2"/>
    <p:sldId id="310" r:id="rId3"/>
    <p:sldId id="315" r:id="rId4"/>
    <p:sldId id="349" r:id="rId5"/>
    <p:sldId id="350" r:id="rId6"/>
    <p:sldId id="311" r:id="rId7"/>
    <p:sldId id="313" r:id="rId8"/>
    <p:sldId id="325" r:id="rId9"/>
    <p:sldId id="330" r:id="rId10"/>
    <p:sldId id="351" r:id="rId11"/>
    <p:sldId id="357" r:id="rId12"/>
    <p:sldId id="352" r:id="rId13"/>
    <p:sldId id="353" r:id="rId14"/>
    <p:sldId id="355" r:id="rId15"/>
    <p:sldId id="331" r:id="rId16"/>
    <p:sldId id="332" r:id="rId17"/>
    <p:sldId id="358" r:id="rId18"/>
    <p:sldId id="359" r:id="rId19"/>
    <p:sldId id="361" r:id="rId20"/>
    <p:sldId id="362" r:id="rId21"/>
    <p:sldId id="363" r:id="rId22"/>
    <p:sldId id="364" r:id="rId23"/>
    <p:sldId id="366" r:id="rId24"/>
    <p:sldId id="444" r:id="rId25"/>
    <p:sldId id="371" r:id="rId26"/>
    <p:sldId id="367" r:id="rId27"/>
    <p:sldId id="368" r:id="rId28"/>
    <p:sldId id="443" r:id="rId29"/>
    <p:sldId id="373" r:id="rId30"/>
    <p:sldId id="380" r:id="rId31"/>
    <p:sldId id="372" r:id="rId32"/>
    <p:sldId id="381" r:id="rId33"/>
    <p:sldId id="382" r:id="rId34"/>
    <p:sldId id="384" r:id="rId35"/>
    <p:sldId id="386" r:id="rId36"/>
    <p:sldId id="389" r:id="rId37"/>
    <p:sldId id="374" r:id="rId38"/>
    <p:sldId id="375" r:id="rId39"/>
    <p:sldId id="376" r:id="rId40"/>
    <p:sldId id="377" r:id="rId41"/>
    <p:sldId id="378" r:id="rId42"/>
    <p:sldId id="390" r:id="rId43"/>
    <p:sldId id="438" r:id="rId44"/>
    <p:sldId id="391" r:id="rId45"/>
    <p:sldId id="392" r:id="rId46"/>
    <p:sldId id="395" r:id="rId47"/>
    <p:sldId id="397" r:id="rId48"/>
    <p:sldId id="400" r:id="rId49"/>
    <p:sldId id="401" r:id="rId50"/>
    <p:sldId id="403" r:id="rId51"/>
    <p:sldId id="404" r:id="rId52"/>
    <p:sldId id="405" r:id="rId53"/>
    <p:sldId id="406" r:id="rId54"/>
    <p:sldId id="410" r:id="rId55"/>
    <p:sldId id="411" r:id="rId56"/>
    <p:sldId id="412" r:id="rId57"/>
    <p:sldId id="416" r:id="rId58"/>
    <p:sldId id="441" r:id="rId59"/>
    <p:sldId id="417" r:id="rId60"/>
    <p:sldId id="418" r:id="rId61"/>
    <p:sldId id="431" r:id="rId62"/>
    <p:sldId id="432" r:id="rId63"/>
    <p:sldId id="433" r:id="rId64"/>
    <p:sldId id="439" r:id="rId65"/>
    <p:sldId id="442" r:id="rId66"/>
    <p:sldId id="435" r:id="rId67"/>
    <p:sldId id="440"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058" autoAdjust="0"/>
  </p:normalViewPr>
  <p:slideViewPr>
    <p:cSldViewPr>
      <p:cViewPr varScale="1">
        <p:scale>
          <a:sx n="86" d="100"/>
          <a:sy n="86" d="100"/>
        </p:scale>
        <p:origin x="-14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369A18-F4AF-494A-BAAB-B409A5321357}" type="datetimeFigureOut">
              <a:rPr lang="en-US" smtClean="0"/>
              <a:pPr/>
              <a:t>27-Oct-13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AF4C70-7367-49E5-BA30-B08CA3FB3A66}" type="slidenum">
              <a:rPr lang="en-US" smtClean="0"/>
              <a:pPr/>
              <a:t>‹#›</a:t>
            </a:fld>
            <a:endParaRPr lang="en-US"/>
          </a:p>
        </p:txBody>
      </p:sp>
    </p:spTree>
    <p:extLst>
      <p:ext uri="{BB962C8B-B14F-4D97-AF65-F5344CB8AC3E}">
        <p14:creationId xmlns:p14="http://schemas.microsoft.com/office/powerpoint/2010/main" val="3304455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1957</a:t>
            </a:r>
            <a:endParaRPr lang="en-US" dirty="0"/>
          </a:p>
        </p:txBody>
      </p:sp>
      <p:sp>
        <p:nvSpPr>
          <p:cNvPr id="4" name="Slide Number Placeholder 3"/>
          <p:cNvSpPr>
            <a:spLocks noGrp="1"/>
          </p:cNvSpPr>
          <p:nvPr>
            <p:ph type="sldNum" sz="quarter" idx="10"/>
          </p:nvPr>
        </p:nvSpPr>
        <p:spPr/>
        <p:txBody>
          <a:bodyPr/>
          <a:lstStyle/>
          <a:p>
            <a:fld id="{2AAF4C70-7367-49E5-BA30-B08CA3FB3A6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Rn</a:t>
            </a:r>
            <a:r>
              <a:rPr lang="en-US" dirty="0" smtClean="0"/>
              <a:t> shah dc 1969</a:t>
            </a:r>
            <a:endParaRPr lang="en-US" dirty="0"/>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1972—RN in Teheran</a:t>
            </a:r>
            <a:endParaRPr lang="en-US" dirty="0"/>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Opec</a:t>
            </a:r>
            <a:r>
              <a:rPr lang="en-US" dirty="0" smtClean="0"/>
              <a:t> 1960—iran, </a:t>
            </a:r>
            <a:r>
              <a:rPr lang="en-US" dirty="0" err="1" smtClean="0"/>
              <a:t>iraq</a:t>
            </a:r>
            <a:r>
              <a:rPr lang="en-US" dirty="0" smtClean="0"/>
              <a:t>, </a:t>
            </a:r>
            <a:r>
              <a:rPr lang="en-US" dirty="0" err="1" smtClean="0"/>
              <a:t>kuwait</a:t>
            </a:r>
            <a:r>
              <a:rPr lang="en-US" dirty="0" smtClean="0"/>
              <a:t>, </a:t>
            </a:r>
            <a:r>
              <a:rPr lang="en-US" dirty="0" err="1" smtClean="0"/>
              <a:t>sa</a:t>
            </a:r>
            <a:r>
              <a:rPr lang="en-US" dirty="0" smtClean="0"/>
              <a:t>, </a:t>
            </a:r>
            <a:r>
              <a:rPr lang="en-US" dirty="0" err="1" smtClean="0"/>
              <a:t>ven</a:t>
            </a:r>
            <a:endParaRPr lang="en-US" dirty="0"/>
          </a:p>
        </p:txBody>
      </p:sp>
      <p:sp>
        <p:nvSpPr>
          <p:cNvPr id="4" name="Slide Number Placeholder 3"/>
          <p:cNvSpPr>
            <a:spLocks noGrp="1"/>
          </p:cNvSpPr>
          <p:nvPr>
            <p:ph type="sldNum" sz="quarter" idx="10"/>
          </p:nvPr>
        </p:nvSpPr>
        <p:spPr/>
        <p:txBody>
          <a:bodyPr/>
          <a:lstStyle/>
          <a:p>
            <a:fld id="{2AAF4C70-7367-49E5-BA30-B08CA3FB3A66}"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Nixon helms</a:t>
            </a:r>
            <a:endParaRPr lang="en-US" dirty="0"/>
          </a:p>
        </p:txBody>
      </p:sp>
      <p:sp>
        <p:nvSpPr>
          <p:cNvPr id="4" name="Slide Number Placeholder 3"/>
          <p:cNvSpPr>
            <a:spLocks noGrp="1"/>
          </p:cNvSpPr>
          <p:nvPr>
            <p:ph type="sldNum" sz="quarter" idx="10"/>
          </p:nvPr>
        </p:nvSpPr>
        <p:spPr/>
        <p:txBody>
          <a:bodyPr/>
          <a:lstStyle/>
          <a:p>
            <a:fld id="{2AAF4C70-7367-49E5-BA30-B08CA3FB3A66}"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Mkarios</a:t>
            </a:r>
            <a:r>
              <a:rPr lang="en-US" baseline="0" dirty="0" smtClean="0"/>
              <a:t> residence right after coup 15 jl74</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brademas</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27</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Carter late</a:t>
            </a:r>
            <a:r>
              <a:rPr lang="en-US" baseline="0" dirty="0" smtClean="0"/>
              <a:t> 77 </a:t>
            </a:r>
            <a:r>
              <a:rPr lang="en-US" baseline="0" dirty="0" err="1" smtClean="0"/>
              <a:t>teheran</a:t>
            </a:r>
            <a:r>
              <a:rPr lang="en-US" baseline="0" dirty="0" smtClean="0"/>
              <a:t> state visit—shah as oasis of stability</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State visit to US</a:t>
            </a:r>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Burning of embassy in Islamabad</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seizure</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Canadian</a:t>
            </a:r>
            <a:r>
              <a:rPr lang="en-US" baseline="0" dirty="0" smtClean="0"/>
              <a:t> caper</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Bombay cavalry</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solidFill>
                  <a:prstClr val="black"/>
                </a:solidFill>
              </a:rPr>
              <a:pPr/>
              <a:t>55</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solidFill>
                  <a:prstClr val="black"/>
                </a:solidFill>
              </a:rPr>
              <a:pPr/>
              <a:t>56</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solidFill>
                  <a:prstClr val="black"/>
                </a:solidFill>
              </a:rPr>
              <a:pPr/>
              <a:t>57</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solidFill>
                  <a:prstClr val="black"/>
                </a:solidFill>
              </a:rPr>
              <a:pPr/>
              <a:t>59</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60</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61</a:t>
            </a:fld>
            <a:endParaRPr 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62</a:t>
            </a:fld>
            <a:endParaRPr 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63</a:t>
            </a:fld>
            <a:endParaRPr 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64</a:t>
            </a:fld>
            <a:endParaRPr 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65</a:t>
            </a:fld>
            <a:endParaRPr lang="en-U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66</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pPr/>
              <a:t>27-Oct-13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pPr/>
              <a:t>27-Oct-13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A475C-139F-44DA-A96A-2B57DB4CF2A2}" type="datetimeFigureOut">
              <a:rPr lang="en-US" smtClean="0"/>
              <a:pPr/>
              <a:t>27-Oct-13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A475C-139F-44DA-A96A-2B57DB4CF2A2}" type="datetimeFigureOut">
              <a:rPr lang="en-US" smtClean="0"/>
              <a:pPr/>
              <a:t>27-Oct-13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A475C-139F-44DA-A96A-2B57DB4CF2A2}" type="datetimeFigureOut">
              <a:rPr lang="en-US" smtClean="0"/>
              <a:pPr/>
              <a:t>27-Oct-13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A475C-139F-44DA-A96A-2B57DB4CF2A2}" type="datetimeFigureOut">
              <a:rPr lang="en-US" smtClean="0"/>
              <a:pPr/>
              <a:t>27-Oct-13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A475C-139F-44DA-A96A-2B57DB4CF2A2}" type="datetimeFigureOut">
              <a:rPr lang="en-US" smtClean="0"/>
              <a:pPr/>
              <a:t>27-Oct-13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pPr/>
              <a:t>27-Oct-13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pPr/>
              <a:t>27-Oct-13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pPr/>
              <a:t>27-Oct-13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pPr/>
              <a:t>27-Oct-13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A475C-139F-44DA-A96A-2B57DB4CF2A2}" type="datetimeFigureOut">
              <a:rPr lang="en-US" smtClean="0"/>
              <a:pPr/>
              <a:t>27-Oct-13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8C4E6-9D18-46B8-A44A-52EC48EA40C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62.png"/></Relationships>
</file>

<file path=ppt/slides/_rels/slide5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ixon-one.jpg"/>
          <p:cNvPicPr>
            <a:picLocks noChangeAspect="1"/>
          </p:cNvPicPr>
          <p:nvPr/>
        </p:nvPicPr>
        <p:blipFill>
          <a:blip r:embed="rId3" cstate="print"/>
          <a:stretch>
            <a:fillRect/>
          </a:stretch>
        </p:blipFill>
        <p:spPr>
          <a:xfrm>
            <a:off x="1980157" y="-38947"/>
            <a:ext cx="5335043" cy="674454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John Foster Dulles Richard Nixon Shah Pahlavi"/>
          <p:cNvPicPr>
            <a:picLocks noChangeAspect="1" noChangeArrowheads="1"/>
          </p:cNvPicPr>
          <p:nvPr/>
        </p:nvPicPr>
        <p:blipFill>
          <a:blip r:embed="rId3" cstate="print"/>
          <a:srcRect/>
          <a:stretch>
            <a:fillRect/>
          </a:stretch>
        </p:blipFill>
        <p:spPr bwMode="auto">
          <a:xfrm>
            <a:off x="92610" y="358120"/>
            <a:ext cx="8670390" cy="596648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7696200" cy="6532558"/>
          </a:xfrm>
          <a:prstGeom prst="rect">
            <a:avLst/>
          </a:prstGeom>
          <a:noFill/>
        </p:spPr>
        <p:txBody>
          <a:bodyPr wrap="square" rtlCol="0">
            <a:spAutoFit/>
          </a:bodyPr>
          <a:lstStyle/>
          <a:p>
            <a:r>
              <a:rPr lang="en-US" sz="1350" b="1" cap="small" dirty="0" smtClean="0"/>
              <a:t>	Douglas MacArthur, II</a:t>
            </a:r>
            <a:r>
              <a:rPr lang="en-US" sz="1350" dirty="0" smtClean="0"/>
              <a:t>: A strong Iran, sir, in terms of your conviction (which I share, 200 percent) that we must not see the basic balance between East and West altered radically . . . A strong Iran—</a:t>
            </a:r>
          </a:p>
          <a:p>
            <a:r>
              <a:rPr lang="en-US" sz="1350" dirty="0" smtClean="0"/>
              <a:t>	</a:t>
            </a:r>
            <a:r>
              <a:rPr lang="en-US" sz="1350" b="1" cap="small" dirty="0" smtClean="0"/>
              <a:t>President Nixon</a:t>
            </a:r>
            <a:r>
              <a:rPr lang="en-US" sz="1350" dirty="0" smtClean="0"/>
              <a:t>: Yeah.</a:t>
            </a:r>
          </a:p>
          <a:p>
            <a:r>
              <a:rPr lang="en-US" sz="1350" b="1" cap="small" dirty="0" smtClean="0"/>
              <a:t>	MacArthur</a:t>
            </a:r>
            <a:r>
              <a:rPr lang="en-US" sz="1350" dirty="0" smtClean="0"/>
              <a:t>: You know, the Soviets have been able, through their polarization of this Arab-Israel conflict—they </a:t>
            </a:r>
            <a:r>
              <a:rPr lang="en-US" sz="1350" i="1" dirty="0" smtClean="0"/>
              <a:t>have</a:t>
            </a:r>
            <a:r>
              <a:rPr lang="en-US" sz="1350" dirty="0" smtClean="0"/>
              <a:t> been able to gain increasing influence—</a:t>
            </a:r>
          </a:p>
          <a:p>
            <a:r>
              <a:rPr lang="en-US" sz="1350" b="1" cap="small" dirty="0" smtClean="0"/>
              <a:t>	President Nixon</a:t>
            </a:r>
            <a:r>
              <a:rPr lang="en-US" sz="1350" dirty="0" smtClean="0"/>
              <a:t>: Oh!</a:t>
            </a:r>
          </a:p>
          <a:p>
            <a:r>
              <a:rPr lang="en-US" sz="1350" b="1" cap="small" dirty="0" smtClean="0"/>
              <a:t>	MacArthur</a:t>
            </a:r>
            <a:r>
              <a:rPr lang="en-US" sz="1350" dirty="0" smtClean="0"/>
              <a:t>: —in these places, no question about it. A strong Iran helps to counterbalance that.</a:t>
            </a:r>
          </a:p>
          <a:p>
            <a:r>
              <a:rPr lang="en-US" sz="1350" dirty="0" smtClean="0"/>
              <a:t>	</a:t>
            </a:r>
            <a:r>
              <a:rPr lang="en-US" sz="1350" b="1" cap="small" dirty="0" smtClean="0"/>
              <a:t>President Nixon</a:t>
            </a:r>
            <a:r>
              <a:rPr lang="en-US" sz="1350" dirty="0" smtClean="0"/>
              <a:t>: That’s right. It’s just one friend there. Face it, Iran is not of either world, really, in a sense. I guess. But the point it—if I felt, if we can go with that, we can have them strong. They’re at the center of it, and a </a:t>
            </a:r>
            <a:r>
              <a:rPr lang="en-US" sz="1350" i="1" dirty="0" smtClean="0"/>
              <a:t>friend </a:t>
            </a:r>
            <a:r>
              <a:rPr lang="en-US" sz="1350" dirty="0" smtClean="0"/>
              <a:t>of the United States. I couldn’t agree more, it’s something.</a:t>
            </a:r>
          </a:p>
          <a:p>
            <a:r>
              <a:rPr lang="en-US" sz="1350" dirty="0" smtClean="0"/>
              <a:t>	Because if you look around there, it just happens: Who else do we have, except for Europe? The Southern Mediterranean—it’s all gone.</a:t>
            </a:r>
          </a:p>
          <a:p>
            <a:r>
              <a:rPr lang="en-US" sz="1350" dirty="0" smtClean="0"/>
              <a:t>	[Morocco’s King] Hassan will be here—he’s a nice fellow, but Morocco, Christ, they can’t last [against the Soviets]. </a:t>
            </a:r>
          </a:p>
          <a:p>
            <a:r>
              <a:rPr lang="en-US" sz="1350" dirty="0" smtClean="0"/>
              <a:t>	Morocco</a:t>
            </a:r>
            <a:r>
              <a:rPr lang="en-US" sz="1350" dirty="0"/>
              <a:t>, Tunisia, Libya, Algeria. Sudan. Naturally, the UAR. All those little miserable countries around—Jordan, and Lebanon, and the rest . . . They’re like—they’d go down like ten-pins, just like that.</a:t>
            </a:r>
          </a:p>
          <a:p>
            <a:r>
              <a:rPr lang="en-US" sz="1350" dirty="0"/>
              <a:t>	Some of them would like to be our friends. </a:t>
            </a:r>
            <a:r>
              <a:rPr lang="en-US" sz="1350" i="1" dirty="0"/>
              <a:t>But </a:t>
            </a:r>
            <a:r>
              <a:rPr lang="en-US" sz="1350" dirty="0"/>
              <a:t>central to every one of those countries (even as far off as Morocco) is the fact that the United States is aligned with Israel. And because we’re aligned with Israel [</a:t>
            </a:r>
            <a:r>
              <a:rPr lang="en-US" sz="1350" i="1" dirty="0"/>
              <a:t>bangs the desk for emphasis</a:t>
            </a:r>
            <a:r>
              <a:rPr lang="en-US" sz="1350" dirty="0"/>
              <a:t>], we are their enemy.</a:t>
            </a:r>
          </a:p>
          <a:p>
            <a:r>
              <a:rPr lang="en-US" sz="1350" b="1" cap="small" dirty="0"/>
              <a:t>	MacArthur</a:t>
            </a:r>
            <a:r>
              <a:rPr lang="en-US" sz="1350" dirty="0"/>
              <a:t>: That’s right.</a:t>
            </a:r>
          </a:p>
          <a:p>
            <a:r>
              <a:rPr lang="en-US" sz="1350" b="1" cap="small" dirty="0"/>
              <a:t>	President Nixon</a:t>
            </a:r>
            <a:r>
              <a:rPr lang="en-US" sz="1350" dirty="0"/>
              <a:t>: That’s what it is.</a:t>
            </a:r>
          </a:p>
          <a:p>
            <a:r>
              <a:rPr lang="en-US" sz="1350" dirty="0"/>
              <a:t>	Now, this doesn’t mean that we let Israel go down the drain—because that would play into the Soviet hands, too. But it does mean that right now, we’re in a </a:t>
            </a:r>
            <a:r>
              <a:rPr lang="en-US" sz="1350" i="1" dirty="0"/>
              <a:t>hell</a:t>
            </a:r>
            <a:r>
              <a:rPr lang="en-US" sz="1350" dirty="0"/>
              <a:t> of a difficult spot. Because our Israeli tie makes us unpalatable to everybody in the Arab world, doesn’t it?</a:t>
            </a:r>
          </a:p>
          <a:p>
            <a:r>
              <a:rPr lang="en-US" sz="1350" dirty="0"/>
              <a:t>	</a:t>
            </a:r>
            <a:r>
              <a:rPr lang="en-US" sz="1350" b="1" cap="small" dirty="0"/>
              <a:t>MacArthur</a:t>
            </a:r>
            <a:r>
              <a:rPr lang="en-US" sz="1350" dirty="0"/>
              <a:t>: It does. To varying degrees.</a:t>
            </a:r>
          </a:p>
          <a:p>
            <a:r>
              <a:rPr lang="en-US" sz="1350" dirty="0"/>
              <a:t>	</a:t>
            </a:r>
            <a:r>
              <a:rPr lang="en-US" sz="1350" b="1" cap="small" dirty="0"/>
              <a:t>President Nixon</a:t>
            </a:r>
            <a:r>
              <a:rPr lang="en-US" sz="1350" dirty="0"/>
              <a:t>: Yes, some are like—but the Shah—the Shah—</a:t>
            </a:r>
          </a:p>
          <a:p>
            <a:r>
              <a:rPr lang="en-US" sz="1350" dirty="0"/>
              <a:t>	</a:t>
            </a:r>
            <a:r>
              <a:rPr lang="en-US" sz="1350" b="1" cap="small" dirty="0"/>
              <a:t>MacArthur</a:t>
            </a:r>
            <a:r>
              <a:rPr lang="en-US" sz="1350" dirty="0"/>
              <a:t>: Not wholly—</a:t>
            </a:r>
          </a:p>
          <a:p>
            <a:r>
              <a:rPr lang="en-US" sz="1350" dirty="0"/>
              <a:t>	</a:t>
            </a:r>
            <a:r>
              <a:rPr lang="en-US" sz="1350" b="1" cap="small" dirty="0"/>
              <a:t>President Nixon</a:t>
            </a:r>
            <a:r>
              <a:rPr lang="en-US" sz="1350" dirty="0"/>
              <a:t>: He’s awfully good with that stuff, you’d have to say.</a:t>
            </a:r>
          </a:p>
          <a:p>
            <a:r>
              <a:rPr lang="en-US" sz="1350" dirty="0"/>
              <a:t>	</a:t>
            </a:r>
            <a:r>
              <a:rPr lang="en-US" sz="1350" b="1" cap="small" dirty="0"/>
              <a:t>MacArthur</a:t>
            </a:r>
            <a:r>
              <a:rPr lang="en-US" sz="1350" dirty="0"/>
              <a:t>: He is.</a:t>
            </a:r>
          </a:p>
          <a:p>
            <a:endParaRPr lang="en-US" sz="1350" dirty="0"/>
          </a:p>
        </p:txBody>
      </p:sp>
      <p:pic>
        <p:nvPicPr>
          <p:cNvPr id="3" name="2-iranmacarthur.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81800" y="556719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45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farm1.static.flickr.com/167/465700256_1ba2406abe_o.gif"/>
          <p:cNvPicPr>
            <a:picLocks noChangeAspect="1" noChangeArrowheads="1"/>
          </p:cNvPicPr>
          <p:nvPr/>
        </p:nvPicPr>
        <p:blipFill>
          <a:blip r:embed="rId3" cstate="print"/>
          <a:srcRect/>
          <a:stretch>
            <a:fillRect/>
          </a:stretch>
        </p:blipFill>
        <p:spPr bwMode="auto">
          <a:xfrm>
            <a:off x="2438400" y="24143"/>
            <a:ext cx="4572000" cy="6790099"/>
          </a:xfrm>
          <a:prstGeom prst="rect">
            <a:avLst/>
          </a:prstGeom>
          <a:noFill/>
        </p:spPr>
      </p:pic>
    </p:spTree>
    <p:extLst>
      <p:ext uri="{BB962C8B-B14F-4D97-AF65-F5344CB8AC3E}">
        <p14:creationId xmlns:p14="http://schemas.microsoft.com/office/powerpoint/2010/main" val="31281359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parstimes.com/history/shah_us/shah_nixon_03.jpg"/>
          <p:cNvPicPr>
            <a:picLocks noChangeAspect="1" noChangeArrowheads="1"/>
          </p:cNvPicPr>
          <p:nvPr/>
        </p:nvPicPr>
        <p:blipFill>
          <a:blip r:embed="rId3" cstate="print"/>
          <a:srcRect/>
          <a:stretch>
            <a:fillRect/>
          </a:stretch>
        </p:blipFill>
        <p:spPr bwMode="auto">
          <a:xfrm>
            <a:off x="554038" y="355422"/>
            <a:ext cx="8437562" cy="5664378"/>
          </a:xfrm>
          <a:prstGeom prst="rect">
            <a:avLst/>
          </a:prstGeom>
          <a:noFill/>
        </p:spPr>
      </p:pic>
    </p:spTree>
    <p:extLst>
      <p:ext uri="{BB962C8B-B14F-4D97-AF65-F5344CB8AC3E}">
        <p14:creationId xmlns:p14="http://schemas.microsoft.com/office/powerpoint/2010/main" val="2306602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www.marxists.org/history/iraq/baath/hussein-saddam.jpg"/>
          <p:cNvPicPr>
            <a:picLocks noChangeAspect="1" noChangeArrowheads="1"/>
          </p:cNvPicPr>
          <p:nvPr/>
        </p:nvPicPr>
        <p:blipFill>
          <a:blip r:embed="rId3" cstate="print"/>
          <a:srcRect/>
          <a:stretch>
            <a:fillRect/>
          </a:stretch>
        </p:blipFill>
        <p:spPr bwMode="auto">
          <a:xfrm>
            <a:off x="2438400" y="381000"/>
            <a:ext cx="4159788" cy="563651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newsabridged.com/wp-content/uploads/2011/06/gaddafi_69_putsch_d_326961g.jpeg"/>
          <p:cNvPicPr>
            <a:picLocks noChangeAspect="1" noChangeArrowheads="1"/>
          </p:cNvPicPr>
          <p:nvPr/>
        </p:nvPicPr>
        <p:blipFill>
          <a:blip r:embed="rId3" cstate="print"/>
          <a:srcRect/>
          <a:stretch>
            <a:fillRect/>
          </a:stretch>
        </p:blipFill>
        <p:spPr bwMode="auto">
          <a:xfrm>
            <a:off x="360220" y="359727"/>
            <a:ext cx="8631380" cy="5736273"/>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www.geo365.no/sfiles/51/95/3/picture/4a_opec-p-1960_-saudi-arabia.jpg"/>
          <p:cNvPicPr>
            <a:picLocks noChangeAspect="1" noChangeArrowheads="1"/>
          </p:cNvPicPr>
          <p:nvPr/>
        </p:nvPicPr>
        <p:blipFill>
          <a:blip r:embed="rId3" cstate="print"/>
          <a:srcRect/>
          <a:stretch>
            <a:fillRect/>
          </a:stretch>
        </p:blipFill>
        <p:spPr bwMode="auto">
          <a:xfrm>
            <a:off x="762001" y="533400"/>
            <a:ext cx="8276110" cy="5493627"/>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http://www.mediaforjustice.net/TheAirThatWeBreath/HYPERLINKS/AN%20MBendi%20files/opec.jpg"/>
          <p:cNvPicPr>
            <a:picLocks noChangeAspect="1" noChangeArrowheads="1"/>
          </p:cNvPicPr>
          <p:nvPr/>
        </p:nvPicPr>
        <p:blipFill>
          <a:blip r:embed="rId3" cstate="print"/>
          <a:srcRect/>
          <a:stretch>
            <a:fillRect/>
          </a:stretch>
        </p:blipFill>
        <p:spPr bwMode="auto">
          <a:xfrm>
            <a:off x="-13907" y="609600"/>
            <a:ext cx="9157302" cy="51054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00px-Oil_Prices_1861_2007.svg.png"/>
          <p:cNvPicPr>
            <a:picLocks noChangeAspect="1"/>
          </p:cNvPicPr>
          <p:nvPr/>
        </p:nvPicPr>
        <p:blipFill>
          <a:blip r:embed="rId3" cstate="print"/>
          <a:stretch>
            <a:fillRect/>
          </a:stretch>
        </p:blipFill>
        <p:spPr>
          <a:xfrm>
            <a:off x="0" y="1143000"/>
            <a:ext cx="9144000" cy="4419600"/>
          </a:xfrm>
          <a:prstGeom prst="rect">
            <a:avLst/>
          </a:prstGeom>
        </p:spPr>
      </p:pic>
    </p:spTree>
    <p:extLst>
      <p:ext uri="{BB962C8B-B14F-4D97-AF65-F5344CB8AC3E}">
        <p14:creationId xmlns:p14="http://schemas.microsoft.com/office/powerpoint/2010/main" val="17263375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symonsez.files.wordpress.com/2008/10/timefeisal1.jpg"/>
          <p:cNvPicPr>
            <a:picLocks noChangeAspect="1" noChangeArrowheads="1"/>
          </p:cNvPicPr>
          <p:nvPr/>
        </p:nvPicPr>
        <p:blipFill>
          <a:blip r:embed="rId3" cstate="print"/>
          <a:srcRect/>
          <a:stretch>
            <a:fillRect/>
          </a:stretch>
        </p:blipFill>
        <p:spPr bwMode="auto">
          <a:xfrm>
            <a:off x="2136493" y="83439"/>
            <a:ext cx="5026307" cy="6622161"/>
          </a:xfrm>
          <a:prstGeom prst="rect">
            <a:avLst/>
          </a:prstGeom>
          <a:noFill/>
        </p:spPr>
      </p:pic>
    </p:spTree>
    <p:extLst>
      <p:ext uri="{BB962C8B-B14F-4D97-AF65-F5344CB8AC3E}">
        <p14:creationId xmlns:p14="http://schemas.microsoft.com/office/powerpoint/2010/main" val="33331384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corbisimages.com/images/42-20041537.jpg?size=67&amp;uid=5df53551-f2b4-414e-92a3-d9f19d4e7ada"/>
          <p:cNvPicPr>
            <a:picLocks noChangeAspect="1" noChangeArrowheads="1"/>
          </p:cNvPicPr>
          <p:nvPr/>
        </p:nvPicPr>
        <p:blipFill>
          <a:blip r:embed="rId3" cstate="print"/>
          <a:srcRect/>
          <a:stretch>
            <a:fillRect/>
          </a:stretch>
        </p:blipFill>
        <p:spPr bwMode="auto">
          <a:xfrm>
            <a:off x="1981200" y="20781"/>
            <a:ext cx="5638800" cy="6834909"/>
          </a:xfrm>
          <a:prstGeom prst="rect">
            <a:avLst/>
          </a:prstGeom>
          <a:noFill/>
        </p:spPr>
      </p:pic>
    </p:spTree>
    <p:extLst>
      <p:ext uri="{BB962C8B-B14F-4D97-AF65-F5344CB8AC3E}">
        <p14:creationId xmlns:p14="http://schemas.microsoft.com/office/powerpoint/2010/main" val="41280457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s.jpg"/>
          <p:cNvPicPr>
            <a:picLocks noChangeAspect="1"/>
          </p:cNvPicPr>
          <p:nvPr/>
        </p:nvPicPr>
        <p:blipFill>
          <a:blip r:embed="rId3" cstate="print"/>
          <a:stretch>
            <a:fillRect/>
          </a:stretch>
        </p:blipFill>
        <p:spPr>
          <a:xfrm>
            <a:off x="762000" y="1206500"/>
            <a:ext cx="7620000" cy="4445000"/>
          </a:xfrm>
          <a:prstGeom prst="rect">
            <a:avLst/>
          </a:prstGeom>
        </p:spPr>
      </p:pic>
    </p:spTree>
    <p:extLst>
      <p:ext uri="{BB962C8B-B14F-4D97-AF65-F5344CB8AC3E}">
        <p14:creationId xmlns:p14="http://schemas.microsoft.com/office/powerpoint/2010/main" val="21382513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s inflation rates 1970s.gif"/>
          <p:cNvPicPr>
            <a:picLocks noChangeAspect="1"/>
          </p:cNvPicPr>
          <p:nvPr/>
        </p:nvPicPr>
        <p:blipFill>
          <a:blip r:embed="rId3" cstate="print"/>
          <a:stretch>
            <a:fillRect/>
          </a:stretch>
        </p:blipFill>
        <p:spPr>
          <a:xfrm>
            <a:off x="914400" y="-74314"/>
            <a:ext cx="7173629" cy="6996064"/>
          </a:xfrm>
          <a:prstGeom prst="rect">
            <a:avLst/>
          </a:prstGeom>
        </p:spPr>
      </p:pic>
    </p:spTree>
    <p:extLst>
      <p:ext uri="{BB962C8B-B14F-4D97-AF65-F5344CB8AC3E}">
        <p14:creationId xmlns:p14="http://schemas.microsoft.com/office/powerpoint/2010/main" val="520898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http://media.lawrence.com/img/photos/2002/10/24/nahelms_t640.jpg?a6ea3ebd4438a44b86d2e9c39ecf7613005fe067"/>
          <p:cNvPicPr>
            <a:picLocks noChangeAspect="1" noChangeArrowheads="1"/>
          </p:cNvPicPr>
          <p:nvPr/>
        </p:nvPicPr>
        <p:blipFill>
          <a:blip r:embed="rId3" cstate="print"/>
          <a:srcRect/>
          <a:stretch>
            <a:fillRect/>
          </a:stretch>
        </p:blipFill>
        <p:spPr bwMode="auto">
          <a:xfrm>
            <a:off x="301959" y="457200"/>
            <a:ext cx="8643579" cy="57912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28600"/>
            <a:ext cx="7543800" cy="5386090"/>
          </a:xfrm>
          <a:prstGeom prst="rect">
            <a:avLst/>
          </a:prstGeom>
          <a:noFill/>
        </p:spPr>
        <p:txBody>
          <a:bodyPr wrap="square" rtlCol="0">
            <a:spAutoFit/>
          </a:bodyPr>
          <a:lstStyle/>
          <a:p>
            <a:r>
              <a:rPr lang="en-US" sz="2000" b="1" cap="small" dirty="0" smtClean="0"/>
              <a:t>	</a:t>
            </a:r>
            <a:r>
              <a:rPr lang="en-US" b="1" cap="small" dirty="0" smtClean="0"/>
              <a:t>President Nixon:</a:t>
            </a:r>
            <a:r>
              <a:rPr lang="en-US" dirty="0" smtClean="0"/>
              <a:t> The Iranian oil thing, as you know, is in a, apparently one hell of a [mess?] . . .</a:t>
            </a:r>
          </a:p>
          <a:p>
            <a:endParaRPr lang="en-US" dirty="0" smtClean="0"/>
          </a:p>
          <a:p>
            <a:r>
              <a:rPr lang="en-US" dirty="0" smtClean="0"/>
              <a:t>[</a:t>
            </a:r>
            <a:r>
              <a:rPr lang="en-US" i="1" dirty="0" smtClean="0"/>
              <a:t>Break</a:t>
            </a:r>
            <a:r>
              <a:rPr lang="en-US" dirty="0" smtClean="0"/>
              <a:t>.]</a:t>
            </a:r>
          </a:p>
          <a:p>
            <a:endParaRPr lang="en-US" dirty="0" smtClean="0"/>
          </a:p>
          <a:p>
            <a:r>
              <a:rPr lang="en-US" dirty="0" smtClean="0"/>
              <a:t>	</a:t>
            </a:r>
            <a:r>
              <a:rPr lang="en-US" b="1" cap="small" dirty="0" smtClean="0"/>
              <a:t> President Nixon:</a:t>
            </a:r>
            <a:r>
              <a:rPr lang="en-US" dirty="0" smtClean="0"/>
              <a:t> What I have in mind: I’ve talked to—and everybody here thinks it’s a great idea (and I was talking to Henry [Kissinger] about something) . . . What I really have in mind is for you, basically, to be sort of the—without downgrading the other ambassadors—the ambassador in charge of that sort of area, you know what I mean?</a:t>
            </a:r>
          </a:p>
          <a:p>
            <a:endParaRPr lang="en-US" dirty="0" smtClean="0"/>
          </a:p>
          <a:p>
            <a:r>
              <a:rPr lang="en-US" b="1" cap="small" dirty="0" smtClean="0"/>
              <a:t>	Richard Helms:</a:t>
            </a:r>
            <a:r>
              <a:rPr lang="en-US" dirty="0" smtClean="0"/>
              <a:t> Yes, sir.</a:t>
            </a:r>
          </a:p>
          <a:p>
            <a:endParaRPr lang="en-US" dirty="0" smtClean="0"/>
          </a:p>
          <a:p>
            <a:r>
              <a:rPr lang="en-US" b="1" cap="small" dirty="0" smtClean="0"/>
              <a:t>	President Nixon:</a:t>
            </a:r>
            <a:r>
              <a:rPr lang="en-US" dirty="0" smtClean="0"/>
              <a:t> Particularly with [</a:t>
            </a:r>
            <a:r>
              <a:rPr lang="en-US" i="1" dirty="0" smtClean="0"/>
              <a:t>unclear</a:t>
            </a:r>
            <a:r>
              <a:rPr lang="en-US" dirty="0" smtClean="0"/>
              <a:t>] . . . So you could go down to those sheikdoms, and . . . and these other places, and pull this thing to—and then give us the recommendation, you know? And in charge of the area not only in terms of oil, and so forth, but in terms of the stability of the governments [</a:t>
            </a:r>
            <a:r>
              <a:rPr lang="en-US" i="1" dirty="0" smtClean="0"/>
              <a:t>excised for national security purposes</a:t>
            </a:r>
            <a:r>
              <a:rPr lang="en-US" dirty="0" smtClean="0"/>
              <a:t>]. </a:t>
            </a:r>
          </a:p>
          <a:p>
            <a:endParaRPr lang="en-US" dirty="0"/>
          </a:p>
        </p:txBody>
      </p:sp>
      <p:pic>
        <p:nvPicPr>
          <p:cNvPr id="3" name="3-rn-helms-iran-Jan.73.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91400" y="500509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65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ime tapes.jpg"/>
          <p:cNvPicPr>
            <a:picLocks noChangeAspect="1"/>
          </p:cNvPicPr>
          <p:nvPr/>
        </p:nvPicPr>
        <p:blipFill>
          <a:blip r:embed="rId3" cstate="print"/>
          <a:stretch>
            <a:fillRect/>
          </a:stretch>
        </p:blipFill>
        <p:spPr>
          <a:xfrm>
            <a:off x="1967697" y="0"/>
            <a:ext cx="5208606" cy="6857999"/>
          </a:xfrm>
          <a:prstGeom prst="rect">
            <a:avLst/>
          </a:prstGeom>
        </p:spPr>
      </p:pic>
    </p:spTree>
    <p:extLst>
      <p:ext uri="{BB962C8B-B14F-4D97-AF65-F5344CB8AC3E}">
        <p14:creationId xmlns:p14="http://schemas.microsoft.com/office/powerpoint/2010/main" val="35248312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ord swearing-in.jpg"/>
          <p:cNvPicPr>
            <a:picLocks noChangeAspect="1"/>
          </p:cNvPicPr>
          <p:nvPr/>
        </p:nvPicPr>
        <p:blipFill>
          <a:blip r:embed="rId3" cstate="print"/>
          <a:stretch>
            <a:fillRect/>
          </a:stretch>
        </p:blipFill>
        <p:spPr>
          <a:xfrm>
            <a:off x="129848" y="381000"/>
            <a:ext cx="8884304" cy="6096000"/>
          </a:xfrm>
          <a:prstGeom prst="rect">
            <a:avLst/>
          </a:prstGeom>
        </p:spPr>
      </p:pic>
    </p:spTree>
    <p:extLst>
      <p:ext uri="{BB962C8B-B14F-4D97-AF65-F5344CB8AC3E}">
        <p14:creationId xmlns:p14="http://schemas.microsoft.com/office/powerpoint/2010/main" val="885275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3.bp.blogspot.com/-tcFM_iVTGKc/TixlmHSUvnI/AAAAAAAADfo/1xtTUukTWvk/s1600/CyprusEthnic1960.JPG"/>
          <p:cNvPicPr>
            <a:picLocks noChangeAspect="1" noChangeArrowheads="1"/>
          </p:cNvPicPr>
          <p:nvPr/>
        </p:nvPicPr>
        <p:blipFill>
          <a:blip r:embed="rId3" cstate="print"/>
          <a:srcRect/>
          <a:stretch>
            <a:fillRect/>
          </a:stretch>
        </p:blipFill>
        <p:spPr bwMode="auto">
          <a:xfrm>
            <a:off x="-1552" y="494348"/>
            <a:ext cx="9145552" cy="5601652"/>
          </a:xfrm>
          <a:prstGeom prst="rect">
            <a:avLst/>
          </a:prstGeom>
          <a:noFill/>
        </p:spPr>
      </p:pic>
    </p:spTree>
    <p:extLst>
      <p:ext uri="{BB962C8B-B14F-4D97-AF65-F5344CB8AC3E}">
        <p14:creationId xmlns:p14="http://schemas.microsoft.com/office/powerpoint/2010/main" val="13529768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www.stripes.com/polopoly_fs/1.135956.1298676492!/image/3973718317.jpg_gen/derivatives/landscape_490/3973718317.jpg"/>
          <p:cNvPicPr>
            <a:picLocks noChangeAspect="1" noChangeArrowheads="1"/>
          </p:cNvPicPr>
          <p:nvPr/>
        </p:nvPicPr>
        <p:blipFill>
          <a:blip r:embed="rId3" cstate="print"/>
          <a:srcRect/>
          <a:stretch>
            <a:fillRect/>
          </a:stretch>
        </p:blipFill>
        <p:spPr bwMode="auto">
          <a:xfrm>
            <a:off x="1848559" y="0"/>
            <a:ext cx="5201887" cy="6858000"/>
          </a:xfrm>
          <a:prstGeom prst="rect">
            <a:avLst/>
          </a:prstGeom>
          <a:noFill/>
        </p:spPr>
      </p:pic>
    </p:spTree>
    <p:extLst>
      <p:ext uri="{BB962C8B-B14F-4D97-AF65-F5344CB8AC3E}">
        <p14:creationId xmlns:p14="http://schemas.microsoft.com/office/powerpoint/2010/main" val="29095601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grhomeboy.files.wordpress.com/2007/07/cyprus_archbishopric_palace.jpg"/>
          <p:cNvPicPr>
            <a:picLocks noChangeAspect="1" noChangeArrowheads="1"/>
          </p:cNvPicPr>
          <p:nvPr/>
        </p:nvPicPr>
        <p:blipFill>
          <a:blip r:embed="rId3" cstate="print"/>
          <a:srcRect/>
          <a:stretch>
            <a:fillRect/>
          </a:stretch>
        </p:blipFill>
        <p:spPr bwMode="auto">
          <a:xfrm>
            <a:off x="300383" y="409194"/>
            <a:ext cx="8462617" cy="5839206"/>
          </a:xfrm>
          <a:prstGeom prst="rect">
            <a:avLst/>
          </a:prstGeom>
          <a:noFill/>
        </p:spPr>
      </p:pic>
    </p:spTree>
    <p:extLst>
      <p:ext uri="{BB962C8B-B14F-4D97-AF65-F5344CB8AC3E}">
        <p14:creationId xmlns:p14="http://schemas.microsoft.com/office/powerpoint/2010/main" val="41253432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grhomeboy.files.wordpress.com/2007/07/turkish_tanks_invade.jpg"/>
          <p:cNvPicPr>
            <a:picLocks noChangeAspect="1" noChangeArrowheads="1"/>
          </p:cNvPicPr>
          <p:nvPr/>
        </p:nvPicPr>
        <p:blipFill>
          <a:blip r:embed="rId3" cstate="print"/>
          <a:srcRect/>
          <a:stretch>
            <a:fillRect/>
          </a:stretch>
        </p:blipFill>
        <p:spPr bwMode="auto">
          <a:xfrm>
            <a:off x="242455" y="498348"/>
            <a:ext cx="8596745" cy="5673852"/>
          </a:xfrm>
          <a:prstGeom prst="rect">
            <a:avLst/>
          </a:prstGeom>
          <a:noFill/>
        </p:spPr>
      </p:pic>
    </p:spTree>
    <p:extLst>
      <p:ext uri="{BB962C8B-B14F-4D97-AF65-F5344CB8AC3E}">
        <p14:creationId xmlns:p14="http://schemas.microsoft.com/office/powerpoint/2010/main" val="24107006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upload.wikimedia.org/wikipedia/commons/e/ea/Cyprus_SBAsInRed.png"/>
          <p:cNvPicPr>
            <a:picLocks noChangeAspect="1" noChangeArrowheads="1"/>
          </p:cNvPicPr>
          <p:nvPr/>
        </p:nvPicPr>
        <p:blipFill>
          <a:blip r:embed="rId3" cstate="print"/>
          <a:srcRect/>
          <a:stretch>
            <a:fillRect/>
          </a:stretch>
        </p:blipFill>
        <p:spPr bwMode="auto">
          <a:xfrm>
            <a:off x="52880" y="1295400"/>
            <a:ext cx="9122632" cy="4648200"/>
          </a:xfrm>
          <a:prstGeom prst="rect">
            <a:avLst/>
          </a:prstGeom>
          <a:noFill/>
        </p:spPr>
      </p:pic>
    </p:spTree>
    <p:extLst>
      <p:ext uri="{BB962C8B-B14F-4D97-AF65-F5344CB8AC3E}">
        <p14:creationId xmlns:p14="http://schemas.microsoft.com/office/powerpoint/2010/main" val="24498671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291" y="126814"/>
            <a:ext cx="7352509" cy="6502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7354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361"/>
            <a:ext cx="4986051" cy="49687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051" y="30297"/>
            <a:ext cx="4010591" cy="5151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12966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www.esquire.com/cm/esquire/images/thomas-eagleton-0909-lg-59077082.jpg"/>
          <p:cNvPicPr>
            <a:picLocks noChangeAspect="1" noChangeArrowheads="1"/>
          </p:cNvPicPr>
          <p:nvPr/>
        </p:nvPicPr>
        <p:blipFill>
          <a:blip r:embed="rId3" cstate="print"/>
          <a:srcRect/>
          <a:stretch>
            <a:fillRect/>
          </a:stretch>
        </p:blipFill>
        <p:spPr bwMode="auto">
          <a:xfrm>
            <a:off x="2400300" y="76200"/>
            <a:ext cx="4914900" cy="6553200"/>
          </a:xfrm>
          <a:prstGeom prst="rect">
            <a:avLst/>
          </a:prstGeom>
          <a:noFill/>
        </p:spPr>
      </p:pic>
    </p:spTree>
    <p:extLst>
      <p:ext uri="{BB962C8B-B14F-4D97-AF65-F5344CB8AC3E}">
        <p14:creationId xmlns:p14="http://schemas.microsoft.com/office/powerpoint/2010/main" val="32864727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www.gaepis.org/pages/images/Brademasbw_bg_000.jpg"/>
          <p:cNvPicPr>
            <a:picLocks noChangeAspect="1" noChangeArrowheads="1"/>
          </p:cNvPicPr>
          <p:nvPr/>
        </p:nvPicPr>
        <p:blipFill>
          <a:blip r:embed="rId3" cstate="print"/>
          <a:srcRect/>
          <a:stretch>
            <a:fillRect/>
          </a:stretch>
        </p:blipFill>
        <p:spPr bwMode="auto">
          <a:xfrm>
            <a:off x="76201" y="-4590"/>
            <a:ext cx="2990350" cy="3890790"/>
          </a:xfrm>
          <a:prstGeom prst="rect">
            <a:avLst/>
          </a:prstGeom>
          <a:noFill/>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0413" y="3435177"/>
            <a:ext cx="2541587" cy="32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0125" y="76200"/>
            <a:ext cx="3017837"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2380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28801"/>
            <a:ext cx="9220197" cy="3174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6529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57200"/>
            <a:ext cx="9317116" cy="5005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61331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903" y="-33969"/>
            <a:ext cx="2846387"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6977" y="25055"/>
            <a:ext cx="2765386" cy="3690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7088" y="3429000"/>
            <a:ext cx="2525593" cy="327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11970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mp david.jpg"/>
          <p:cNvPicPr>
            <a:picLocks noChangeAspect="1"/>
          </p:cNvPicPr>
          <p:nvPr/>
        </p:nvPicPr>
        <p:blipFill>
          <a:blip r:embed="rId3" cstate="print"/>
          <a:stretch>
            <a:fillRect/>
          </a:stretch>
        </p:blipFill>
        <p:spPr>
          <a:xfrm>
            <a:off x="173801" y="0"/>
            <a:ext cx="8796397" cy="6858000"/>
          </a:xfrm>
          <a:prstGeom prst="rect">
            <a:avLst/>
          </a:prstGeom>
        </p:spPr>
      </p:pic>
    </p:spTree>
    <p:extLst>
      <p:ext uri="{BB962C8B-B14F-4D97-AF65-F5344CB8AC3E}">
        <p14:creationId xmlns:p14="http://schemas.microsoft.com/office/powerpoint/2010/main" val="35877008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si.wsj.net/public/resources/images/OB-EK845_czars__D_20090910210725.jpg"/>
          <p:cNvPicPr>
            <a:picLocks noChangeAspect="1" noChangeArrowheads="1"/>
          </p:cNvPicPr>
          <p:nvPr/>
        </p:nvPicPr>
        <p:blipFill>
          <a:blip r:embed="rId3" cstate="print"/>
          <a:srcRect/>
          <a:stretch>
            <a:fillRect/>
          </a:stretch>
        </p:blipFill>
        <p:spPr bwMode="auto">
          <a:xfrm>
            <a:off x="111457" y="457200"/>
            <a:ext cx="8834815" cy="5867400"/>
          </a:xfrm>
          <a:prstGeom prst="rect">
            <a:avLst/>
          </a:prstGeom>
          <a:noFill/>
        </p:spPr>
      </p:pic>
    </p:spTree>
    <p:extLst>
      <p:ext uri="{BB962C8B-B14F-4D97-AF65-F5344CB8AC3E}">
        <p14:creationId xmlns:p14="http://schemas.microsoft.com/office/powerpoint/2010/main" val="19154318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certmapper.cr.usgs.gov/data/noga95/natl/graphic/uscells1msmall.jpg"/>
          <p:cNvPicPr>
            <a:picLocks noChangeAspect="1" noChangeArrowheads="1"/>
          </p:cNvPicPr>
          <p:nvPr/>
        </p:nvPicPr>
        <p:blipFill>
          <a:blip r:embed="rId3" cstate="print"/>
          <a:srcRect/>
          <a:stretch>
            <a:fillRect/>
          </a:stretch>
        </p:blipFill>
        <p:spPr bwMode="auto">
          <a:xfrm>
            <a:off x="381000" y="278383"/>
            <a:ext cx="8534400" cy="6585713"/>
          </a:xfrm>
          <a:prstGeom prst="rect">
            <a:avLst/>
          </a:prstGeom>
          <a:noFill/>
        </p:spPr>
      </p:pic>
    </p:spTree>
    <p:extLst>
      <p:ext uri="{BB962C8B-B14F-4D97-AF65-F5344CB8AC3E}">
        <p14:creationId xmlns:p14="http://schemas.microsoft.com/office/powerpoint/2010/main" val="4455658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blog.uswtmc.org/wp-content/uploads/2011/02/alaska-pipeline.jpeg"/>
          <p:cNvPicPr>
            <a:picLocks noChangeAspect="1" noChangeArrowheads="1"/>
          </p:cNvPicPr>
          <p:nvPr/>
        </p:nvPicPr>
        <p:blipFill>
          <a:blip r:embed="rId3" cstate="print"/>
          <a:srcRect/>
          <a:stretch>
            <a:fillRect/>
          </a:stretch>
        </p:blipFill>
        <p:spPr bwMode="auto">
          <a:xfrm>
            <a:off x="1995379" y="127380"/>
            <a:ext cx="5243621" cy="6730620"/>
          </a:xfrm>
          <a:prstGeom prst="rect">
            <a:avLst/>
          </a:prstGeom>
          <a:noFill/>
        </p:spPr>
      </p:pic>
    </p:spTree>
    <p:extLst>
      <p:ext uri="{BB962C8B-B14F-4D97-AF65-F5344CB8AC3E}">
        <p14:creationId xmlns:p14="http://schemas.microsoft.com/office/powerpoint/2010/main" val="38383312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library.unh.edu/images/news/clamshell.jpg"/>
          <p:cNvPicPr>
            <a:picLocks noChangeAspect="1" noChangeArrowheads="1"/>
          </p:cNvPicPr>
          <p:nvPr/>
        </p:nvPicPr>
        <p:blipFill>
          <a:blip r:embed="rId3" cstate="print"/>
          <a:srcRect/>
          <a:stretch>
            <a:fillRect/>
          </a:stretch>
        </p:blipFill>
        <p:spPr bwMode="auto">
          <a:xfrm>
            <a:off x="1406038" y="228600"/>
            <a:ext cx="6668963" cy="6248400"/>
          </a:xfrm>
          <a:prstGeom prst="rect">
            <a:avLst/>
          </a:prstGeom>
          <a:noFill/>
        </p:spPr>
      </p:pic>
    </p:spTree>
    <p:extLst>
      <p:ext uri="{BB962C8B-B14F-4D97-AF65-F5344CB8AC3E}">
        <p14:creationId xmlns:p14="http://schemas.microsoft.com/office/powerpoint/2010/main" val="12644266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ahnuclear1970s.jpg"/>
          <p:cNvPicPr>
            <a:picLocks noChangeAspect="1"/>
          </p:cNvPicPr>
          <p:nvPr/>
        </p:nvPicPr>
        <p:blipFill>
          <a:blip r:embed="rId3" cstate="print"/>
          <a:stretch>
            <a:fillRect/>
          </a:stretch>
        </p:blipFill>
        <p:spPr>
          <a:xfrm>
            <a:off x="2271307" y="0"/>
            <a:ext cx="4708393" cy="6705600"/>
          </a:xfrm>
          <a:prstGeom prst="rect">
            <a:avLst/>
          </a:prstGeom>
        </p:spPr>
      </p:pic>
    </p:spTree>
    <p:extLst>
      <p:ext uri="{BB962C8B-B14F-4D97-AF65-F5344CB8AC3E}">
        <p14:creationId xmlns:p14="http://schemas.microsoft.com/office/powerpoint/2010/main" val="7629961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ah%20of%20Iran%20poses_jpg.jpg"/>
          <p:cNvPicPr>
            <a:picLocks noChangeAspect="1"/>
          </p:cNvPicPr>
          <p:nvPr/>
        </p:nvPicPr>
        <p:blipFill>
          <a:blip r:embed="rId3" cstate="print"/>
          <a:stretch>
            <a:fillRect/>
          </a:stretch>
        </p:blipFill>
        <p:spPr>
          <a:xfrm>
            <a:off x="2143292" y="-13683"/>
            <a:ext cx="4867108" cy="6871683"/>
          </a:xfrm>
          <a:prstGeom prst="rect">
            <a:avLst/>
          </a:prstGeom>
        </p:spPr>
      </p:pic>
    </p:spTree>
    <p:extLst>
      <p:ext uri="{BB962C8B-B14F-4D97-AF65-F5344CB8AC3E}">
        <p14:creationId xmlns:p14="http://schemas.microsoft.com/office/powerpoint/2010/main" val="809256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parstimes.com/history/shah_us/24-0642a.gif"/>
          <p:cNvPicPr>
            <a:picLocks noChangeAspect="1" noChangeArrowheads="1"/>
          </p:cNvPicPr>
          <p:nvPr/>
        </p:nvPicPr>
        <p:blipFill>
          <a:blip r:embed="rId3" cstate="print"/>
          <a:srcRect/>
          <a:stretch>
            <a:fillRect/>
          </a:stretch>
        </p:blipFill>
        <p:spPr bwMode="auto">
          <a:xfrm>
            <a:off x="71719" y="387096"/>
            <a:ext cx="8843681" cy="6013704"/>
          </a:xfrm>
          <a:prstGeom prst="rect">
            <a:avLst/>
          </a:prstGeom>
          <a:noFill/>
        </p:spPr>
      </p:pic>
    </p:spTree>
    <p:extLst>
      <p:ext uri="{BB962C8B-B14F-4D97-AF65-F5344CB8AC3E}">
        <p14:creationId xmlns:p14="http://schemas.microsoft.com/office/powerpoint/2010/main" val="37683039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parstimes.com/history/shah_us/24-0596a.gif"/>
          <p:cNvPicPr>
            <a:picLocks noChangeAspect="1" noChangeArrowheads="1"/>
          </p:cNvPicPr>
          <p:nvPr/>
        </p:nvPicPr>
        <p:blipFill>
          <a:blip r:embed="rId3" cstate="print"/>
          <a:srcRect/>
          <a:stretch>
            <a:fillRect/>
          </a:stretch>
        </p:blipFill>
        <p:spPr bwMode="auto">
          <a:xfrm>
            <a:off x="-2218" y="272796"/>
            <a:ext cx="9146218" cy="6280404"/>
          </a:xfrm>
          <a:prstGeom prst="rect">
            <a:avLst/>
          </a:prstGeom>
          <a:noFill/>
        </p:spPr>
      </p:pic>
    </p:spTree>
    <p:extLst>
      <p:ext uri="{BB962C8B-B14F-4D97-AF65-F5344CB8AC3E}">
        <p14:creationId xmlns:p14="http://schemas.microsoft.com/office/powerpoint/2010/main" val="27282642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4.bp.blogspot.com/_jSdgG4-DeNE/TDzKPscD1_I/AAAAAAAAAko/9hEhFGUKvkY/s400/awacs.jpg"/>
          <p:cNvPicPr>
            <a:picLocks noChangeAspect="1" noChangeArrowheads="1"/>
          </p:cNvPicPr>
          <p:nvPr/>
        </p:nvPicPr>
        <p:blipFill>
          <a:blip r:embed="rId3" cstate="print"/>
          <a:srcRect/>
          <a:stretch>
            <a:fillRect/>
          </a:stretch>
        </p:blipFill>
        <p:spPr bwMode="auto">
          <a:xfrm>
            <a:off x="157658" y="1143000"/>
            <a:ext cx="8802410" cy="5105400"/>
          </a:xfrm>
          <a:prstGeom prst="rect">
            <a:avLst/>
          </a:prstGeom>
          <a:noFill/>
        </p:spPr>
      </p:pic>
    </p:spTree>
    <p:extLst>
      <p:ext uri="{BB962C8B-B14F-4D97-AF65-F5344CB8AC3E}">
        <p14:creationId xmlns:p14="http://schemas.microsoft.com/office/powerpoint/2010/main" val="20566152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lamic-revolution-of-iran.jpg"/>
          <p:cNvPicPr>
            <a:picLocks noChangeAspect="1"/>
          </p:cNvPicPr>
          <p:nvPr/>
        </p:nvPicPr>
        <p:blipFill>
          <a:blip r:embed="rId3" cstate="print"/>
          <a:stretch>
            <a:fillRect/>
          </a:stretch>
        </p:blipFill>
        <p:spPr>
          <a:xfrm>
            <a:off x="0" y="457200"/>
            <a:ext cx="9029700" cy="6019800"/>
          </a:xfrm>
          <a:prstGeom prst="rect">
            <a:avLst/>
          </a:prstGeom>
        </p:spPr>
      </p:pic>
    </p:spTree>
    <p:extLst>
      <p:ext uri="{BB962C8B-B14F-4D97-AF65-F5344CB8AC3E}">
        <p14:creationId xmlns:p14="http://schemas.microsoft.com/office/powerpoint/2010/main" val="16726562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D8061979@21-Nov-1979,-Tehran,--5980.jpg"/>
          <p:cNvPicPr>
            <a:picLocks noChangeAspect="1"/>
          </p:cNvPicPr>
          <p:nvPr/>
        </p:nvPicPr>
        <p:blipFill>
          <a:blip r:embed="rId3" cstate="print"/>
          <a:stretch>
            <a:fillRect/>
          </a:stretch>
        </p:blipFill>
        <p:spPr>
          <a:xfrm>
            <a:off x="0" y="365289"/>
            <a:ext cx="9143999" cy="6127422"/>
          </a:xfrm>
          <a:prstGeom prst="rect">
            <a:avLst/>
          </a:prstGeom>
        </p:spPr>
      </p:pic>
    </p:spTree>
    <p:extLst>
      <p:ext uri="{BB962C8B-B14F-4D97-AF65-F5344CB8AC3E}">
        <p14:creationId xmlns:p14="http://schemas.microsoft.com/office/powerpoint/2010/main" val="38960429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cdn.dipity.com/uploads/events/643dbcc78afaa2f4bd47a9720266e540_1M.png"/>
          <p:cNvPicPr>
            <a:picLocks noChangeAspect="1" noChangeArrowheads="1"/>
          </p:cNvPicPr>
          <p:nvPr/>
        </p:nvPicPr>
        <p:blipFill>
          <a:blip r:embed="rId3" cstate="print"/>
          <a:srcRect/>
          <a:stretch>
            <a:fillRect/>
          </a:stretch>
        </p:blipFill>
        <p:spPr bwMode="auto">
          <a:xfrm>
            <a:off x="1143000" y="228600"/>
            <a:ext cx="7236004" cy="6425206"/>
          </a:xfrm>
          <a:prstGeom prst="rect">
            <a:avLst/>
          </a:prstGeom>
          <a:noFill/>
        </p:spPr>
      </p:pic>
    </p:spTree>
    <p:extLst>
      <p:ext uri="{BB962C8B-B14F-4D97-AF65-F5344CB8AC3E}">
        <p14:creationId xmlns:p14="http://schemas.microsoft.com/office/powerpoint/2010/main" val="137587704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Operation Eagle Claw"/>
          <p:cNvPicPr>
            <a:picLocks noChangeAspect="1" noChangeArrowheads="1"/>
          </p:cNvPicPr>
          <p:nvPr/>
        </p:nvPicPr>
        <p:blipFill>
          <a:blip r:embed="rId3" cstate="print"/>
          <a:srcRect/>
          <a:stretch>
            <a:fillRect/>
          </a:stretch>
        </p:blipFill>
        <p:spPr bwMode="auto">
          <a:xfrm>
            <a:off x="685800" y="228600"/>
            <a:ext cx="8088952" cy="6082895"/>
          </a:xfrm>
          <a:prstGeom prst="rect">
            <a:avLst/>
          </a:prstGeom>
          <a:noFill/>
        </p:spPr>
      </p:pic>
    </p:spTree>
    <p:extLst>
      <p:ext uri="{BB962C8B-B14F-4D97-AF65-F5344CB8AC3E}">
        <p14:creationId xmlns:p14="http://schemas.microsoft.com/office/powerpoint/2010/main" val="1079173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Iranian Demonstrators Burning American Flag on U.S. Embassy"/>
          <p:cNvPicPr>
            <a:picLocks noChangeAspect="1" noChangeArrowheads="1"/>
          </p:cNvPicPr>
          <p:nvPr/>
        </p:nvPicPr>
        <p:blipFill>
          <a:blip r:embed="rId3" cstate="print"/>
          <a:srcRect/>
          <a:stretch>
            <a:fillRect/>
          </a:stretch>
        </p:blipFill>
        <p:spPr bwMode="auto">
          <a:xfrm>
            <a:off x="152400" y="381000"/>
            <a:ext cx="8813242" cy="6265664"/>
          </a:xfrm>
          <a:prstGeom prst="rect">
            <a:avLst/>
          </a:prstGeom>
          <a:noFill/>
        </p:spPr>
      </p:pic>
    </p:spTree>
    <p:extLst>
      <p:ext uri="{BB962C8B-B14F-4D97-AF65-F5344CB8AC3E}">
        <p14:creationId xmlns:p14="http://schemas.microsoft.com/office/powerpoint/2010/main" val="12331302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anCrisis.jpeg"/>
          <p:cNvPicPr>
            <a:picLocks noChangeAspect="1"/>
          </p:cNvPicPr>
          <p:nvPr/>
        </p:nvPicPr>
        <p:blipFill>
          <a:blip r:embed="rId3" cstate="print"/>
          <a:stretch>
            <a:fillRect/>
          </a:stretch>
        </p:blipFill>
        <p:spPr>
          <a:xfrm>
            <a:off x="0" y="311727"/>
            <a:ext cx="9144000" cy="6234546"/>
          </a:xfrm>
          <a:prstGeom prst="rect">
            <a:avLst/>
          </a:prstGeom>
        </p:spPr>
      </p:pic>
    </p:spTree>
    <p:extLst>
      <p:ext uri="{BB962C8B-B14F-4D97-AF65-F5344CB8AC3E}">
        <p14:creationId xmlns:p14="http://schemas.microsoft.com/office/powerpoint/2010/main" val="25853359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www.huffingtonpost.com/eat-the-press/Koppel-thumb.jpg"/>
          <p:cNvPicPr>
            <a:picLocks noChangeAspect="1" noChangeArrowheads="1"/>
          </p:cNvPicPr>
          <p:nvPr/>
        </p:nvPicPr>
        <p:blipFill>
          <a:blip r:embed="rId3" cstate="print"/>
          <a:srcRect/>
          <a:stretch>
            <a:fillRect/>
          </a:stretch>
        </p:blipFill>
        <p:spPr bwMode="auto">
          <a:xfrm>
            <a:off x="838200" y="185823"/>
            <a:ext cx="8001000" cy="6437172"/>
          </a:xfrm>
          <a:prstGeom prst="rect">
            <a:avLst/>
          </a:prstGeom>
          <a:noFill/>
        </p:spPr>
      </p:pic>
    </p:spTree>
    <p:extLst>
      <p:ext uri="{BB962C8B-B14F-4D97-AF65-F5344CB8AC3E}">
        <p14:creationId xmlns:p14="http://schemas.microsoft.com/office/powerpoint/2010/main" val="26266751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File:ThanksCanada.JPG"/>
          <p:cNvPicPr>
            <a:picLocks noChangeAspect="1" noChangeArrowheads="1"/>
          </p:cNvPicPr>
          <p:nvPr/>
        </p:nvPicPr>
        <p:blipFill>
          <a:blip r:embed="rId3" cstate="print"/>
          <a:srcRect/>
          <a:stretch>
            <a:fillRect/>
          </a:stretch>
        </p:blipFill>
        <p:spPr bwMode="auto">
          <a:xfrm>
            <a:off x="914400" y="381000"/>
            <a:ext cx="7620000" cy="5715000"/>
          </a:xfrm>
          <a:prstGeom prst="rect">
            <a:avLst/>
          </a:prstGeom>
          <a:noFill/>
        </p:spPr>
      </p:pic>
    </p:spTree>
    <p:extLst>
      <p:ext uri="{BB962C8B-B14F-4D97-AF65-F5344CB8AC3E}">
        <p14:creationId xmlns:p14="http://schemas.microsoft.com/office/powerpoint/2010/main" val="25186063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6" name="Picture 4" descr="http://www.glynn.k12.ga.us/BHS/Juniorprojects/Hunt01/alexz5449/map-2.gif"/>
          <p:cNvPicPr>
            <a:picLocks noChangeAspect="1" noChangeArrowheads="1"/>
          </p:cNvPicPr>
          <p:nvPr/>
        </p:nvPicPr>
        <p:blipFill>
          <a:blip r:embed="rId3" cstate="print"/>
          <a:srcRect/>
          <a:stretch>
            <a:fillRect/>
          </a:stretch>
        </p:blipFill>
        <p:spPr bwMode="auto">
          <a:xfrm>
            <a:off x="1515745" y="345483"/>
            <a:ext cx="6104255" cy="6207717"/>
          </a:xfrm>
          <a:prstGeom prst="rect">
            <a:avLst/>
          </a:prstGeom>
          <a:noFill/>
        </p:spPr>
      </p:pic>
    </p:spTree>
    <p:extLst>
      <p:ext uri="{BB962C8B-B14F-4D97-AF65-F5344CB8AC3E}">
        <p14:creationId xmlns:p14="http://schemas.microsoft.com/office/powerpoint/2010/main" val="59112819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media1.corbisimages.com/CorbisImage/hover/12/57/7842/12577842/U2002245.jpg"/>
          <p:cNvPicPr>
            <a:picLocks noChangeAspect="1" noChangeArrowheads="1"/>
          </p:cNvPicPr>
          <p:nvPr/>
        </p:nvPicPr>
        <p:blipFill>
          <a:blip r:embed="rId3" cstate="print"/>
          <a:srcRect/>
          <a:stretch>
            <a:fillRect/>
          </a:stretch>
        </p:blipFill>
        <p:spPr bwMode="auto">
          <a:xfrm>
            <a:off x="97881" y="175912"/>
            <a:ext cx="9046119" cy="5996288"/>
          </a:xfrm>
          <a:prstGeom prst="rect">
            <a:avLst/>
          </a:prstGeom>
          <a:noFill/>
        </p:spPr>
      </p:pic>
    </p:spTree>
    <p:extLst>
      <p:ext uri="{BB962C8B-B14F-4D97-AF65-F5344CB8AC3E}">
        <p14:creationId xmlns:p14="http://schemas.microsoft.com/office/powerpoint/2010/main" val="175488048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newstalgia.crooksandliars.com/files/uploads/2010/04/U2002233-1_73ee3.jpg"/>
          <p:cNvPicPr>
            <a:picLocks noChangeAspect="1" noChangeArrowheads="1"/>
          </p:cNvPicPr>
          <p:nvPr/>
        </p:nvPicPr>
        <p:blipFill>
          <a:blip r:embed="rId3" cstate="print"/>
          <a:srcRect/>
          <a:stretch>
            <a:fillRect/>
          </a:stretch>
        </p:blipFill>
        <p:spPr bwMode="auto">
          <a:xfrm>
            <a:off x="2362200" y="-3543"/>
            <a:ext cx="4572000" cy="6850197"/>
          </a:xfrm>
          <a:prstGeom prst="rect">
            <a:avLst/>
          </a:prstGeom>
          <a:noFill/>
        </p:spPr>
      </p:pic>
    </p:spTree>
    <p:extLst>
      <p:ext uri="{BB962C8B-B14F-4D97-AF65-F5344CB8AC3E}">
        <p14:creationId xmlns:p14="http://schemas.microsoft.com/office/powerpoint/2010/main" val="264153174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fghanistan_persian_gulf.jpg"/>
          <p:cNvPicPr>
            <a:picLocks noChangeAspect="1"/>
          </p:cNvPicPr>
          <p:nvPr/>
        </p:nvPicPr>
        <p:blipFill>
          <a:blip r:embed="rId3" cstate="print"/>
          <a:stretch>
            <a:fillRect/>
          </a:stretch>
        </p:blipFill>
        <p:spPr>
          <a:xfrm>
            <a:off x="304800" y="0"/>
            <a:ext cx="8839200" cy="6932999"/>
          </a:xfrm>
          <a:prstGeom prst="rect">
            <a:avLst/>
          </a:prstGeom>
        </p:spPr>
      </p:pic>
    </p:spTree>
    <p:extLst>
      <p:ext uri="{BB962C8B-B14F-4D97-AF65-F5344CB8AC3E}">
        <p14:creationId xmlns:p14="http://schemas.microsoft.com/office/powerpoint/2010/main" val="92114355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holesale-prints.net/CCC0857/CCC0857234.jpg"/>
          <p:cNvPicPr>
            <a:picLocks noChangeAspect="1" noChangeArrowheads="1"/>
          </p:cNvPicPr>
          <p:nvPr/>
        </p:nvPicPr>
        <p:blipFill>
          <a:blip r:embed="rId3" cstate="print"/>
          <a:srcRect/>
          <a:stretch>
            <a:fillRect/>
          </a:stretch>
        </p:blipFill>
        <p:spPr bwMode="auto">
          <a:xfrm>
            <a:off x="0" y="0"/>
            <a:ext cx="9309608" cy="6400800"/>
          </a:xfrm>
          <a:prstGeom prst="rect">
            <a:avLst/>
          </a:prstGeom>
          <a:noFill/>
        </p:spPr>
      </p:pic>
    </p:spTree>
    <p:extLst>
      <p:ext uri="{BB962C8B-B14F-4D97-AF65-F5344CB8AC3E}">
        <p14:creationId xmlns:p14="http://schemas.microsoft.com/office/powerpoint/2010/main" val="319698125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faculty.college-prep.org/~bernie/sciproject/project/Afghanistan/HumanImpact%20Fontoptimizedforlib/Images/redpic.jpg"/>
          <p:cNvPicPr>
            <a:picLocks noChangeAspect="1" noChangeArrowheads="1"/>
          </p:cNvPicPr>
          <p:nvPr/>
        </p:nvPicPr>
        <p:blipFill>
          <a:blip r:embed="rId3" cstate="print"/>
          <a:srcRect/>
          <a:stretch>
            <a:fillRect/>
          </a:stretch>
        </p:blipFill>
        <p:spPr bwMode="auto">
          <a:xfrm>
            <a:off x="914400" y="459866"/>
            <a:ext cx="7315200" cy="5588816"/>
          </a:xfrm>
          <a:prstGeom prst="rect">
            <a:avLst/>
          </a:prstGeom>
          <a:noFill/>
        </p:spPr>
      </p:pic>
    </p:spTree>
    <p:extLst>
      <p:ext uri="{BB962C8B-B14F-4D97-AF65-F5344CB8AC3E}">
        <p14:creationId xmlns:p14="http://schemas.microsoft.com/office/powerpoint/2010/main" val="156806084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fg map.png"/>
          <p:cNvPicPr>
            <a:picLocks noChangeAspect="1"/>
          </p:cNvPicPr>
          <p:nvPr/>
        </p:nvPicPr>
        <p:blipFill>
          <a:blip r:embed="rId3" cstate="print"/>
          <a:stretch>
            <a:fillRect/>
          </a:stretch>
        </p:blipFill>
        <p:spPr>
          <a:xfrm>
            <a:off x="0" y="469476"/>
            <a:ext cx="9143999" cy="5919048"/>
          </a:xfrm>
          <a:prstGeom prst="rect">
            <a:avLst/>
          </a:prstGeom>
        </p:spPr>
      </p:pic>
    </p:spTree>
    <p:extLst>
      <p:ext uri="{BB962C8B-B14F-4D97-AF65-F5344CB8AC3E}">
        <p14:creationId xmlns:p14="http://schemas.microsoft.com/office/powerpoint/2010/main" val="148800136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80summerolympicsboycott.jpg"/>
          <p:cNvPicPr>
            <a:picLocks noChangeAspect="1"/>
          </p:cNvPicPr>
          <p:nvPr/>
        </p:nvPicPr>
        <p:blipFill>
          <a:blip r:embed="rId3" cstate="print"/>
          <a:stretch>
            <a:fillRect/>
          </a:stretch>
        </p:blipFill>
        <p:spPr>
          <a:xfrm>
            <a:off x="2104944" y="0"/>
            <a:ext cx="4934111" cy="6858000"/>
          </a:xfrm>
          <a:prstGeom prst="rect">
            <a:avLst/>
          </a:prstGeom>
        </p:spPr>
      </p:pic>
    </p:spTree>
    <p:extLst>
      <p:ext uri="{BB962C8B-B14F-4D97-AF65-F5344CB8AC3E}">
        <p14:creationId xmlns:p14="http://schemas.microsoft.com/office/powerpoint/2010/main" val="161683366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r4.jpg"/>
          <p:cNvPicPr>
            <a:picLocks noChangeAspect="1"/>
          </p:cNvPicPr>
          <p:nvPr/>
        </p:nvPicPr>
        <p:blipFill>
          <a:blip r:embed="rId3" cstate="print"/>
          <a:stretch>
            <a:fillRect/>
          </a:stretch>
        </p:blipFill>
        <p:spPr>
          <a:xfrm>
            <a:off x="1905000" y="36350"/>
            <a:ext cx="5334000" cy="6785299"/>
          </a:xfrm>
          <a:prstGeom prst="rect">
            <a:avLst/>
          </a:prstGeom>
        </p:spPr>
      </p:pic>
    </p:spTree>
    <p:extLst>
      <p:ext uri="{BB962C8B-B14F-4D97-AF65-F5344CB8AC3E}">
        <p14:creationId xmlns:p14="http://schemas.microsoft.com/office/powerpoint/2010/main" val="101293905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agan edi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47800" y="838200"/>
            <a:ext cx="6273800" cy="4705350"/>
          </a:xfrm>
          <a:prstGeom prst="rect">
            <a:avLst/>
          </a:prstGeom>
        </p:spPr>
      </p:pic>
    </p:spTree>
    <p:extLst>
      <p:ext uri="{BB962C8B-B14F-4D97-AF65-F5344CB8AC3E}">
        <p14:creationId xmlns:p14="http://schemas.microsoft.com/office/powerpoint/2010/main" val="42689452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ectoralCollege1980-Large.png"/>
          <p:cNvPicPr>
            <a:picLocks noChangeAspect="1"/>
          </p:cNvPicPr>
          <p:nvPr/>
        </p:nvPicPr>
        <p:blipFill>
          <a:blip r:embed="rId3" cstate="print"/>
          <a:stretch>
            <a:fillRect/>
          </a:stretch>
        </p:blipFill>
        <p:spPr>
          <a:xfrm>
            <a:off x="0" y="972807"/>
            <a:ext cx="9144000" cy="4912386"/>
          </a:xfrm>
          <a:prstGeom prst="rect">
            <a:avLst/>
          </a:prstGeom>
        </p:spPr>
      </p:pic>
    </p:spTree>
    <p:extLst>
      <p:ext uri="{BB962C8B-B14F-4D97-AF65-F5344CB8AC3E}">
        <p14:creationId xmlns:p14="http://schemas.microsoft.com/office/powerpoint/2010/main" val="281590450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media2.corbisimages.com/CorbisImage/hover/14/46/8945/14468945/0000178211-001.jpg"/>
          <p:cNvPicPr>
            <a:picLocks noChangeAspect="1" noChangeArrowheads="1"/>
          </p:cNvPicPr>
          <p:nvPr/>
        </p:nvPicPr>
        <p:blipFill>
          <a:blip r:embed="rId3" cstate="print"/>
          <a:srcRect/>
          <a:stretch>
            <a:fillRect/>
          </a:stretch>
        </p:blipFill>
        <p:spPr bwMode="auto">
          <a:xfrm>
            <a:off x="2362200" y="3362"/>
            <a:ext cx="4800600" cy="7059706"/>
          </a:xfrm>
          <a:prstGeom prst="rect">
            <a:avLst/>
          </a:prstGeom>
          <a:noFill/>
        </p:spPr>
      </p:pic>
    </p:spTree>
    <p:extLst>
      <p:ext uri="{BB962C8B-B14F-4D97-AF65-F5344CB8AC3E}">
        <p14:creationId xmlns:p14="http://schemas.microsoft.com/office/powerpoint/2010/main" val="300914407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cdn5.wn.com/pd/f2/a6/739e90236986838ab2c97e3ac48f_grande.jpg"/>
          <p:cNvPicPr>
            <a:picLocks noChangeAspect="1" noChangeArrowheads="1"/>
          </p:cNvPicPr>
          <p:nvPr/>
        </p:nvPicPr>
        <p:blipFill>
          <a:blip r:embed="rId3" cstate="print"/>
          <a:srcRect/>
          <a:stretch>
            <a:fillRect/>
          </a:stretch>
        </p:blipFill>
        <p:spPr bwMode="auto">
          <a:xfrm>
            <a:off x="228600" y="377987"/>
            <a:ext cx="8763000" cy="5748381"/>
          </a:xfrm>
          <a:prstGeom prst="rect">
            <a:avLst/>
          </a:prstGeom>
          <a:noFill/>
        </p:spPr>
      </p:pic>
    </p:spTree>
    <p:extLst>
      <p:ext uri="{BB962C8B-B14F-4D97-AF65-F5344CB8AC3E}">
        <p14:creationId xmlns:p14="http://schemas.microsoft.com/office/powerpoint/2010/main" val="357752980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graphics8.nytimes.com/images/section/learning/general/onthisday/big/1006_big.gif"/>
          <p:cNvPicPr>
            <a:picLocks noChangeAspect="1" noChangeArrowheads="1"/>
          </p:cNvPicPr>
          <p:nvPr/>
        </p:nvPicPr>
        <p:blipFill>
          <a:blip r:embed="rId3" cstate="print"/>
          <a:srcRect/>
          <a:stretch>
            <a:fillRect/>
          </a:stretch>
        </p:blipFill>
        <p:spPr bwMode="auto">
          <a:xfrm>
            <a:off x="2438400" y="0"/>
            <a:ext cx="4362450" cy="6991350"/>
          </a:xfrm>
          <a:prstGeom prst="rect">
            <a:avLst/>
          </a:prstGeom>
          <a:noFill/>
        </p:spPr>
      </p:pic>
    </p:spTree>
    <p:extLst>
      <p:ext uri="{BB962C8B-B14F-4D97-AF65-F5344CB8AC3E}">
        <p14:creationId xmlns:p14="http://schemas.microsoft.com/office/powerpoint/2010/main" val="155525462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png"/>
          <p:cNvPicPr>
            <a:picLocks noChangeAspect="1"/>
          </p:cNvPicPr>
          <p:nvPr/>
        </p:nvPicPr>
        <p:blipFill>
          <a:blip r:embed="rId3" cstate="print"/>
          <a:stretch>
            <a:fillRect/>
          </a:stretch>
        </p:blipFill>
        <p:spPr>
          <a:xfrm>
            <a:off x="-4343400" y="228600"/>
            <a:ext cx="14148049" cy="7180135"/>
          </a:xfrm>
          <a:prstGeom prst="rect">
            <a:avLst/>
          </a:prstGeom>
        </p:spPr>
      </p:pic>
    </p:spTree>
    <p:extLst>
      <p:ext uri="{BB962C8B-B14F-4D97-AF65-F5344CB8AC3E}">
        <p14:creationId xmlns:p14="http://schemas.microsoft.com/office/powerpoint/2010/main" val="362385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4.bp.blogspot.com/_jSdgG4-DeNE/TDzKPscD1_I/AAAAAAAAAko/9hEhFGUKvkY/s400/awacs.jpg"/>
          <p:cNvPicPr>
            <a:picLocks noChangeAspect="1" noChangeArrowheads="1"/>
          </p:cNvPicPr>
          <p:nvPr/>
        </p:nvPicPr>
        <p:blipFill>
          <a:blip r:embed="rId3" cstate="print"/>
          <a:srcRect/>
          <a:stretch>
            <a:fillRect/>
          </a:stretch>
        </p:blipFill>
        <p:spPr bwMode="auto">
          <a:xfrm>
            <a:off x="157658" y="1143000"/>
            <a:ext cx="8802410" cy="5105400"/>
          </a:xfrm>
          <a:prstGeom prst="rect">
            <a:avLst/>
          </a:prstGeom>
          <a:noFill/>
        </p:spPr>
      </p:pic>
    </p:spTree>
    <p:extLst>
      <p:ext uri="{BB962C8B-B14F-4D97-AF65-F5344CB8AC3E}">
        <p14:creationId xmlns:p14="http://schemas.microsoft.com/office/powerpoint/2010/main" val="211571933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bioguide.congress.gov/bioguide/photo/j/j000101.jpg"/>
          <p:cNvPicPr>
            <a:picLocks noChangeAspect="1" noChangeArrowheads="1"/>
          </p:cNvPicPr>
          <p:nvPr/>
        </p:nvPicPr>
        <p:blipFill>
          <a:blip r:embed="rId3" cstate="print"/>
          <a:srcRect/>
          <a:stretch>
            <a:fillRect/>
          </a:stretch>
        </p:blipFill>
        <p:spPr bwMode="auto">
          <a:xfrm>
            <a:off x="3048000" y="228600"/>
            <a:ext cx="3375660" cy="4219575"/>
          </a:xfrm>
          <a:prstGeom prst="rect">
            <a:avLst/>
          </a:prstGeom>
          <a:noFill/>
        </p:spPr>
      </p:pic>
      <p:sp>
        <p:nvSpPr>
          <p:cNvPr id="3" name="TextBox 2"/>
          <p:cNvSpPr txBox="1"/>
          <p:nvPr/>
        </p:nvSpPr>
        <p:spPr>
          <a:xfrm>
            <a:off x="1524000" y="4572000"/>
            <a:ext cx="6400800" cy="923330"/>
          </a:xfrm>
          <a:prstGeom prst="rect">
            <a:avLst/>
          </a:prstGeom>
          <a:noFill/>
        </p:spPr>
        <p:txBody>
          <a:bodyPr wrap="square" rtlCol="0">
            <a:spAutoFit/>
          </a:bodyPr>
          <a:lstStyle/>
          <a:p>
            <a:endParaRPr lang="en-US" dirty="0" smtClean="0">
              <a:solidFill>
                <a:prstClr val="black"/>
              </a:solidFill>
            </a:endParaRPr>
          </a:p>
          <a:p>
            <a:r>
              <a:rPr lang="en-US" dirty="0" smtClean="0">
                <a:solidFill>
                  <a:prstClr val="black"/>
                </a:solidFill>
              </a:rPr>
              <a:t>Ed Rollins: “We just beat his brains out. We stood him up in front of an open grave and told him he could jump in if he wanted to.”</a:t>
            </a:r>
            <a:endParaRPr lang="en-US" dirty="0">
              <a:solidFill>
                <a:prstClr val="black"/>
              </a:solidFill>
            </a:endParaRPr>
          </a:p>
        </p:txBody>
      </p:sp>
    </p:spTree>
    <p:extLst>
      <p:ext uri="{BB962C8B-B14F-4D97-AF65-F5344CB8AC3E}">
        <p14:creationId xmlns:p14="http://schemas.microsoft.com/office/powerpoint/2010/main" val="164743005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g.timeinc.net/time/magazine/archive/covers/1981/1101811109_400.jpg"/>
          <p:cNvPicPr>
            <a:picLocks noChangeAspect="1" noChangeArrowheads="1"/>
          </p:cNvPicPr>
          <p:nvPr/>
        </p:nvPicPr>
        <p:blipFill>
          <a:blip r:embed="rId3" cstate="print"/>
          <a:srcRect/>
          <a:stretch>
            <a:fillRect/>
          </a:stretch>
        </p:blipFill>
        <p:spPr bwMode="auto">
          <a:xfrm>
            <a:off x="1639819" y="-16955"/>
            <a:ext cx="5218181" cy="6874955"/>
          </a:xfrm>
          <a:prstGeom prst="rect">
            <a:avLst/>
          </a:prstGeom>
          <a:noFill/>
        </p:spPr>
      </p:pic>
    </p:spTree>
    <p:extLst>
      <p:ext uri="{BB962C8B-B14F-4D97-AF65-F5344CB8AC3E}">
        <p14:creationId xmlns:p14="http://schemas.microsoft.com/office/powerpoint/2010/main" val="39423119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96" y="2133600"/>
            <a:ext cx="9073216" cy="2590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11037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4348</TotalTime>
  <Words>145</Words>
  <Application>Microsoft Office PowerPoint</Application>
  <PresentationFormat>On-screen Show (4:3)</PresentationFormat>
  <Paragraphs>102</Paragraphs>
  <Slides>67</Slides>
  <Notes>60</Notes>
  <HiddenSlides>0</HiddenSlides>
  <MMClips>3</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cp:lastModifiedBy>
  <cp:revision>83</cp:revision>
  <dcterms:created xsi:type="dcterms:W3CDTF">2009-10-25T17:38:26Z</dcterms:created>
  <dcterms:modified xsi:type="dcterms:W3CDTF">2013-10-28T01:05:04Z</dcterms:modified>
</cp:coreProperties>
</file>