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 id="2147483756" r:id="rId9"/>
  </p:sldMasterIdLst>
  <p:notesMasterIdLst>
    <p:notesMasterId r:id="rId69"/>
  </p:notesMasterIdLst>
  <p:sldIdLst>
    <p:sldId id="260" r:id="rId10"/>
    <p:sldId id="400" r:id="rId11"/>
    <p:sldId id="261" r:id="rId12"/>
    <p:sldId id="262" r:id="rId13"/>
    <p:sldId id="265" r:id="rId14"/>
    <p:sldId id="277" r:id="rId15"/>
    <p:sldId id="276" r:id="rId16"/>
    <p:sldId id="257" r:id="rId17"/>
    <p:sldId id="258" r:id="rId18"/>
    <p:sldId id="406" r:id="rId19"/>
    <p:sldId id="407" r:id="rId20"/>
    <p:sldId id="269" r:id="rId21"/>
    <p:sldId id="271" r:id="rId22"/>
    <p:sldId id="408" r:id="rId23"/>
    <p:sldId id="280" r:id="rId24"/>
    <p:sldId id="279" r:id="rId25"/>
    <p:sldId id="283" r:id="rId26"/>
    <p:sldId id="281" r:id="rId27"/>
    <p:sldId id="282" r:id="rId28"/>
    <p:sldId id="293" r:id="rId29"/>
    <p:sldId id="285" r:id="rId30"/>
    <p:sldId id="287" r:id="rId31"/>
    <p:sldId id="288" r:id="rId32"/>
    <p:sldId id="291" r:id="rId33"/>
    <p:sldId id="401" r:id="rId34"/>
    <p:sldId id="294" r:id="rId35"/>
    <p:sldId id="298" r:id="rId36"/>
    <p:sldId id="301" r:id="rId37"/>
    <p:sldId id="309" r:id="rId38"/>
    <p:sldId id="312" r:id="rId39"/>
    <p:sldId id="333" r:id="rId40"/>
    <p:sldId id="335" r:id="rId41"/>
    <p:sldId id="336" r:id="rId42"/>
    <p:sldId id="337" r:id="rId43"/>
    <p:sldId id="338" r:id="rId44"/>
    <p:sldId id="339" r:id="rId45"/>
    <p:sldId id="340" r:id="rId46"/>
    <p:sldId id="342" r:id="rId47"/>
    <p:sldId id="343" r:id="rId48"/>
    <p:sldId id="344" r:id="rId49"/>
    <p:sldId id="396" r:id="rId50"/>
    <p:sldId id="402" r:id="rId51"/>
    <p:sldId id="403" r:id="rId52"/>
    <p:sldId id="404" r:id="rId53"/>
    <p:sldId id="405" r:id="rId54"/>
    <p:sldId id="347" r:id="rId55"/>
    <p:sldId id="350" r:id="rId56"/>
    <p:sldId id="357" r:id="rId57"/>
    <p:sldId id="359" r:id="rId58"/>
    <p:sldId id="362" r:id="rId59"/>
    <p:sldId id="364" r:id="rId60"/>
    <p:sldId id="370" r:id="rId61"/>
    <p:sldId id="371" r:id="rId62"/>
    <p:sldId id="373" r:id="rId63"/>
    <p:sldId id="379" r:id="rId64"/>
    <p:sldId id="384" r:id="rId65"/>
    <p:sldId id="387" r:id="rId66"/>
    <p:sldId id="388" r:id="rId67"/>
    <p:sldId id="395"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5" Type="http://schemas.openxmlformats.org/officeDocument/2006/relationships/slideMaster" Target="slideMasters/slideMaster5.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7.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50CF8F-B5CB-48A9-A5D4-1748FEEB9B34}" type="datetimeFigureOut">
              <a:rPr lang="en-US" smtClean="0"/>
              <a:t>29-Sep-13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506762-43E5-4A30-8A59-00B4954E9891}" type="slidenum">
              <a:rPr lang="en-US" smtClean="0"/>
              <a:t>‹#›</a:t>
            </a:fld>
            <a:endParaRPr lang="en-US"/>
          </a:p>
        </p:txBody>
      </p:sp>
    </p:spTree>
    <p:extLst>
      <p:ext uri="{BB962C8B-B14F-4D97-AF65-F5344CB8AC3E}">
        <p14:creationId xmlns:p14="http://schemas.microsoft.com/office/powerpoint/2010/main" val="3094041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9CC2F-7A86-450E-B0CD-9C843BBF7C4D}"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Persian corridor</a:t>
            </a:r>
            <a:endParaRPr lang="en-US" dirty="0"/>
          </a:p>
        </p:txBody>
      </p:sp>
      <p:sp>
        <p:nvSpPr>
          <p:cNvPr id="4" name="Slide Number Placeholder 3"/>
          <p:cNvSpPr>
            <a:spLocks noGrp="1"/>
          </p:cNvSpPr>
          <p:nvPr>
            <p:ph type="sldNum" sz="quarter" idx="10"/>
          </p:nvPr>
        </p:nvSpPr>
        <p:spPr/>
        <p:txBody>
          <a:bodyPr/>
          <a:lstStyle/>
          <a:p>
            <a:fld id="{2219CC2F-7A86-450E-B0CD-9C843BBF7C4D}"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9CC2F-7A86-450E-B0CD-9C843BBF7C4D}"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9CC2F-7A86-450E-B0CD-9C843BBF7C4D}" type="slidenum">
              <a:rPr lang="en-US">
                <a:solidFill>
                  <a:prstClr val="black"/>
                </a:solidFill>
              </a:rPr>
              <a:pPr/>
              <a:t>6</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9CC2F-7A86-450E-B0CD-9C843BBF7C4D}" type="slidenum">
              <a:rPr lang="en-US">
                <a:solidFill>
                  <a:prstClr val="black"/>
                </a:solidFill>
              </a:rPr>
              <a:pPr/>
              <a:t>7</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A23524-2C3D-4A34-9A0B-7E558586E6C5}"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A23524-2C3D-4A34-9A0B-7E558586E6C5}"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petain</a:t>
            </a:r>
            <a:endParaRPr lang="en-US" dirty="0"/>
          </a:p>
        </p:txBody>
      </p:sp>
      <p:sp>
        <p:nvSpPr>
          <p:cNvPr id="4" name="Slide Number Placeholder 3"/>
          <p:cNvSpPr>
            <a:spLocks noGrp="1"/>
          </p:cNvSpPr>
          <p:nvPr>
            <p:ph type="sldNum" sz="quarter" idx="10"/>
          </p:nvPr>
        </p:nvSpPr>
        <p:spPr/>
        <p:txBody>
          <a:bodyPr/>
          <a:lstStyle/>
          <a:p>
            <a:fld id="{59506762-43E5-4A30-8A59-00B4954E9891}" type="slidenum">
              <a:rPr lang="en-US" smtClean="0"/>
              <a:t>11</a:t>
            </a:fld>
            <a:endParaRPr lang="en-US"/>
          </a:p>
        </p:txBody>
      </p:sp>
    </p:spTree>
    <p:extLst>
      <p:ext uri="{BB962C8B-B14F-4D97-AF65-F5344CB8AC3E}">
        <p14:creationId xmlns:p14="http://schemas.microsoft.com/office/powerpoint/2010/main" val="3422133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A40775-0704-4A5B-810E-514A08EF75F1}"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9CC2F-7A86-450E-B0CD-9C843BBF7C4D}"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Dde</a:t>
            </a:r>
            <a:r>
              <a:rPr lang="en-US" dirty="0" smtClean="0"/>
              <a:t> with</a:t>
            </a:r>
            <a:r>
              <a:rPr lang="en-US" baseline="0" dirty="0" smtClean="0"/>
              <a:t> </a:t>
            </a:r>
            <a:r>
              <a:rPr lang="en-US" baseline="0" dirty="0" err="1" smtClean="0"/>
              <a:t>darlan</a:t>
            </a:r>
            <a:endParaRPr lang="en-US" dirty="0"/>
          </a:p>
        </p:txBody>
      </p:sp>
      <p:sp>
        <p:nvSpPr>
          <p:cNvPr id="4" name="Slide Number Placeholder 3"/>
          <p:cNvSpPr>
            <a:spLocks noGrp="1"/>
          </p:cNvSpPr>
          <p:nvPr>
            <p:ph type="sldNum" sz="quarter" idx="10"/>
          </p:nvPr>
        </p:nvSpPr>
        <p:spPr/>
        <p:txBody>
          <a:bodyPr/>
          <a:lstStyle/>
          <a:p>
            <a:fld id="{2219CC2F-7A86-450E-B0CD-9C843BBF7C4D}" type="slidenum">
              <a:rPr lang="en-US">
                <a:solidFill>
                  <a:prstClr val="black"/>
                </a:solidFill>
              </a:rPr>
              <a:pPr/>
              <a:t>14</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Fdr</a:t>
            </a:r>
            <a:r>
              <a:rPr lang="en-US" dirty="0" smtClean="0"/>
              <a:t> and </a:t>
            </a:r>
            <a:r>
              <a:rPr lang="en-US" dirty="0" err="1" smtClean="0"/>
              <a:t>ibn</a:t>
            </a:r>
            <a:r>
              <a:rPr lang="en-US" dirty="0" smtClean="0"/>
              <a:t> </a:t>
            </a:r>
            <a:r>
              <a:rPr lang="en-US" dirty="0" err="1" smtClean="0"/>
              <a:t>saud</a:t>
            </a:r>
            <a:endParaRPr lang="en-US" dirty="0"/>
          </a:p>
        </p:txBody>
      </p:sp>
      <p:sp>
        <p:nvSpPr>
          <p:cNvPr id="4" name="Slide Number Placeholder 3"/>
          <p:cNvSpPr>
            <a:spLocks noGrp="1"/>
          </p:cNvSpPr>
          <p:nvPr>
            <p:ph type="sldNum" sz="quarter" idx="10"/>
          </p:nvPr>
        </p:nvSpPr>
        <p:spPr/>
        <p:txBody>
          <a:bodyPr/>
          <a:lstStyle/>
          <a:p>
            <a:fld id="{2219CC2F-7A86-450E-B0CD-9C843BBF7C4D}" type="slidenum">
              <a:rPr lang="en-US">
                <a:solidFill>
                  <a:prstClr val="black"/>
                </a:solidFill>
              </a:rPr>
              <a:pPr/>
              <a:t>15</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Dharhan</a:t>
            </a:r>
            <a:r>
              <a:rPr lang="en-US" baseline="0" dirty="0" smtClean="0"/>
              <a:t> air field (1950)</a:t>
            </a:r>
            <a:endParaRPr lang="en-US" dirty="0"/>
          </a:p>
        </p:txBody>
      </p:sp>
      <p:sp>
        <p:nvSpPr>
          <p:cNvPr id="4" name="Slide Number Placeholder 3"/>
          <p:cNvSpPr>
            <a:spLocks noGrp="1"/>
          </p:cNvSpPr>
          <p:nvPr>
            <p:ph type="sldNum" sz="quarter" idx="10"/>
          </p:nvPr>
        </p:nvSpPr>
        <p:spPr/>
        <p:txBody>
          <a:bodyPr/>
          <a:lstStyle/>
          <a:p>
            <a:fld id="{2219CC2F-7A86-450E-B0CD-9C843BBF7C4D}"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9CC2F-7A86-450E-B0CD-9C843BBF7C4D}" type="slidenum">
              <a:rPr lang="en-US">
                <a:solidFill>
                  <a:prstClr val="black"/>
                </a:solidFill>
              </a:rPr>
              <a:pPr/>
              <a:t>17</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a:solidFill>
                  <a:prstClr val="black"/>
                </a:solidFill>
              </a:rPr>
              <a:pPr/>
              <a:t>20</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Truman </a:t>
            </a:r>
            <a:r>
              <a:rPr lang="en-US" smtClean="0"/>
              <a:t>molotov</a:t>
            </a:r>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Tudeh</a:t>
            </a:r>
            <a:r>
              <a:rPr lang="en-US" dirty="0" smtClean="0"/>
              <a:t> protesters</a:t>
            </a:r>
            <a:endParaRPr lang="en-US" dirty="0"/>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a:solidFill>
                  <a:prstClr val="black"/>
                </a:solidFill>
              </a:rPr>
              <a:pPr/>
              <a:t>35</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Gov’t</a:t>
            </a:r>
            <a:r>
              <a:rPr lang="en-US" dirty="0" smtClean="0"/>
              <a:t> of Emirate</a:t>
            </a:r>
            <a:r>
              <a:rPr lang="en-US" baseline="0" dirty="0" smtClean="0"/>
              <a:t> of Cyrenaica (1949)</a:t>
            </a:r>
            <a:endParaRPr lang="en-US" dirty="0"/>
          </a:p>
        </p:txBody>
      </p:sp>
      <p:sp>
        <p:nvSpPr>
          <p:cNvPr id="4" name="Slide Number Placeholder 3"/>
          <p:cNvSpPr>
            <a:spLocks noGrp="1"/>
          </p:cNvSpPr>
          <p:nvPr>
            <p:ph type="sldNum" sz="quarter" idx="10"/>
          </p:nvPr>
        </p:nvSpPr>
        <p:spPr/>
        <p:txBody>
          <a:bodyPr/>
          <a:lstStyle/>
          <a:p>
            <a:fld id="{C992DC37-2014-4559-9248-CE79FE4BF358}" type="slidenum">
              <a:rPr lang="en-US">
                <a:solidFill>
                  <a:prstClr val="black"/>
                </a:solidFill>
              </a:rPr>
              <a:pPr/>
              <a:t>36</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idris</a:t>
            </a:r>
            <a:endParaRPr lang="en-US" dirty="0"/>
          </a:p>
        </p:txBody>
      </p:sp>
      <p:sp>
        <p:nvSpPr>
          <p:cNvPr id="4" name="Slide Number Placeholder 3"/>
          <p:cNvSpPr>
            <a:spLocks noGrp="1"/>
          </p:cNvSpPr>
          <p:nvPr>
            <p:ph type="sldNum" sz="quarter" idx="10"/>
          </p:nvPr>
        </p:nvSpPr>
        <p:spPr/>
        <p:txBody>
          <a:bodyPr/>
          <a:lstStyle/>
          <a:p>
            <a:fld id="{C992DC37-2014-4559-9248-CE79FE4BF358}" type="slidenum">
              <a:rPr lang="en-US">
                <a:solidFill>
                  <a:prstClr val="black"/>
                </a:solidFill>
              </a:rPr>
              <a:pPr/>
              <a:t>37</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Wheelus</a:t>
            </a:r>
            <a:r>
              <a:rPr lang="en-US" dirty="0" smtClean="0"/>
              <a:t> air base</a:t>
            </a:r>
            <a:endParaRPr lang="en-US" dirty="0"/>
          </a:p>
        </p:txBody>
      </p:sp>
      <p:sp>
        <p:nvSpPr>
          <p:cNvPr id="4" name="Slide Number Placeholder 3"/>
          <p:cNvSpPr>
            <a:spLocks noGrp="1"/>
          </p:cNvSpPr>
          <p:nvPr>
            <p:ph type="sldNum" sz="quarter" idx="10"/>
          </p:nvPr>
        </p:nvSpPr>
        <p:spPr/>
        <p:txBody>
          <a:bodyPr/>
          <a:lstStyle/>
          <a:p>
            <a:fld id="{C992DC37-2014-4559-9248-CE79FE4BF358}" type="slidenum">
              <a:rPr lang="en-US">
                <a:solidFill>
                  <a:prstClr val="black"/>
                </a:solidFill>
              </a:rPr>
              <a:pPr/>
              <a:t>38</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a:solidFill>
                  <a:prstClr val="black"/>
                </a:solidFill>
              </a:rPr>
              <a:pPr/>
              <a:t>39</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Abadan refinery</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mossadeq</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Bri</a:t>
            </a:r>
            <a:r>
              <a:rPr lang="en-US" dirty="0" smtClean="0"/>
              <a:t> memo, 1951</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Allen </a:t>
            </a:r>
            <a:r>
              <a:rPr lang="en-US" dirty="0" err="1" smtClean="0"/>
              <a:t>dulles</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Kermit </a:t>
            </a:r>
            <a:r>
              <a:rPr lang="en-US" dirty="0" err="1" smtClean="0"/>
              <a:t>roosevelt</a:t>
            </a:r>
            <a:r>
              <a:rPr lang="en-US" dirty="0" smtClean="0"/>
              <a:t> (grandson TR)</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Soldiers surrounding parliament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0789E91-D90F-478F-B222-E1EFB3ECE7F8}"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Aswan dam</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Nasser following</a:t>
            </a:r>
            <a:r>
              <a:rPr lang="en-US" baseline="0" dirty="0" smtClean="0"/>
              <a:t> nationalization</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59</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8805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9352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1431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3414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8742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5088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6750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0879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6449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2911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0302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7255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76534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6952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0313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5305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7535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52173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22792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7453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78344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4858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6152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60217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206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0030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43115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57390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27550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70113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15149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65655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96893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11745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26715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96245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24805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40918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4208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15188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1753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05541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544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85516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91524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76092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56800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40729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17598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91401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59658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4347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03153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63080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7888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1624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39697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48155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3276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83437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90095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05491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60096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51251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00728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51457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48582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4060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009051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09829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73859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94130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88768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4240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61148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59926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59643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69859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697895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18638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71355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74878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02573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455788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68919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74101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50506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3599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99429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496296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81081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276774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84438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618864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574220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98059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475099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426765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6752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2542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37403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769599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FA0ABD-4269-4AC4-ADFA-30EC25572CDF}"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64D7DC-3CC9-41A6-8172-E51F56FAE2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04270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693022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66535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0A04E-1C48-4F0A-BBA4-5F19B38B4DD1}"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52431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D03F4-FB33-43F7-B09A-1E60CC3A246E}"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052269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solidFill>
                  <a:prstClr val="black">
                    <a:tint val="75000"/>
                  </a:prstClr>
                </a:solidFill>
              </a:rPr>
              <a:pPr/>
              <a:t>29-Sep-13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203379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3.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84.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84.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84.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84.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84.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84.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84.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84.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95.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95.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95.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95.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95.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95.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95.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95.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95.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95.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95.xml"/></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95.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95.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9.xml"/><Relationship Id="rId1" Type="http://schemas.openxmlformats.org/officeDocument/2006/relationships/slideLayout" Target="../slideLayouts/slideLayout95.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95.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95.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95.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95.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9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Map: Lend-Lease Routes"/>
          <p:cNvPicPr>
            <a:picLocks noChangeAspect="1" noChangeArrowheads="1"/>
          </p:cNvPicPr>
          <p:nvPr/>
        </p:nvPicPr>
        <p:blipFill>
          <a:blip r:embed="rId3" cstate="print"/>
          <a:srcRect/>
          <a:stretch>
            <a:fillRect/>
          </a:stretch>
        </p:blipFill>
        <p:spPr bwMode="auto">
          <a:xfrm>
            <a:off x="1" y="762000"/>
            <a:ext cx="9132996" cy="5692903"/>
          </a:xfrm>
          <a:prstGeom prst="rect">
            <a:avLst/>
          </a:prstGeom>
          <a:noFill/>
        </p:spPr>
      </p:pic>
    </p:spTree>
    <p:extLst>
      <p:ext uri="{BB962C8B-B14F-4D97-AF65-F5344CB8AC3E}">
        <p14:creationId xmlns:p14="http://schemas.microsoft.com/office/powerpoint/2010/main" val="40699986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www.kavehfarrokh.com/wp-content/uploads/2008/12/iran-and-lost-lands.bmp"/>
          <p:cNvPicPr>
            <a:picLocks noChangeAspect="1" noChangeArrowheads="1"/>
          </p:cNvPicPr>
          <p:nvPr/>
        </p:nvPicPr>
        <p:blipFill>
          <a:blip r:embed="rId3" cstate="print"/>
          <a:srcRect/>
          <a:stretch>
            <a:fillRect/>
          </a:stretch>
        </p:blipFill>
        <p:spPr bwMode="auto">
          <a:xfrm>
            <a:off x="804068" y="0"/>
            <a:ext cx="7922857" cy="6858000"/>
          </a:xfrm>
          <a:prstGeom prst="rect">
            <a:avLst/>
          </a:prstGeom>
          <a:noFill/>
        </p:spPr>
      </p:pic>
    </p:spTree>
    <p:extLst>
      <p:ext uri="{BB962C8B-B14F-4D97-AF65-F5344CB8AC3E}">
        <p14:creationId xmlns:p14="http://schemas.microsoft.com/office/powerpoint/2010/main" val="3019373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File:Iranian women watch an Allied supply convoy halted somewhere on the Corridor. 1943.gif"/>
          <p:cNvPicPr>
            <a:picLocks noChangeAspect="1" noChangeArrowheads="1"/>
          </p:cNvPicPr>
          <p:nvPr/>
        </p:nvPicPr>
        <p:blipFill>
          <a:blip r:embed="rId3" cstate="print"/>
          <a:srcRect/>
          <a:stretch>
            <a:fillRect/>
          </a:stretch>
        </p:blipFill>
        <p:spPr bwMode="auto">
          <a:xfrm>
            <a:off x="649705" y="195072"/>
            <a:ext cx="8265695" cy="6281928"/>
          </a:xfrm>
          <a:prstGeom prst="rect">
            <a:avLst/>
          </a:prstGeom>
          <a:noFill/>
        </p:spPr>
      </p:pic>
    </p:spTree>
    <p:extLst>
      <p:ext uri="{BB962C8B-B14F-4D97-AF65-F5344CB8AC3E}">
        <p14:creationId xmlns:p14="http://schemas.microsoft.com/office/powerpoint/2010/main" val="20489650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img483.imageshack.us/img483/972/in1yd0.gif"/>
          <p:cNvPicPr>
            <a:picLocks noChangeAspect="1" noChangeArrowheads="1"/>
          </p:cNvPicPr>
          <p:nvPr/>
        </p:nvPicPr>
        <p:blipFill>
          <a:blip r:embed="rId3" cstate="print"/>
          <a:srcRect/>
          <a:stretch>
            <a:fillRect/>
          </a:stretch>
        </p:blipFill>
        <p:spPr bwMode="auto">
          <a:xfrm>
            <a:off x="533400" y="423161"/>
            <a:ext cx="8458200" cy="5888824"/>
          </a:xfrm>
          <a:prstGeom prst="rect">
            <a:avLst/>
          </a:prstGeom>
          <a:noFill/>
        </p:spPr>
      </p:pic>
    </p:spTree>
    <p:extLst>
      <p:ext uri="{BB962C8B-B14F-4D97-AF65-F5344CB8AC3E}">
        <p14:creationId xmlns:p14="http://schemas.microsoft.com/office/powerpoint/2010/main" val="37615627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6943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2331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ivmp.files.wordpress.com/2007/11/shah3.jpg"/>
          <p:cNvPicPr>
            <a:picLocks noChangeAspect="1" noChangeArrowheads="1"/>
          </p:cNvPicPr>
          <p:nvPr/>
        </p:nvPicPr>
        <p:blipFill>
          <a:blip r:embed="rId3" cstate="print"/>
          <a:srcRect/>
          <a:stretch>
            <a:fillRect/>
          </a:stretch>
        </p:blipFill>
        <p:spPr bwMode="auto">
          <a:xfrm>
            <a:off x="2209800" y="-304800"/>
            <a:ext cx="4729130" cy="7315200"/>
          </a:xfrm>
          <a:prstGeom prst="rect">
            <a:avLst/>
          </a:prstGeom>
          <a:noFill/>
        </p:spPr>
      </p:pic>
    </p:spTree>
    <p:extLst>
      <p:ext uri="{BB962C8B-B14F-4D97-AF65-F5344CB8AC3E}">
        <p14:creationId xmlns:p14="http://schemas.microsoft.com/office/powerpoint/2010/main" val="14048498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www.modestoradiomuseum.org/images/fdr%20pearl%20speech.jpg"/>
          <p:cNvPicPr>
            <a:picLocks noChangeAspect="1" noChangeArrowheads="1"/>
          </p:cNvPicPr>
          <p:nvPr/>
        </p:nvPicPr>
        <p:blipFill>
          <a:blip r:embed="rId3" cstate="print"/>
          <a:srcRect/>
          <a:stretch>
            <a:fillRect/>
          </a:stretch>
        </p:blipFill>
        <p:spPr bwMode="auto">
          <a:xfrm>
            <a:off x="329714" y="173082"/>
            <a:ext cx="8280886" cy="6151518"/>
          </a:xfrm>
          <a:prstGeom prst="rect">
            <a:avLst/>
          </a:prstGeom>
          <a:noFill/>
        </p:spPr>
      </p:pic>
    </p:spTree>
    <p:extLst>
      <p:ext uri="{BB962C8B-B14F-4D97-AF65-F5344CB8AC3E}">
        <p14:creationId xmlns:p14="http://schemas.microsoft.com/office/powerpoint/2010/main" val="3634561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cond_world_war_europe_1941_map_de--eve of german invasion urs.png"/>
          <p:cNvPicPr>
            <a:picLocks noChangeAspect="1"/>
          </p:cNvPicPr>
          <p:nvPr/>
        </p:nvPicPr>
        <p:blipFill>
          <a:blip r:embed="rId3" cstate="print"/>
          <a:stretch>
            <a:fillRect/>
          </a:stretch>
        </p:blipFill>
        <p:spPr>
          <a:xfrm>
            <a:off x="1280160" y="0"/>
            <a:ext cx="6583679" cy="6858000"/>
          </a:xfrm>
          <a:prstGeom prst="rect">
            <a:avLst/>
          </a:prstGeom>
        </p:spPr>
      </p:pic>
    </p:spTree>
    <p:extLst>
      <p:ext uri="{BB962C8B-B14F-4D97-AF65-F5344CB8AC3E}">
        <p14:creationId xmlns:p14="http://schemas.microsoft.com/office/powerpoint/2010/main" val="91427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ur pols wwii.gif"/>
          <p:cNvPicPr>
            <a:picLocks noChangeAspect="1"/>
          </p:cNvPicPr>
          <p:nvPr/>
        </p:nvPicPr>
        <p:blipFill>
          <a:blip r:embed="rId3" cstate="print"/>
          <a:stretch>
            <a:fillRect/>
          </a:stretch>
        </p:blipFill>
        <p:spPr>
          <a:xfrm>
            <a:off x="622952" y="0"/>
            <a:ext cx="7898095" cy="6858000"/>
          </a:xfrm>
          <a:prstGeom prst="rect">
            <a:avLst/>
          </a:prstGeom>
        </p:spPr>
      </p:pic>
    </p:spTree>
    <p:extLst>
      <p:ext uri="{BB962C8B-B14F-4D97-AF65-F5344CB8AC3E}">
        <p14:creationId xmlns:p14="http://schemas.microsoft.com/office/powerpoint/2010/main" val="4079493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8600"/>
            <a:ext cx="7848599" cy="6339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6240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609600"/>
            <a:ext cx="9025689" cy="5813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6116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1.PNG"/>
          <p:cNvPicPr>
            <a:picLocks noChangeAspect="1"/>
          </p:cNvPicPr>
          <p:nvPr/>
        </p:nvPicPr>
        <p:blipFill>
          <a:blip r:embed="rId3" cstate="print"/>
          <a:stretch>
            <a:fillRect/>
          </a:stretch>
        </p:blipFill>
        <p:spPr>
          <a:xfrm>
            <a:off x="0" y="1676399"/>
            <a:ext cx="9116989" cy="3515615"/>
          </a:xfrm>
          <a:prstGeom prst="rect">
            <a:avLst/>
          </a:prstGeom>
        </p:spPr>
      </p:pic>
    </p:spTree>
    <p:extLst>
      <p:ext uri="{BB962C8B-B14F-4D97-AF65-F5344CB8AC3E}">
        <p14:creationId xmlns:p14="http://schemas.microsoft.com/office/powerpoint/2010/main" val="7418640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www.asisbiz.com/il2/Bf-109E/Messerschmitt-Bf-109E/images/0-Map-North-Africa-Operation-Torch-0A.jpg"/>
          <p:cNvPicPr>
            <a:picLocks noChangeAspect="1" noChangeArrowheads="1"/>
          </p:cNvPicPr>
          <p:nvPr/>
        </p:nvPicPr>
        <p:blipFill>
          <a:blip r:embed="rId3" cstate="print"/>
          <a:srcRect/>
          <a:stretch>
            <a:fillRect/>
          </a:stretch>
        </p:blipFill>
        <p:spPr bwMode="auto">
          <a:xfrm>
            <a:off x="0" y="1905000"/>
            <a:ext cx="9015208" cy="2666999"/>
          </a:xfrm>
          <a:prstGeom prst="rect">
            <a:avLst/>
          </a:prstGeom>
          <a:noFill/>
        </p:spPr>
      </p:pic>
    </p:spTree>
    <p:extLst>
      <p:ext uri="{BB962C8B-B14F-4D97-AF65-F5344CB8AC3E}">
        <p14:creationId xmlns:p14="http://schemas.microsoft.com/office/powerpoint/2010/main" val="4048774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www.ibiblio.org/hyperwar/USA/USA-C-Algeria/img/USA-C-Algeria-5.jpg"/>
          <p:cNvPicPr>
            <a:picLocks noChangeAspect="1" noChangeArrowheads="1"/>
          </p:cNvPicPr>
          <p:nvPr/>
        </p:nvPicPr>
        <p:blipFill>
          <a:blip r:embed="rId3" cstate="print"/>
          <a:srcRect/>
          <a:stretch>
            <a:fillRect/>
          </a:stretch>
        </p:blipFill>
        <p:spPr bwMode="auto">
          <a:xfrm>
            <a:off x="-69952" y="64770"/>
            <a:ext cx="8909152" cy="6793230"/>
          </a:xfrm>
          <a:prstGeom prst="rect">
            <a:avLst/>
          </a:prstGeom>
          <a:noFill/>
        </p:spPr>
      </p:pic>
    </p:spTree>
    <p:extLst>
      <p:ext uri="{BB962C8B-B14F-4D97-AF65-F5344CB8AC3E}">
        <p14:creationId xmlns:p14="http://schemas.microsoft.com/office/powerpoint/2010/main" val="29918311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FDR on quincy.jpg"/>
          <p:cNvPicPr>
            <a:picLocks noChangeAspect="1" noChangeArrowheads="1"/>
          </p:cNvPicPr>
          <p:nvPr/>
        </p:nvPicPr>
        <p:blipFill>
          <a:blip r:embed="rId3" cstate="print"/>
          <a:srcRect/>
          <a:stretch>
            <a:fillRect/>
          </a:stretch>
        </p:blipFill>
        <p:spPr bwMode="auto">
          <a:xfrm>
            <a:off x="-110462" y="28188"/>
            <a:ext cx="9254462" cy="6448812"/>
          </a:xfrm>
          <a:prstGeom prst="rect">
            <a:avLst/>
          </a:prstGeom>
          <a:noFill/>
        </p:spPr>
      </p:pic>
    </p:spTree>
    <p:extLst>
      <p:ext uri="{BB962C8B-B14F-4D97-AF65-F5344CB8AC3E}">
        <p14:creationId xmlns:p14="http://schemas.microsoft.com/office/powerpoint/2010/main" val="4067703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www.zianet.com/tmorris/dahran1950-web.jpg"/>
          <p:cNvPicPr>
            <a:picLocks noChangeAspect="1" noChangeArrowheads="1"/>
          </p:cNvPicPr>
          <p:nvPr/>
        </p:nvPicPr>
        <p:blipFill>
          <a:blip r:embed="rId3" cstate="print"/>
          <a:srcRect/>
          <a:stretch>
            <a:fillRect/>
          </a:stretch>
        </p:blipFill>
        <p:spPr bwMode="auto">
          <a:xfrm>
            <a:off x="-142141" y="990600"/>
            <a:ext cx="9231921" cy="4800600"/>
          </a:xfrm>
          <a:prstGeom prst="rect">
            <a:avLst/>
          </a:prstGeom>
          <a:noFill/>
        </p:spPr>
      </p:pic>
    </p:spTree>
    <p:extLst>
      <p:ext uri="{BB962C8B-B14F-4D97-AF65-F5344CB8AC3E}">
        <p14:creationId xmlns:p14="http://schemas.microsoft.com/office/powerpoint/2010/main" val="2693666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http://images.nationmaster.com/images/motw/middle_east_and_asia/saudi_arabia_pol91.jpg"/>
          <p:cNvPicPr>
            <a:picLocks noChangeAspect="1" noChangeArrowheads="1"/>
          </p:cNvPicPr>
          <p:nvPr/>
        </p:nvPicPr>
        <p:blipFill>
          <a:blip r:embed="rId3" cstate="print"/>
          <a:srcRect/>
          <a:stretch>
            <a:fillRect/>
          </a:stretch>
        </p:blipFill>
        <p:spPr bwMode="auto">
          <a:xfrm>
            <a:off x="1371600" y="-1"/>
            <a:ext cx="6920773" cy="7017885"/>
          </a:xfrm>
          <a:prstGeom prst="rect">
            <a:avLst/>
          </a:prstGeom>
          <a:noFill/>
        </p:spPr>
      </p:pic>
    </p:spTree>
    <p:extLst>
      <p:ext uri="{BB962C8B-B14F-4D97-AF65-F5344CB8AC3E}">
        <p14:creationId xmlns:p14="http://schemas.microsoft.com/office/powerpoint/2010/main" val="849350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s://bashapedia.pbworks.com/f/1206939186/Kennan.jpg"/>
          <p:cNvPicPr>
            <a:picLocks noChangeAspect="1" noChangeArrowheads="1"/>
          </p:cNvPicPr>
          <p:nvPr/>
        </p:nvPicPr>
        <p:blipFill>
          <a:blip r:embed="rId3" cstate="print"/>
          <a:srcRect/>
          <a:stretch>
            <a:fillRect/>
          </a:stretch>
        </p:blipFill>
        <p:spPr bwMode="auto">
          <a:xfrm>
            <a:off x="2133600" y="21335"/>
            <a:ext cx="5334000" cy="6827521"/>
          </a:xfrm>
          <a:prstGeom prst="rect">
            <a:avLst/>
          </a:prstGeom>
          <a:noFill/>
        </p:spPr>
      </p:pic>
    </p:spTree>
    <p:extLst>
      <p:ext uri="{BB962C8B-B14F-4D97-AF65-F5344CB8AC3E}">
        <p14:creationId xmlns:p14="http://schemas.microsoft.com/office/powerpoint/2010/main" val="3392972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trumanlibrary.org/whistlestop/study_collections/coldwar/documents/B21_06-06_01.jpg"/>
          <p:cNvPicPr>
            <a:picLocks noChangeAspect="1" noChangeArrowheads="1"/>
          </p:cNvPicPr>
          <p:nvPr/>
        </p:nvPicPr>
        <p:blipFill>
          <a:blip r:embed="rId3" cstate="print"/>
          <a:srcRect/>
          <a:stretch>
            <a:fillRect/>
          </a:stretch>
        </p:blipFill>
        <p:spPr bwMode="auto">
          <a:xfrm>
            <a:off x="2630682" y="0"/>
            <a:ext cx="5223721" cy="6858000"/>
          </a:xfrm>
          <a:prstGeom prst="rect">
            <a:avLst/>
          </a:prstGeom>
          <a:noFill/>
        </p:spPr>
      </p:pic>
    </p:spTree>
    <p:extLst>
      <p:ext uri="{BB962C8B-B14F-4D97-AF65-F5344CB8AC3E}">
        <p14:creationId xmlns:p14="http://schemas.microsoft.com/office/powerpoint/2010/main" val="146609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www1.american.edu/bgriff/H207WebS2009/Iran1946.jpg"/>
          <p:cNvPicPr>
            <a:picLocks noChangeAspect="1" noChangeArrowheads="1"/>
          </p:cNvPicPr>
          <p:nvPr/>
        </p:nvPicPr>
        <p:blipFill>
          <a:blip r:embed="rId3" cstate="print"/>
          <a:srcRect/>
          <a:stretch>
            <a:fillRect/>
          </a:stretch>
        </p:blipFill>
        <p:spPr bwMode="auto">
          <a:xfrm>
            <a:off x="1859706" y="0"/>
            <a:ext cx="5693619" cy="6858000"/>
          </a:xfrm>
          <a:prstGeom prst="rect">
            <a:avLst/>
          </a:prstGeom>
          <a:noFill/>
        </p:spPr>
      </p:pic>
    </p:spTree>
    <p:extLst>
      <p:ext uri="{BB962C8B-B14F-4D97-AF65-F5344CB8AC3E}">
        <p14:creationId xmlns:p14="http://schemas.microsoft.com/office/powerpoint/2010/main" val="3263681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cache1.asset-cache.net/xc/50504903.jpg?v=1&amp;c=IWSAsset&amp;k=2&amp;d=E41C9FE5C4AA0A14DD1ACF06D3282E625B001561029BE2368AC4456DDF28CE37B01E70F2B3269972"/>
          <p:cNvPicPr>
            <a:picLocks noChangeAspect="1" noChangeArrowheads="1"/>
          </p:cNvPicPr>
          <p:nvPr/>
        </p:nvPicPr>
        <p:blipFill>
          <a:blip r:embed="rId3" cstate="print"/>
          <a:srcRect/>
          <a:stretch>
            <a:fillRect/>
          </a:stretch>
        </p:blipFill>
        <p:spPr bwMode="auto">
          <a:xfrm>
            <a:off x="685800" y="261504"/>
            <a:ext cx="8229600" cy="6567056"/>
          </a:xfrm>
          <a:prstGeom prst="rect">
            <a:avLst/>
          </a:prstGeom>
          <a:noFill/>
        </p:spPr>
      </p:pic>
    </p:spTree>
    <p:extLst>
      <p:ext uri="{BB962C8B-B14F-4D97-AF65-F5344CB8AC3E}">
        <p14:creationId xmlns:p14="http://schemas.microsoft.com/office/powerpoint/2010/main" val="2901099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ayvand.com/news/11/jan/Tudeh-party-supporters.jpg"/>
          <p:cNvPicPr>
            <a:picLocks noChangeAspect="1" noChangeArrowheads="1"/>
          </p:cNvPicPr>
          <p:nvPr/>
        </p:nvPicPr>
        <p:blipFill>
          <a:blip r:embed="rId3" cstate="print"/>
          <a:srcRect/>
          <a:stretch>
            <a:fillRect/>
          </a:stretch>
        </p:blipFill>
        <p:spPr bwMode="auto">
          <a:xfrm>
            <a:off x="1139369" y="-544"/>
            <a:ext cx="6937831" cy="6858544"/>
          </a:xfrm>
          <a:prstGeom prst="rect">
            <a:avLst/>
          </a:prstGeom>
          <a:noFill/>
        </p:spPr>
      </p:pic>
    </p:spTree>
    <p:extLst>
      <p:ext uri="{BB962C8B-B14F-4D97-AF65-F5344CB8AC3E}">
        <p14:creationId xmlns:p14="http://schemas.microsoft.com/office/powerpoint/2010/main" val="3962347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n_languagemapl.jpg"/>
          <p:cNvPicPr>
            <a:picLocks noChangeAspect="1"/>
          </p:cNvPicPr>
          <p:nvPr/>
        </p:nvPicPr>
        <p:blipFill>
          <a:blip r:embed="rId3" cstate="print"/>
          <a:stretch>
            <a:fillRect/>
          </a:stretch>
        </p:blipFill>
        <p:spPr>
          <a:xfrm>
            <a:off x="1253613" y="0"/>
            <a:ext cx="6636774" cy="6858000"/>
          </a:xfrm>
          <a:prstGeom prst="rect">
            <a:avLst/>
          </a:prstGeom>
        </p:spPr>
      </p:pic>
    </p:spTree>
    <p:extLst>
      <p:ext uri="{BB962C8B-B14F-4D97-AF65-F5344CB8AC3E}">
        <p14:creationId xmlns:p14="http://schemas.microsoft.com/office/powerpoint/2010/main" val="245104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3" cstate="print"/>
          <a:srcRect/>
          <a:stretch>
            <a:fillRect/>
          </a:stretch>
        </p:blipFill>
        <p:spPr bwMode="auto">
          <a:xfrm>
            <a:off x="1913817" y="-11372"/>
            <a:ext cx="5325183" cy="6869372"/>
          </a:xfrm>
          <a:prstGeom prst="rect">
            <a:avLst/>
          </a:prstGeom>
          <a:noFill/>
          <a:ln w="9525">
            <a:noFill/>
            <a:miter lim="800000"/>
            <a:headEnd/>
            <a:tailEnd/>
          </a:ln>
        </p:spPr>
      </p:pic>
    </p:spTree>
    <p:extLst>
      <p:ext uri="{BB962C8B-B14F-4D97-AF65-F5344CB8AC3E}">
        <p14:creationId xmlns:p14="http://schemas.microsoft.com/office/powerpoint/2010/main" val="2521980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ron curtai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000" y="533400"/>
            <a:ext cx="7289800" cy="5467350"/>
          </a:xfrm>
          <a:prstGeom prst="rect">
            <a:avLst/>
          </a:prstGeom>
        </p:spPr>
      </p:pic>
    </p:spTree>
    <p:extLst>
      <p:ext uri="{BB962C8B-B14F-4D97-AF65-F5344CB8AC3E}">
        <p14:creationId xmlns:p14="http://schemas.microsoft.com/office/powerpoint/2010/main" val="40380750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homepage.mac.com/oldtownman/USPics3/72141.jpg"/>
          <p:cNvPicPr>
            <a:picLocks noChangeAspect="1" noChangeArrowheads="1"/>
          </p:cNvPicPr>
          <p:nvPr/>
        </p:nvPicPr>
        <p:blipFill>
          <a:blip r:embed="rId3" cstate="print"/>
          <a:srcRect/>
          <a:stretch>
            <a:fillRect/>
          </a:stretch>
        </p:blipFill>
        <p:spPr bwMode="auto">
          <a:xfrm>
            <a:off x="935297" y="0"/>
            <a:ext cx="8176451" cy="6858000"/>
          </a:xfrm>
          <a:prstGeom prst="rect">
            <a:avLst/>
          </a:prstGeom>
          <a:noFill/>
        </p:spPr>
      </p:pic>
    </p:spTree>
    <p:extLst>
      <p:ext uri="{BB962C8B-B14F-4D97-AF65-F5344CB8AC3E}">
        <p14:creationId xmlns:p14="http://schemas.microsoft.com/office/powerpoint/2010/main" val="3443467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uman doctrine speech.jpg"/>
          <p:cNvPicPr>
            <a:picLocks noChangeAspect="1"/>
          </p:cNvPicPr>
          <p:nvPr/>
        </p:nvPicPr>
        <p:blipFill>
          <a:blip r:embed="rId3" cstate="print"/>
          <a:stretch>
            <a:fillRect/>
          </a:stretch>
        </p:blipFill>
        <p:spPr>
          <a:xfrm>
            <a:off x="224226" y="0"/>
            <a:ext cx="8695549" cy="6858000"/>
          </a:xfrm>
          <a:prstGeom prst="rect">
            <a:avLst/>
          </a:prstGeom>
        </p:spPr>
      </p:pic>
    </p:spTree>
    <p:extLst>
      <p:ext uri="{BB962C8B-B14F-4D97-AF65-F5344CB8AC3E}">
        <p14:creationId xmlns:p14="http://schemas.microsoft.com/office/powerpoint/2010/main" val="1404557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www.krohm.com/tewsp/nl/nltblvii.jpg"/>
          <p:cNvPicPr>
            <a:picLocks noChangeAspect="1" noChangeArrowheads="1"/>
          </p:cNvPicPr>
          <p:nvPr/>
        </p:nvPicPr>
        <p:blipFill>
          <a:blip r:embed="rId3" cstate="print"/>
          <a:srcRect/>
          <a:stretch>
            <a:fillRect/>
          </a:stretch>
        </p:blipFill>
        <p:spPr bwMode="auto">
          <a:xfrm>
            <a:off x="82009" y="1524000"/>
            <a:ext cx="9049033" cy="4191000"/>
          </a:xfrm>
          <a:prstGeom prst="rect">
            <a:avLst/>
          </a:prstGeom>
          <a:noFill/>
        </p:spPr>
      </p:pic>
    </p:spTree>
    <p:extLst>
      <p:ext uri="{BB962C8B-B14F-4D97-AF65-F5344CB8AC3E}">
        <p14:creationId xmlns:p14="http://schemas.microsoft.com/office/powerpoint/2010/main" val="1463521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www.conservapedia.com/images/thumb/c/cd/Israel48.jpg/400px-Israel48.jpg"/>
          <p:cNvPicPr>
            <a:picLocks noChangeAspect="1" noChangeArrowheads="1"/>
          </p:cNvPicPr>
          <p:nvPr/>
        </p:nvPicPr>
        <p:blipFill>
          <a:blip r:embed="rId3" cstate="print"/>
          <a:srcRect/>
          <a:stretch>
            <a:fillRect/>
          </a:stretch>
        </p:blipFill>
        <p:spPr bwMode="auto">
          <a:xfrm>
            <a:off x="11545" y="-38289"/>
            <a:ext cx="8980055" cy="6667690"/>
          </a:xfrm>
          <a:prstGeom prst="rect">
            <a:avLst/>
          </a:prstGeom>
          <a:noFill/>
        </p:spPr>
      </p:pic>
    </p:spTree>
    <p:extLst>
      <p:ext uri="{BB962C8B-B14F-4D97-AF65-F5344CB8AC3E}">
        <p14:creationId xmlns:p14="http://schemas.microsoft.com/office/powerpoint/2010/main" val="20284850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tition pal.jpg"/>
          <p:cNvPicPr>
            <a:picLocks noChangeAspect="1"/>
          </p:cNvPicPr>
          <p:nvPr/>
        </p:nvPicPr>
        <p:blipFill>
          <a:blip r:embed="rId3" cstate="print"/>
          <a:stretch>
            <a:fillRect/>
          </a:stretch>
        </p:blipFill>
        <p:spPr>
          <a:xfrm>
            <a:off x="5258295" y="0"/>
            <a:ext cx="3896591"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20" y="32657"/>
            <a:ext cx="53038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3518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itle.PNG"/>
          <p:cNvPicPr>
            <a:picLocks noChangeAspect="1"/>
          </p:cNvPicPr>
          <p:nvPr/>
        </p:nvPicPr>
        <p:blipFill>
          <a:blip r:embed="rId3" cstate="print"/>
          <a:stretch>
            <a:fillRect/>
          </a:stretch>
        </p:blipFill>
        <p:spPr>
          <a:xfrm>
            <a:off x="101597" y="1752600"/>
            <a:ext cx="8940802" cy="3352800"/>
          </a:xfrm>
          <a:prstGeom prst="rect">
            <a:avLst/>
          </a:prstGeom>
        </p:spPr>
      </p:pic>
    </p:spTree>
    <p:extLst>
      <p:ext uri="{BB962C8B-B14F-4D97-AF65-F5344CB8AC3E}">
        <p14:creationId xmlns:p14="http://schemas.microsoft.com/office/powerpoint/2010/main" val="34712747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abs analysis.PNG"/>
          <p:cNvPicPr>
            <a:picLocks noChangeAspect="1"/>
          </p:cNvPicPr>
          <p:nvPr/>
        </p:nvPicPr>
        <p:blipFill>
          <a:blip r:embed="rId3" cstate="print"/>
          <a:stretch>
            <a:fillRect/>
          </a:stretch>
        </p:blipFill>
        <p:spPr>
          <a:xfrm>
            <a:off x="-125661" y="1371600"/>
            <a:ext cx="9227550" cy="4190999"/>
          </a:xfrm>
          <a:prstGeom prst="rect">
            <a:avLst/>
          </a:prstGeom>
        </p:spPr>
      </p:pic>
    </p:spTree>
    <p:extLst>
      <p:ext uri="{BB962C8B-B14F-4D97-AF65-F5344CB8AC3E}">
        <p14:creationId xmlns:p14="http://schemas.microsoft.com/office/powerpoint/2010/main" val="2716773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lusions.PNG"/>
          <p:cNvPicPr>
            <a:picLocks noChangeAspect="1"/>
          </p:cNvPicPr>
          <p:nvPr/>
        </p:nvPicPr>
        <p:blipFill>
          <a:blip r:embed="rId3" cstate="print"/>
          <a:stretch>
            <a:fillRect/>
          </a:stretch>
        </p:blipFill>
        <p:spPr>
          <a:xfrm>
            <a:off x="-105376" y="990600"/>
            <a:ext cx="9354752" cy="4876799"/>
          </a:xfrm>
          <a:prstGeom prst="rect">
            <a:avLst/>
          </a:prstGeom>
        </p:spPr>
      </p:pic>
    </p:spTree>
    <p:extLst>
      <p:ext uri="{BB962C8B-B14F-4D97-AF65-F5344CB8AC3E}">
        <p14:creationId xmlns:p14="http://schemas.microsoft.com/office/powerpoint/2010/main" val="3652651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tinction.PNG"/>
          <p:cNvPicPr>
            <a:picLocks noChangeAspect="1"/>
          </p:cNvPicPr>
          <p:nvPr/>
        </p:nvPicPr>
        <p:blipFill>
          <a:blip r:embed="rId3" cstate="print"/>
          <a:stretch>
            <a:fillRect/>
          </a:stretch>
        </p:blipFill>
        <p:spPr>
          <a:xfrm>
            <a:off x="-220657" y="1248248"/>
            <a:ext cx="9364658" cy="4466752"/>
          </a:xfrm>
          <a:prstGeom prst="rect">
            <a:avLst/>
          </a:prstGeom>
        </p:spPr>
      </p:pic>
    </p:spTree>
    <p:extLst>
      <p:ext uri="{BB962C8B-B14F-4D97-AF65-F5344CB8AC3E}">
        <p14:creationId xmlns:p14="http://schemas.microsoft.com/office/powerpoint/2010/main" val="21164840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www.crethiplethi.com/wp-content/uploads/libya-cyrenaica.jpg"/>
          <p:cNvPicPr>
            <a:picLocks noChangeAspect="1" noChangeArrowheads="1"/>
          </p:cNvPicPr>
          <p:nvPr/>
        </p:nvPicPr>
        <p:blipFill>
          <a:blip r:embed="rId3" cstate="print"/>
          <a:srcRect/>
          <a:stretch>
            <a:fillRect/>
          </a:stretch>
        </p:blipFill>
        <p:spPr bwMode="auto">
          <a:xfrm>
            <a:off x="533400" y="22501"/>
            <a:ext cx="8610600" cy="6934711"/>
          </a:xfrm>
          <a:prstGeom prst="rect">
            <a:avLst/>
          </a:prstGeom>
          <a:noFill/>
        </p:spPr>
      </p:pic>
    </p:spTree>
    <p:extLst>
      <p:ext uri="{BB962C8B-B14F-4D97-AF65-F5344CB8AC3E}">
        <p14:creationId xmlns:p14="http://schemas.microsoft.com/office/powerpoint/2010/main" val="1413563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acting-man.com/blog/media/2011/03/800px-Government_of_Cyrenaica_1949-300x207.jpg"/>
          <p:cNvPicPr>
            <a:picLocks noChangeAspect="1" noChangeArrowheads="1"/>
          </p:cNvPicPr>
          <p:nvPr/>
        </p:nvPicPr>
        <p:blipFill>
          <a:blip r:embed="rId3" cstate="print"/>
          <a:srcRect/>
          <a:stretch>
            <a:fillRect/>
          </a:stretch>
        </p:blipFill>
        <p:spPr bwMode="auto">
          <a:xfrm>
            <a:off x="0" y="256411"/>
            <a:ext cx="9144000" cy="6309363"/>
          </a:xfrm>
          <a:prstGeom prst="rect">
            <a:avLst/>
          </a:prstGeom>
          <a:noFill/>
        </p:spPr>
      </p:pic>
    </p:spTree>
    <p:extLst>
      <p:ext uri="{BB962C8B-B14F-4D97-AF65-F5344CB8AC3E}">
        <p14:creationId xmlns:p14="http://schemas.microsoft.com/office/powerpoint/2010/main" val="1761700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File:IdrisI3.jpg"/>
          <p:cNvPicPr>
            <a:picLocks noChangeAspect="1" noChangeArrowheads="1"/>
          </p:cNvPicPr>
          <p:nvPr/>
        </p:nvPicPr>
        <p:blipFill>
          <a:blip r:embed="rId3" cstate="print"/>
          <a:srcRect/>
          <a:stretch>
            <a:fillRect/>
          </a:stretch>
        </p:blipFill>
        <p:spPr bwMode="auto">
          <a:xfrm>
            <a:off x="2229104" y="-10254"/>
            <a:ext cx="4933696" cy="6868254"/>
          </a:xfrm>
          <a:prstGeom prst="rect">
            <a:avLst/>
          </a:prstGeom>
          <a:noFill/>
        </p:spPr>
      </p:pic>
    </p:spTree>
    <p:extLst>
      <p:ext uri="{BB962C8B-B14F-4D97-AF65-F5344CB8AC3E}">
        <p14:creationId xmlns:p14="http://schemas.microsoft.com/office/powerpoint/2010/main" val="12352874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s://lh5.googleusercontent.com/-kAnLbYH7A58/TXQT8IqIeNI/AAAAAAAAAhI/Sb_1Y-O2mzk/Wheelus%252520AFB.jpg"/>
          <p:cNvPicPr>
            <a:picLocks noChangeAspect="1" noChangeArrowheads="1"/>
          </p:cNvPicPr>
          <p:nvPr/>
        </p:nvPicPr>
        <p:blipFill>
          <a:blip r:embed="rId3" cstate="print"/>
          <a:srcRect/>
          <a:stretch>
            <a:fillRect/>
          </a:stretch>
        </p:blipFill>
        <p:spPr bwMode="auto">
          <a:xfrm>
            <a:off x="0" y="533399"/>
            <a:ext cx="9273858" cy="5753515"/>
          </a:xfrm>
          <a:prstGeom prst="rect">
            <a:avLst/>
          </a:prstGeom>
          <a:noFill/>
        </p:spPr>
      </p:pic>
    </p:spTree>
    <p:extLst>
      <p:ext uri="{BB962C8B-B14F-4D97-AF65-F5344CB8AC3E}">
        <p14:creationId xmlns:p14="http://schemas.microsoft.com/office/powerpoint/2010/main" val="5595795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kcjohnson.files.wordpress.com/2011/08/libya-postwwii.jpg?w=720&amp;h=719"/>
          <p:cNvPicPr>
            <a:picLocks noChangeAspect="1" noChangeArrowheads="1"/>
          </p:cNvPicPr>
          <p:nvPr/>
        </p:nvPicPr>
        <p:blipFill>
          <a:blip r:embed="rId3" cstate="print"/>
          <a:srcRect/>
          <a:stretch>
            <a:fillRect/>
          </a:stretch>
        </p:blipFill>
        <p:spPr bwMode="auto">
          <a:xfrm>
            <a:off x="1295400" y="0"/>
            <a:ext cx="6858000" cy="6848476"/>
          </a:xfrm>
          <a:prstGeom prst="rect">
            <a:avLst/>
          </a:prstGeom>
          <a:noFill/>
        </p:spPr>
      </p:pic>
    </p:spTree>
    <p:extLst>
      <p:ext uri="{BB962C8B-B14F-4D97-AF65-F5344CB8AC3E}">
        <p14:creationId xmlns:p14="http://schemas.microsoft.com/office/powerpoint/2010/main" val="2567543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DE campaigning in Maryland"/>
          <p:cNvPicPr>
            <a:picLocks noChangeAspect="1" noChangeArrowheads="1"/>
          </p:cNvPicPr>
          <p:nvPr/>
        </p:nvPicPr>
        <p:blipFill>
          <a:blip r:embed="rId3" cstate="print"/>
          <a:srcRect/>
          <a:stretch>
            <a:fillRect/>
          </a:stretch>
        </p:blipFill>
        <p:spPr bwMode="auto">
          <a:xfrm>
            <a:off x="457200" y="0"/>
            <a:ext cx="8266667" cy="6797040"/>
          </a:xfrm>
          <a:prstGeom prst="rect">
            <a:avLst/>
          </a:prstGeom>
          <a:noFill/>
        </p:spPr>
      </p:pic>
    </p:spTree>
    <p:extLst>
      <p:ext uri="{BB962C8B-B14F-4D97-AF65-F5344CB8AC3E}">
        <p14:creationId xmlns:p14="http://schemas.microsoft.com/office/powerpoint/2010/main" val="2495108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952 eisenhower political ad - i like ike - presidential campaign ad.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2000" y="381000"/>
            <a:ext cx="7874000" cy="5905500"/>
          </a:xfrm>
          <a:prstGeom prst="rect">
            <a:avLst/>
          </a:prstGeom>
        </p:spPr>
      </p:pic>
    </p:spTree>
    <p:extLst>
      <p:ext uri="{BB962C8B-B14F-4D97-AF65-F5344CB8AC3E}">
        <p14:creationId xmlns:p14="http://schemas.microsoft.com/office/powerpoint/2010/main" val="1559674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File:Abadanraffinerie.jpg"/>
          <p:cNvPicPr>
            <a:picLocks noChangeAspect="1" noChangeArrowheads="1"/>
          </p:cNvPicPr>
          <p:nvPr/>
        </p:nvPicPr>
        <p:blipFill>
          <a:blip r:embed="rId3" cstate="print"/>
          <a:srcRect/>
          <a:stretch>
            <a:fillRect/>
          </a:stretch>
        </p:blipFill>
        <p:spPr bwMode="auto">
          <a:xfrm>
            <a:off x="381000" y="385446"/>
            <a:ext cx="8610600" cy="6314440"/>
          </a:xfrm>
          <a:prstGeom prst="rect">
            <a:avLst/>
          </a:prstGeom>
          <a:noFill/>
        </p:spPr>
      </p:pic>
    </p:spTree>
    <p:extLst>
      <p:ext uri="{BB962C8B-B14F-4D97-AF65-F5344CB8AC3E}">
        <p14:creationId xmlns:p14="http://schemas.microsoft.com/office/powerpoint/2010/main" val="41914953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motamedifamily.com/iran_map_iran.jpg"/>
          <p:cNvPicPr>
            <a:picLocks noChangeAspect="1" noChangeArrowheads="1"/>
          </p:cNvPicPr>
          <p:nvPr/>
        </p:nvPicPr>
        <p:blipFill>
          <a:blip r:embed="rId3" cstate="print"/>
          <a:srcRect/>
          <a:stretch>
            <a:fillRect/>
          </a:stretch>
        </p:blipFill>
        <p:spPr bwMode="auto">
          <a:xfrm>
            <a:off x="1200979" y="41416"/>
            <a:ext cx="6952421" cy="6816584"/>
          </a:xfrm>
          <a:prstGeom prst="rect">
            <a:avLst/>
          </a:prstGeom>
          <a:noFill/>
        </p:spPr>
      </p:pic>
    </p:spTree>
    <p:extLst>
      <p:ext uri="{BB962C8B-B14F-4D97-AF65-F5344CB8AC3E}">
        <p14:creationId xmlns:p14="http://schemas.microsoft.com/office/powerpoint/2010/main" val="1524595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Mohammad Mosaddeq.jpg"/>
          <p:cNvPicPr>
            <a:picLocks noChangeAspect="1" noChangeArrowheads="1"/>
          </p:cNvPicPr>
          <p:nvPr/>
        </p:nvPicPr>
        <p:blipFill>
          <a:blip r:embed="rId3" cstate="print"/>
          <a:srcRect/>
          <a:stretch>
            <a:fillRect/>
          </a:stretch>
        </p:blipFill>
        <p:spPr bwMode="auto">
          <a:xfrm>
            <a:off x="2362200" y="0"/>
            <a:ext cx="4658790" cy="6873438"/>
          </a:xfrm>
          <a:prstGeom prst="rect">
            <a:avLst/>
          </a:prstGeom>
          <a:noFill/>
        </p:spPr>
      </p:pic>
    </p:spTree>
    <p:extLst>
      <p:ext uri="{BB962C8B-B14F-4D97-AF65-F5344CB8AC3E}">
        <p14:creationId xmlns:p14="http://schemas.microsoft.com/office/powerpoint/2010/main" val="12777247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i memo 1951.PNG"/>
          <p:cNvPicPr>
            <a:picLocks noChangeAspect="1"/>
          </p:cNvPicPr>
          <p:nvPr/>
        </p:nvPicPr>
        <p:blipFill>
          <a:blip r:embed="rId3" cstate="print"/>
          <a:stretch>
            <a:fillRect/>
          </a:stretch>
        </p:blipFill>
        <p:spPr>
          <a:xfrm>
            <a:off x="-16996" y="12698"/>
            <a:ext cx="9160996" cy="6845301"/>
          </a:xfrm>
          <a:prstGeom prst="rect">
            <a:avLst/>
          </a:prstGeom>
        </p:spPr>
      </p:pic>
    </p:spTree>
    <p:extLst>
      <p:ext uri="{BB962C8B-B14F-4D97-AF65-F5344CB8AC3E}">
        <p14:creationId xmlns:p14="http://schemas.microsoft.com/office/powerpoint/2010/main" val="2228262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2.PNG"/>
          <p:cNvPicPr>
            <a:picLocks noChangeAspect="1"/>
          </p:cNvPicPr>
          <p:nvPr/>
        </p:nvPicPr>
        <p:blipFill>
          <a:blip r:embed="rId3" cstate="print"/>
          <a:stretch>
            <a:fillRect/>
          </a:stretch>
        </p:blipFill>
        <p:spPr>
          <a:xfrm>
            <a:off x="792755" y="0"/>
            <a:ext cx="7558489" cy="6858000"/>
          </a:xfrm>
          <a:prstGeom prst="rect">
            <a:avLst/>
          </a:prstGeom>
        </p:spPr>
      </p:pic>
    </p:spTree>
    <p:extLst>
      <p:ext uri="{BB962C8B-B14F-4D97-AF65-F5344CB8AC3E}">
        <p14:creationId xmlns:p14="http://schemas.microsoft.com/office/powerpoint/2010/main" val="7433549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s://www.cia.gov/library/center-for-the-study-of-intelligence/csi-publications/books-and-monographs/directors-of-central-intelligence-as-leaders-of-the-u-s-intelligence-community/page30_preview.jpg"/>
          <p:cNvPicPr>
            <a:picLocks noChangeAspect="1" noChangeArrowheads="1"/>
          </p:cNvPicPr>
          <p:nvPr/>
        </p:nvPicPr>
        <p:blipFill>
          <a:blip r:embed="rId3" cstate="print"/>
          <a:srcRect/>
          <a:stretch>
            <a:fillRect/>
          </a:stretch>
        </p:blipFill>
        <p:spPr bwMode="auto">
          <a:xfrm>
            <a:off x="1889089" y="7619"/>
            <a:ext cx="5502311" cy="6850381"/>
          </a:xfrm>
          <a:prstGeom prst="rect">
            <a:avLst/>
          </a:prstGeom>
          <a:noFill/>
        </p:spPr>
      </p:pic>
    </p:spTree>
    <p:extLst>
      <p:ext uri="{BB962C8B-B14F-4D97-AF65-F5344CB8AC3E}">
        <p14:creationId xmlns:p14="http://schemas.microsoft.com/office/powerpoint/2010/main" val="29024311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iranpoliticsclub.net/history/nazis2/images/Kermit%20Roosevelt,%201953%20Iranian%20Coup%20Planer%20of%20CIA.jpg"/>
          <p:cNvPicPr>
            <a:picLocks noChangeAspect="1" noChangeArrowheads="1"/>
          </p:cNvPicPr>
          <p:nvPr/>
        </p:nvPicPr>
        <p:blipFill>
          <a:blip r:embed="rId3" cstate="print"/>
          <a:srcRect/>
          <a:stretch>
            <a:fillRect/>
          </a:stretch>
        </p:blipFill>
        <p:spPr bwMode="auto">
          <a:xfrm>
            <a:off x="2362200" y="102916"/>
            <a:ext cx="4953000" cy="6503330"/>
          </a:xfrm>
          <a:prstGeom prst="rect">
            <a:avLst/>
          </a:prstGeom>
          <a:noFill/>
        </p:spPr>
      </p:pic>
    </p:spTree>
    <p:extLst>
      <p:ext uri="{BB962C8B-B14F-4D97-AF65-F5344CB8AC3E}">
        <p14:creationId xmlns:p14="http://schemas.microsoft.com/office/powerpoint/2010/main" val="23952211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upload.wikimedia.org/wikipedia/commons/6/68/28mordad1332.jpg"/>
          <p:cNvPicPr>
            <a:picLocks noChangeAspect="1" noChangeArrowheads="1"/>
          </p:cNvPicPr>
          <p:nvPr/>
        </p:nvPicPr>
        <p:blipFill>
          <a:blip r:embed="rId3" cstate="print"/>
          <a:srcRect/>
          <a:stretch>
            <a:fillRect/>
          </a:stretch>
        </p:blipFill>
        <p:spPr bwMode="auto">
          <a:xfrm>
            <a:off x="1905365" y="0"/>
            <a:ext cx="5421084" cy="6858000"/>
          </a:xfrm>
          <a:prstGeom prst="rect">
            <a:avLst/>
          </a:prstGeom>
          <a:noFill/>
        </p:spPr>
      </p:pic>
    </p:spTree>
    <p:extLst>
      <p:ext uri="{BB962C8B-B14F-4D97-AF65-F5344CB8AC3E}">
        <p14:creationId xmlns:p14="http://schemas.microsoft.com/office/powerpoint/2010/main" val="191196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1.bp.blogspot.com/_Q_cuohbm2B8/Smycz-LrAnI/AAAAAAAAB18/PaOndGksKxQ/s320/Shah.Nixon.12.13.1953.jpg"/>
          <p:cNvPicPr>
            <a:picLocks noChangeAspect="1" noChangeArrowheads="1"/>
          </p:cNvPicPr>
          <p:nvPr/>
        </p:nvPicPr>
        <p:blipFill>
          <a:blip r:embed="rId3" cstate="print"/>
          <a:srcRect/>
          <a:stretch>
            <a:fillRect/>
          </a:stretch>
        </p:blipFill>
        <p:spPr bwMode="auto">
          <a:xfrm>
            <a:off x="2286001" y="0"/>
            <a:ext cx="5154452" cy="6815807"/>
          </a:xfrm>
          <a:prstGeom prst="rect">
            <a:avLst/>
          </a:prstGeom>
          <a:noFill/>
        </p:spPr>
      </p:pic>
    </p:spTree>
    <p:extLst>
      <p:ext uri="{BB962C8B-B14F-4D97-AF65-F5344CB8AC3E}">
        <p14:creationId xmlns:p14="http://schemas.microsoft.com/office/powerpoint/2010/main" val="27395241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00200" y="228600"/>
            <a:ext cx="5867400" cy="369332"/>
          </a:xfrm>
          <a:prstGeom prst="rect">
            <a:avLst/>
          </a:prstGeom>
          <a:noFill/>
        </p:spPr>
        <p:txBody>
          <a:bodyPr wrap="square" rtlCol="0">
            <a:spAutoFit/>
          </a:bodyPr>
          <a:lstStyle/>
          <a:p>
            <a:pPr algn="ctr"/>
            <a:r>
              <a:rPr lang="en-US" b="1" dirty="0">
                <a:solidFill>
                  <a:prstClr val="black"/>
                </a:solidFill>
              </a:rPr>
              <a:t>US Aid to Israel, FY 1949-1961 </a:t>
            </a:r>
            <a:r>
              <a:rPr lang="en-US" dirty="0">
                <a:solidFill>
                  <a:prstClr val="black"/>
                </a:solidFill>
              </a:rPr>
              <a:t>(millions of $$) </a:t>
            </a:r>
          </a:p>
        </p:txBody>
      </p:sp>
      <p:pic>
        <p:nvPicPr>
          <p:cNvPr id="122883" name="Picture 3"/>
          <p:cNvPicPr>
            <a:picLocks noChangeAspect="1" noChangeArrowheads="1"/>
          </p:cNvPicPr>
          <p:nvPr/>
        </p:nvPicPr>
        <p:blipFill>
          <a:blip r:embed="rId3" cstate="print"/>
          <a:srcRect/>
          <a:stretch>
            <a:fillRect/>
          </a:stretch>
        </p:blipFill>
        <p:spPr bwMode="auto">
          <a:xfrm>
            <a:off x="574083" y="872837"/>
            <a:ext cx="8188917" cy="4994563"/>
          </a:xfrm>
          <a:prstGeom prst="rect">
            <a:avLst/>
          </a:prstGeom>
          <a:noFill/>
          <a:ln w="9525">
            <a:noFill/>
            <a:miter lim="800000"/>
            <a:headEnd/>
            <a:tailEnd/>
          </a:ln>
        </p:spPr>
      </p:pic>
    </p:spTree>
    <p:extLst>
      <p:ext uri="{BB962C8B-B14F-4D97-AF65-F5344CB8AC3E}">
        <p14:creationId xmlns:p14="http://schemas.microsoft.com/office/powerpoint/2010/main" val="23146632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fulles.jpg"/>
          <p:cNvPicPr>
            <a:picLocks noChangeAspect="1"/>
          </p:cNvPicPr>
          <p:nvPr/>
        </p:nvPicPr>
        <p:blipFill>
          <a:blip r:embed="rId3" cstate="print"/>
          <a:stretch>
            <a:fillRect/>
          </a:stretch>
        </p:blipFill>
        <p:spPr>
          <a:xfrm>
            <a:off x="1869949" y="0"/>
            <a:ext cx="5404103" cy="6857999"/>
          </a:xfrm>
          <a:prstGeom prst="rect">
            <a:avLst/>
          </a:prstGeom>
        </p:spPr>
      </p:pic>
    </p:spTree>
    <p:extLst>
      <p:ext uri="{BB962C8B-B14F-4D97-AF65-F5344CB8AC3E}">
        <p14:creationId xmlns:p14="http://schemas.microsoft.com/office/powerpoint/2010/main" val="29018919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6800" y="152400"/>
            <a:ext cx="3886200" cy="5539978"/>
          </a:xfrm>
          <a:prstGeom prst="rect">
            <a:avLst/>
          </a:prstGeom>
          <a:noFill/>
        </p:spPr>
        <p:txBody>
          <a:bodyPr wrap="square" rtlCol="0">
            <a:spAutoFit/>
          </a:bodyPr>
          <a:lstStyle/>
          <a:p>
            <a:pPr algn="ctr"/>
            <a:endParaRPr lang="en-US" sz="2400" dirty="0" smtClean="0">
              <a:solidFill>
                <a:prstClr val="black"/>
              </a:solidFill>
            </a:endParaRPr>
          </a:p>
          <a:p>
            <a:pPr algn="ctr"/>
            <a:endParaRPr lang="en-US" sz="2400">
              <a:solidFill>
                <a:prstClr val="black"/>
              </a:solidFill>
            </a:endParaRPr>
          </a:p>
          <a:p>
            <a:pPr algn="ctr"/>
            <a:r>
              <a:rPr lang="en-US" sz="2400" smtClean="0">
                <a:solidFill>
                  <a:prstClr val="black"/>
                </a:solidFill>
              </a:rPr>
              <a:t>Dulles </a:t>
            </a:r>
            <a:r>
              <a:rPr lang="en-US" sz="2400" dirty="0">
                <a:solidFill>
                  <a:prstClr val="black"/>
                </a:solidFill>
              </a:rPr>
              <a:t>1955 Council on Foreign Relations address</a:t>
            </a:r>
          </a:p>
          <a:p>
            <a:endParaRPr lang="en-US" sz="2400" dirty="0">
              <a:solidFill>
                <a:prstClr val="black"/>
              </a:solidFill>
            </a:endParaRPr>
          </a:p>
          <a:p>
            <a:pPr marL="342900" indent="-342900">
              <a:buFontTx/>
              <a:buAutoNum type="arabicPeriod"/>
            </a:pPr>
            <a:r>
              <a:rPr lang="en-US" sz="2400" dirty="0">
                <a:solidFill>
                  <a:prstClr val="black"/>
                </a:solidFill>
              </a:rPr>
              <a:t>The tragic plight of 900,000 Arab refugees</a:t>
            </a:r>
          </a:p>
          <a:p>
            <a:pPr marL="342900" indent="-342900">
              <a:buFontTx/>
              <a:buAutoNum type="arabicPeriod"/>
            </a:pPr>
            <a:endParaRPr lang="en-US" sz="2400" dirty="0">
              <a:solidFill>
                <a:prstClr val="black"/>
              </a:solidFill>
            </a:endParaRPr>
          </a:p>
          <a:p>
            <a:pPr marL="342900" indent="-342900">
              <a:buFontTx/>
              <a:buAutoNum type="arabicPeriod"/>
            </a:pPr>
            <a:r>
              <a:rPr lang="en-US" sz="2400" dirty="0">
                <a:solidFill>
                  <a:prstClr val="black"/>
                </a:solidFill>
              </a:rPr>
              <a:t>The “pall of fear” of Israeli expansion and eventual Arab retaliation</a:t>
            </a:r>
          </a:p>
          <a:p>
            <a:pPr marL="342900" indent="-342900">
              <a:buFontTx/>
              <a:buAutoNum type="arabicPeriod"/>
            </a:pPr>
            <a:endParaRPr lang="en-US" sz="2400" dirty="0">
              <a:solidFill>
                <a:prstClr val="black"/>
              </a:solidFill>
            </a:endParaRPr>
          </a:p>
          <a:p>
            <a:pPr marL="342900" indent="-342900">
              <a:buFontTx/>
              <a:buAutoNum type="arabicPeriod"/>
            </a:pPr>
            <a:r>
              <a:rPr lang="en-US" sz="2400" dirty="0">
                <a:solidFill>
                  <a:prstClr val="black"/>
                </a:solidFill>
              </a:rPr>
              <a:t>The lack of fixed, permanent boundaries</a:t>
            </a:r>
          </a:p>
          <a:p>
            <a:endParaRPr lang="en-US" dirty="0">
              <a:solidFill>
                <a:prstClr val="black"/>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800"/>
            <a:ext cx="3962400" cy="5030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90301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http://egyptianchronicles.freewebsitehosting.com/NasserAndEden.jpg"/>
          <p:cNvPicPr>
            <a:picLocks noChangeAspect="1" noChangeArrowheads="1"/>
          </p:cNvPicPr>
          <p:nvPr/>
        </p:nvPicPr>
        <p:blipFill>
          <a:blip r:embed="rId3" cstate="print"/>
          <a:srcRect/>
          <a:stretch>
            <a:fillRect/>
          </a:stretch>
        </p:blipFill>
        <p:spPr bwMode="auto">
          <a:xfrm>
            <a:off x="494753" y="253954"/>
            <a:ext cx="8192047" cy="6299246"/>
          </a:xfrm>
          <a:prstGeom prst="rect">
            <a:avLst/>
          </a:prstGeom>
          <a:noFill/>
        </p:spPr>
      </p:pic>
    </p:spTree>
    <p:extLst>
      <p:ext uri="{BB962C8B-B14F-4D97-AF65-F5344CB8AC3E}">
        <p14:creationId xmlns:p14="http://schemas.microsoft.com/office/powerpoint/2010/main" val="3098511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ttp://www.mbarron.net/Nile/OWENFALL.JPG"/>
          <p:cNvPicPr>
            <a:picLocks noChangeAspect="1" noChangeArrowheads="1"/>
          </p:cNvPicPr>
          <p:nvPr/>
        </p:nvPicPr>
        <p:blipFill>
          <a:blip r:embed="rId3" cstate="print"/>
          <a:srcRect/>
          <a:stretch>
            <a:fillRect/>
          </a:stretch>
        </p:blipFill>
        <p:spPr bwMode="auto">
          <a:xfrm>
            <a:off x="12059" y="709660"/>
            <a:ext cx="9131941" cy="5233940"/>
          </a:xfrm>
          <a:prstGeom prst="rect">
            <a:avLst/>
          </a:prstGeom>
          <a:noFill/>
        </p:spPr>
      </p:pic>
    </p:spTree>
    <p:extLst>
      <p:ext uri="{BB962C8B-B14F-4D97-AF65-F5344CB8AC3E}">
        <p14:creationId xmlns:p14="http://schemas.microsoft.com/office/powerpoint/2010/main" val="31359901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https://www.cia.gov/library/center-for-the-study-of-intelligence/csi-publications/csi-studies/studies/vol51no2/Nasser1956-resized.jpg"/>
          <p:cNvPicPr>
            <a:picLocks noChangeAspect="1" noChangeArrowheads="1"/>
          </p:cNvPicPr>
          <p:nvPr/>
        </p:nvPicPr>
        <p:blipFill>
          <a:blip r:embed="rId3" cstate="print"/>
          <a:srcRect/>
          <a:stretch>
            <a:fillRect/>
          </a:stretch>
        </p:blipFill>
        <p:spPr bwMode="auto">
          <a:xfrm>
            <a:off x="304800" y="228600"/>
            <a:ext cx="8616853" cy="6202363"/>
          </a:xfrm>
          <a:prstGeom prst="rect">
            <a:avLst/>
          </a:prstGeom>
          <a:noFill/>
        </p:spPr>
      </p:pic>
    </p:spTree>
    <p:extLst>
      <p:ext uri="{BB962C8B-B14F-4D97-AF65-F5344CB8AC3E}">
        <p14:creationId xmlns:p14="http://schemas.microsoft.com/office/powerpoint/2010/main" val="31125473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56suezcrisis.jpg"/>
          <p:cNvPicPr>
            <a:picLocks noChangeAspect="1"/>
          </p:cNvPicPr>
          <p:nvPr/>
        </p:nvPicPr>
        <p:blipFill>
          <a:blip r:embed="rId3" cstate="print"/>
          <a:stretch>
            <a:fillRect/>
          </a:stretch>
        </p:blipFill>
        <p:spPr>
          <a:xfrm>
            <a:off x="1" y="0"/>
            <a:ext cx="9271210" cy="6765174"/>
          </a:xfrm>
          <a:prstGeom prst="rect">
            <a:avLst/>
          </a:prstGeom>
        </p:spPr>
      </p:pic>
    </p:spTree>
    <p:extLst>
      <p:ext uri="{BB962C8B-B14F-4D97-AF65-F5344CB8AC3E}">
        <p14:creationId xmlns:p14="http://schemas.microsoft.com/office/powerpoint/2010/main" val="175938022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ttp://www.deafbible.org/1956p1.jpg"/>
          <p:cNvPicPr>
            <a:picLocks noChangeAspect="1" noChangeArrowheads="1"/>
          </p:cNvPicPr>
          <p:nvPr/>
        </p:nvPicPr>
        <p:blipFill>
          <a:blip r:embed="rId3" cstate="print"/>
          <a:srcRect/>
          <a:stretch>
            <a:fillRect/>
          </a:stretch>
        </p:blipFill>
        <p:spPr bwMode="auto">
          <a:xfrm>
            <a:off x="34455" y="186978"/>
            <a:ext cx="8728545" cy="5832822"/>
          </a:xfrm>
          <a:prstGeom prst="rect">
            <a:avLst/>
          </a:prstGeom>
          <a:noFill/>
        </p:spPr>
      </p:pic>
    </p:spTree>
    <p:extLst>
      <p:ext uri="{BB962C8B-B14F-4D97-AF65-F5344CB8AC3E}">
        <p14:creationId xmlns:p14="http://schemas.microsoft.com/office/powerpoint/2010/main" val="9126788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8153400" cy="6463308"/>
          </a:xfrm>
          <a:prstGeom prst="rect">
            <a:avLst/>
          </a:prstGeom>
          <a:noFill/>
        </p:spPr>
        <p:txBody>
          <a:bodyPr wrap="square" rtlCol="0">
            <a:spAutoFit/>
          </a:bodyPr>
          <a:lstStyle/>
          <a:p>
            <a:pPr algn="ctr"/>
            <a:r>
              <a:rPr lang="en-US" b="1" dirty="0">
                <a:solidFill>
                  <a:prstClr val="black"/>
                </a:solidFill>
              </a:rPr>
              <a:t>President Eisenhower to Prime Minister Ben-Gurion</a:t>
            </a:r>
            <a:br>
              <a:rPr lang="en-US" b="1" dirty="0">
                <a:solidFill>
                  <a:prstClr val="black"/>
                </a:solidFill>
              </a:rPr>
            </a:br>
            <a:r>
              <a:rPr lang="en-US" b="1" dirty="0">
                <a:solidFill>
                  <a:prstClr val="black"/>
                </a:solidFill>
              </a:rPr>
              <a:t>November 7, 1956:</a:t>
            </a:r>
          </a:p>
          <a:p>
            <a:r>
              <a:rPr lang="en-US" dirty="0">
                <a:solidFill>
                  <a:prstClr val="black"/>
                </a:solidFill>
              </a:rPr>
              <a:t>Dear Mr. Prime Minister:</a:t>
            </a:r>
          </a:p>
          <a:p>
            <a:r>
              <a:rPr lang="en-US" dirty="0">
                <a:solidFill>
                  <a:prstClr val="black"/>
                </a:solidFill>
              </a:rPr>
              <a:t>… Statements attributed to your Government to the effect that Israel does not intend to withdraw from Egyptian territory, as requested by the United Nations, have been called to my attention. </a:t>
            </a:r>
            <a:r>
              <a:rPr lang="en-US" b="1" dirty="0">
                <a:solidFill>
                  <a:srgbClr val="FF0000"/>
                </a:solidFill>
              </a:rPr>
              <a:t>I must say frankly, Mr. Prime Minister, that the United States views these reports, if true, with deep concern. </a:t>
            </a:r>
            <a:r>
              <a:rPr lang="en-US" dirty="0">
                <a:solidFill>
                  <a:prstClr val="black"/>
                </a:solidFill>
              </a:rPr>
              <a:t>Any such decision by the Government of Israel would seriously undermine the urgent efforts being made by the United Nations to restore peace in the Middle East, and could not but bring about the condemnation of Israel as a violator of the principles as well as the directives of the United Nations.</a:t>
            </a:r>
          </a:p>
          <a:p>
            <a:r>
              <a:rPr lang="en-US" dirty="0">
                <a:solidFill>
                  <a:prstClr val="black"/>
                </a:solidFill>
              </a:rPr>
              <a:t>It is our belief that as a matter of highest priority peace should be restored and foreign troops, except for United Nations forces, withdrawn from Egypt, after which new and energetic steps should be undertaken within the framework of the United Nations to solve the basic problems which have given rise to the present difficulty. The United States has tabled in the General Assembly two resolutions designed to accomplish the latter purposes, and hopes that they will be acted upon favorably as soon as the present emergency has been dealt with.</a:t>
            </a:r>
          </a:p>
          <a:p>
            <a:r>
              <a:rPr lang="en-US" dirty="0">
                <a:solidFill>
                  <a:prstClr val="black"/>
                </a:solidFill>
              </a:rPr>
              <a:t>… </a:t>
            </a:r>
            <a:r>
              <a:rPr lang="en-US" b="1" dirty="0">
                <a:solidFill>
                  <a:srgbClr val="FF0000"/>
                </a:solidFill>
              </a:rPr>
              <a:t>It would be a matter of the greatest regret to all my countrymen if Israeli policy on a matter of such grave concern to the world should in any way impair the friendly cooperation between our two countries.</a:t>
            </a:r>
          </a:p>
          <a:p>
            <a:r>
              <a:rPr lang="en-US" dirty="0">
                <a:solidFill>
                  <a:prstClr val="black"/>
                </a:solidFill>
              </a:rPr>
              <a:t/>
            </a:r>
            <a:br>
              <a:rPr lang="en-US" dirty="0">
                <a:solidFill>
                  <a:prstClr val="black"/>
                </a:solidFill>
              </a:rPr>
            </a:br>
            <a:endParaRPr lang="en-US" dirty="0">
              <a:solidFill>
                <a:prstClr val="black"/>
              </a:solidFill>
            </a:endParaRPr>
          </a:p>
        </p:txBody>
      </p:sp>
    </p:spTree>
    <p:extLst>
      <p:ext uri="{BB962C8B-B14F-4D97-AF65-F5344CB8AC3E}">
        <p14:creationId xmlns:p14="http://schemas.microsoft.com/office/powerpoint/2010/main" val="90642228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TotalTime>
  <Words>161</Words>
  <Application>Microsoft Office PowerPoint</Application>
  <PresentationFormat>On-screen Show (4:3)</PresentationFormat>
  <Paragraphs>89</Paragraphs>
  <Slides>59</Slides>
  <Notes>55</Notes>
  <HiddenSlides>0</HiddenSlides>
  <MMClips>2</MMClips>
  <ScaleCrop>false</ScaleCrop>
  <HeadingPairs>
    <vt:vector size="4" baseType="variant">
      <vt:variant>
        <vt:lpstr>Theme</vt:lpstr>
      </vt:variant>
      <vt:variant>
        <vt:i4>9</vt:i4>
      </vt:variant>
      <vt:variant>
        <vt:lpstr>Slide Titles</vt:lpstr>
      </vt:variant>
      <vt:variant>
        <vt:i4>59</vt:i4>
      </vt:variant>
    </vt:vector>
  </HeadingPairs>
  <TitlesOfParts>
    <vt:vector size="68" baseType="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15</cp:revision>
  <dcterms:created xsi:type="dcterms:W3CDTF">2013-09-26T21:09:05Z</dcterms:created>
  <dcterms:modified xsi:type="dcterms:W3CDTF">2013-09-30T04:11:19Z</dcterms:modified>
</cp:coreProperties>
</file>