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44" r:id="rId8"/>
    <p:sldMasterId id="2147483756" r:id="rId9"/>
    <p:sldMasterId id="2147483768" r:id="rId10"/>
    <p:sldMasterId id="2147483780" r:id="rId11"/>
  </p:sldMasterIdLst>
  <p:notesMasterIdLst>
    <p:notesMasterId r:id="rId65"/>
  </p:notesMasterIdLst>
  <p:sldIdLst>
    <p:sldId id="256" r:id="rId12"/>
    <p:sldId id="399" r:id="rId13"/>
    <p:sldId id="392" r:id="rId14"/>
    <p:sldId id="394" r:id="rId15"/>
    <p:sldId id="395" r:id="rId16"/>
    <p:sldId id="261" r:id="rId17"/>
    <p:sldId id="262" r:id="rId18"/>
    <p:sldId id="396" r:id="rId19"/>
    <p:sldId id="397" r:id="rId20"/>
    <p:sldId id="265" r:id="rId21"/>
    <p:sldId id="266" r:id="rId22"/>
    <p:sldId id="268" r:id="rId23"/>
    <p:sldId id="269" r:id="rId24"/>
    <p:sldId id="270" r:id="rId25"/>
    <p:sldId id="271" r:id="rId26"/>
    <p:sldId id="398" r:id="rId27"/>
    <p:sldId id="400" r:id="rId28"/>
    <p:sldId id="316" r:id="rId29"/>
    <p:sldId id="278" r:id="rId30"/>
    <p:sldId id="289" r:id="rId31"/>
    <p:sldId id="300" r:id="rId32"/>
    <p:sldId id="401" r:id="rId33"/>
    <p:sldId id="303" r:id="rId34"/>
    <p:sldId id="305" r:id="rId35"/>
    <p:sldId id="318" r:id="rId36"/>
    <p:sldId id="319" r:id="rId37"/>
    <p:sldId id="317" r:id="rId38"/>
    <p:sldId id="320" r:id="rId39"/>
    <p:sldId id="329" r:id="rId40"/>
    <p:sldId id="331" r:id="rId41"/>
    <p:sldId id="322" r:id="rId42"/>
    <p:sldId id="327" r:id="rId43"/>
    <p:sldId id="323" r:id="rId44"/>
    <p:sldId id="326" r:id="rId45"/>
    <p:sldId id="328" r:id="rId46"/>
    <p:sldId id="332" r:id="rId47"/>
    <p:sldId id="334" r:id="rId48"/>
    <p:sldId id="337" r:id="rId49"/>
    <p:sldId id="338" r:id="rId50"/>
    <p:sldId id="389" r:id="rId51"/>
    <p:sldId id="388" r:id="rId52"/>
    <p:sldId id="356" r:id="rId53"/>
    <p:sldId id="357" r:id="rId54"/>
    <p:sldId id="358" r:id="rId55"/>
    <p:sldId id="361" r:id="rId56"/>
    <p:sldId id="366" r:id="rId57"/>
    <p:sldId id="371" r:id="rId58"/>
    <p:sldId id="372" r:id="rId59"/>
    <p:sldId id="402" r:id="rId60"/>
    <p:sldId id="375" r:id="rId61"/>
    <p:sldId id="376" r:id="rId62"/>
    <p:sldId id="377" r:id="rId63"/>
    <p:sldId id="378"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5C985D-512D-4AF5-8ADC-67FBB7EB7582}" type="datetimeFigureOut">
              <a:rPr lang="en-US" smtClean="0"/>
              <a:t>13-Sep-13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1EC09-3C3F-4198-9671-5029DAE8935B}" type="slidenum">
              <a:rPr lang="en-US" smtClean="0"/>
              <a:t>‹#›</a:t>
            </a:fld>
            <a:endParaRPr lang="en-US"/>
          </a:p>
        </p:txBody>
      </p:sp>
    </p:spTree>
    <p:extLst>
      <p:ext uri="{BB962C8B-B14F-4D97-AF65-F5344CB8AC3E}">
        <p14:creationId xmlns:p14="http://schemas.microsoft.com/office/powerpoint/2010/main" val="2174632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4</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5</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ABCFM SEAL</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a:t>
            </a:r>
            <a:r>
              <a:rPr lang="en-US" dirty="0" err="1" smtClean="0"/>
              <a:t>worcester</a:t>
            </a:r>
            <a:r>
              <a:rPr lang="en-US" dirty="0" smtClean="0"/>
              <a:t>--</a:t>
            </a:r>
            <a:r>
              <a:rPr lang="en-US" dirty="0" err="1" smtClean="0"/>
              <a:t>abcfm</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college, </a:t>
            </a:r>
            <a:r>
              <a:rPr lang="en-US" dirty="0" err="1" smtClean="0"/>
              <a:t>istanbul</a:t>
            </a:r>
            <a:r>
              <a:rPr lang="en-US" dirty="0" smtClean="0"/>
              <a:t>, oldest </a:t>
            </a:r>
            <a:r>
              <a:rPr lang="en-US" dirty="0" err="1" smtClean="0"/>
              <a:t>american</a:t>
            </a:r>
            <a:r>
              <a:rPr lang="en-US" dirty="0" smtClean="0"/>
              <a:t> school still in existence outside</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 </a:t>
            </a:r>
            <a:r>
              <a:rPr lang="en-US" dirty="0" err="1" smtClean="0"/>
              <a:t>univ</a:t>
            </a:r>
            <a:r>
              <a:rPr lang="en-US" dirty="0" smtClean="0"/>
              <a:t> </a:t>
            </a:r>
            <a:r>
              <a:rPr lang="en-US" dirty="0" err="1" smtClean="0"/>
              <a:t>beirut</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Enver</a:t>
            </a:r>
            <a:r>
              <a:rPr lang="en-US" dirty="0" smtClean="0"/>
              <a:t> pasha</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a:solidFill>
                  <a:prstClr val="black"/>
                </a:solidFill>
              </a:rPr>
              <a:pPr/>
              <a:t>17</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a:solidFill>
                  <a:prstClr val="black"/>
                </a:solidFill>
              </a:rPr>
              <a:pPr/>
              <a:t>18</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a:solidFill>
                  <a:prstClr val="black"/>
                </a:solidFill>
              </a:rPr>
              <a:pPr/>
              <a:t>22</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Amb</a:t>
            </a:r>
            <a:r>
              <a:rPr lang="en-US" dirty="0" smtClean="0"/>
              <a:t> </a:t>
            </a:r>
            <a:r>
              <a:rPr lang="en-US" dirty="0" err="1" smtClean="0"/>
              <a:t>morgenthau</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0489C6-3F4A-4C4B-863D-EE21318D16CA}" type="slidenum">
              <a:rPr lang="en-US" smtClean="0">
                <a:solidFill>
                  <a:prstClr val="black"/>
                </a:solidFill>
              </a:rPr>
              <a:pPr fontAlgn="base">
                <a:spcBef>
                  <a:spcPct val="0"/>
                </a:spcBef>
                <a:spcAft>
                  <a:spcPct val="0"/>
                </a:spcAft>
                <a:defRPr/>
              </a:pPr>
              <a:t>27</a:t>
            </a:fld>
            <a:endParaRPr lang="en-US" smtClean="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0EA91D-C9A3-46E3-A35B-2FB1B8D7F712}" type="slidenum">
              <a:rPr lang="en-US" smtClean="0">
                <a:solidFill>
                  <a:prstClr val="black"/>
                </a:solidFill>
              </a:rPr>
              <a:pPr fontAlgn="base">
                <a:spcBef>
                  <a:spcPct val="0"/>
                </a:spcBef>
                <a:spcAft>
                  <a:spcPct val="0"/>
                </a:spcAft>
                <a:defRPr/>
              </a:pPr>
              <a:t>31</a:t>
            </a:fld>
            <a:endParaRPr lang="en-US" smtClean="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0B1F8C8-FE6B-44E3-9F43-24A3B475DEBB}" type="slidenum">
              <a:rPr lang="en-US">
                <a:solidFill>
                  <a:prstClr val="black"/>
                </a:solidFill>
              </a:rPr>
              <a:pPr>
                <a:defRPr/>
              </a:pPr>
              <a:t>32</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8AF189-5784-489A-B4B1-327D24162046}" type="slidenum">
              <a:rPr lang="en-US" smtClean="0">
                <a:solidFill>
                  <a:prstClr val="black"/>
                </a:solidFill>
              </a:rPr>
              <a:pPr fontAlgn="base">
                <a:spcBef>
                  <a:spcPct val="0"/>
                </a:spcBef>
                <a:spcAft>
                  <a:spcPct val="0"/>
                </a:spcAft>
                <a:defRPr/>
              </a:pPr>
              <a:t>33</a:t>
            </a:fld>
            <a:endParaRPr lang="en-US" smtClean="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3EB85F-6E28-4511-AD77-74E76859112A}" type="slidenum">
              <a:rPr lang="en-US" smtClean="0">
                <a:solidFill>
                  <a:prstClr val="black"/>
                </a:solidFill>
              </a:rPr>
              <a:pPr fontAlgn="base">
                <a:spcBef>
                  <a:spcPct val="0"/>
                </a:spcBef>
                <a:spcAft>
                  <a:spcPct val="0"/>
                </a:spcAft>
                <a:defRPr/>
              </a:pPr>
              <a:t>34</a:t>
            </a:fld>
            <a:endParaRPr lang="en-US" smtClean="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a:solidFill>
                  <a:prstClr val="black"/>
                </a:solidFill>
              </a:rPr>
              <a:pPr/>
              <a:t>35</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Refugees fleeing </a:t>
            </a:r>
            <a:r>
              <a:rPr lang="en-US" dirty="0" err="1" smtClean="0"/>
              <a:t>smyrna</a:t>
            </a:r>
            <a:r>
              <a:rPr lang="en-US" dirty="0" smtClean="0"/>
              <a:t>—us sends ships</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Lucas gusher, Beaumont,</a:t>
            </a:r>
            <a:r>
              <a:rPr lang="en-US" baseline="0" dirty="0" smtClean="0"/>
              <a:t> 1</a:t>
            </a:r>
            <a:r>
              <a:rPr lang="en-US" baseline="30000" dirty="0" smtClean="0"/>
              <a:t>st</a:t>
            </a:r>
            <a:r>
              <a:rPr lang="en-US" baseline="0" dirty="0" smtClean="0"/>
              <a:t> major TX gusher, 1900s</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a:solidFill>
                  <a:prstClr val="black"/>
                </a:solidFill>
              </a:rPr>
              <a:pPr/>
              <a:t>40</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Bert fish, 1</a:t>
            </a:r>
            <a:r>
              <a:rPr lang="en-US" baseline="30000" dirty="0" smtClean="0"/>
              <a:t>st</a:t>
            </a:r>
            <a:r>
              <a:rPr lang="en-US" dirty="0" smtClean="0"/>
              <a:t> us ambassador</a:t>
            </a:r>
            <a:r>
              <a:rPr lang="en-US" baseline="0" dirty="0" smtClean="0"/>
              <a:t> to </a:t>
            </a:r>
            <a:r>
              <a:rPr lang="en-US" baseline="0" smtClean="0"/>
              <a:t>sarab</a:t>
            </a:r>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Grand mufti</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a:solidFill>
                  <a:prstClr val="black"/>
                </a:solidFill>
              </a:rPr>
              <a:pPr/>
              <a:t>49</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Avery </a:t>
            </a:r>
            <a:r>
              <a:rPr lang="en-US" dirty="0" err="1" smtClean="0"/>
              <a:t>brundage</a:t>
            </a:r>
            <a:endParaRPr lang="en-US" dirty="0"/>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ickes</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 </a:t>
            </a:r>
            <a:r>
              <a:rPr lang="en-US" dirty="0" err="1" smtClean="0"/>
              <a:t>louis</a:t>
            </a:r>
            <a:endParaRPr lang="en-US" dirty="0"/>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53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084830-3A30-442E-B154-22C5EA60AC4C}"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998653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084830-3A30-442E-B154-22C5EA60AC4C}"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98562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84830-3A30-442E-B154-22C5EA60AC4C}"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1145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084830-3A30-442E-B154-22C5EA60AC4C}"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4102098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084830-3A30-442E-B154-22C5EA60AC4C}" type="datetimeFigureOut">
              <a:rPr lang="en-US" smtClean="0"/>
              <a:t>12-Sep-13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579174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084830-3A30-442E-B154-22C5EA60AC4C}" type="datetimeFigureOut">
              <a:rPr lang="en-US" smtClean="0"/>
              <a:t>12-Sep-13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3309782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084830-3A30-442E-B154-22C5EA60AC4C}" type="datetimeFigureOut">
              <a:rPr lang="en-US" smtClean="0"/>
              <a:t>12-Sep-13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343814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84830-3A30-442E-B154-22C5EA60AC4C}"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192177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84830-3A30-442E-B154-22C5EA60AC4C}"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303330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084830-3A30-442E-B154-22C5EA60AC4C}"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3815614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084830-3A30-442E-B154-22C5EA60AC4C}"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CEC05-C194-4C06-972B-4089C246BD6B}" type="slidenum">
              <a:rPr lang="en-US" smtClean="0"/>
              <a:t>‹#›</a:t>
            </a:fld>
            <a:endParaRPr lang="en-US"/>
          </a:p>
        </p:txBody>
      </p:sp>
    </p:spTree>
    <p:extLst>
      <p:ext uri="{BB962C8B-B14F-4D97-AF65-F5344CB8AC3E}">
        <p14:creationId xmlns:p14="http://schemas.microsoft.com/office/powerpoint/2010/main" val="3384358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59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4079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532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6605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367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1685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1192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1771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6299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944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1206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1995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0296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3139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3623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546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66021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1641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0930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2210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118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1162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68405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6965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7696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6519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288174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2654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00506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9433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27742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25456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7891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7539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97198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3532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0597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39518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49454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0435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92573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837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6673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8940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8016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0671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8814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81962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7972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75617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12847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2214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45349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10116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03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6039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0207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30900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6781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69197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33872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33137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3470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170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40297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5777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88127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9445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7695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999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82096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1986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61866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7175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243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81562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98239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708253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4783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0837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4079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69800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67155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113892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0616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780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70573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4325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2296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93948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53549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97019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92368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41537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9728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27255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37071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70664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645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0898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0889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28067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87605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1550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58817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749028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49364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984779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88378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127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084830-3A30-442E-B154-22C5EA60AC4C}" type="datetimeFigureOut">
              <a:rPr lang="en-US" smtClean="0"/>
              <a:t>12-Sep-13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6CEC05-C194-4C06-972B-4089C246BD6B}" type="slidenum">
              <a:rPr lang="en-US" smtClean="0"/>
              <a:t>‹#›</a:t>
            </a:fld>
            <a:endParaRPr lang="en-US"/>
          </a:p>
        </p:txBody>
      </p:sp>
    </p:spTree>
    <p:extLst>
      <p:ext uri="{BB962C8B-B14F-4D97-AF65-F5344CB8AC3E}">
        <p14:creationId xmlns:p14="http://schemas.microsoft.com/office/powerpoint/2010/main" val="1270300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9500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803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38FB4-8E68-4FD5-A720-C1BDFE3F4BE5}" type="datetimeFigureOut">
              <a:rPr lang="en-US" smtClean="0">
                <a:solidFill>
                  <a:prstClr val="black">
                    <a:tint val="75000"/>
                  </a:prstClr>
                </a:solidFill>
              </a:rPr>
              <a:pPr/>
              <a:t>12-Sep-13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302862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35754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60832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20423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0879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424685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solidFill>
                  <a:prstClr val="black">
                    <a:tint val="75000"/>
                  </a:prstClr>
                </a:solidFill>
              </a:rPr>
              <a:pPr/>
              <a:t>13-Sep-13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797473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12-Sep-13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602892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95.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8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06.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06.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06.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1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117.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7.xml"/></Relationships>
</file>

<file path=ppt/slides/_rels/slide4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6.xml"/><Relationship Id="rId1" Type="http://schemas.openxmlformats.org/officeDocument/2006/relationships/slideLayout" Target="../slideLayouts/slideLayout11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11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11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1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11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117.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11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1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17.xml"/><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117.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17.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440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6540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04775"/>
            <a:ext cx="7058025" cy="664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1599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1028343"/>
            <a:ext cx="6096000" cy="4524315"/>
          </a:xfrm>
          <a:prstGeom prst="rect">
            <a:avLst/>
          </a:prstGeom>
        </p:spPr>
        <p:txBody>
          <a:bodyPr wrap="square">
            <a:spAutoFit/>
          </a:bodyPr>
          <a:lstStyle/>
          <a:p>
            <a:pPr algn="ctr"/>
            <a:r>
              <a:rPr lang="en-US" dirty="0" smtClean="0"/>
              <a:t>U.S.-Morocco Treaty of Friendship (1786)</a:t>
            </a:r>
          </a:p>
          <a:p>
            <a:endParaRPr lang="en-US" dirty="0"/>
          </a:p>
          <a:p>
            <a:r>
              <a:rPr lang="en-US" dirty="0" smtClean="0"/>
              <a:t>Whereas the United States of America in Congress assembled by their Commission bearing date the </a:t>
            </a:r>
            <a:r>
              <a:rPr lang="en-US" dirty="0" err="1" smtClean="0"/>
              <a:t>twelvth</a:t>
            </a:r>
            <a:r>
              <a:rPr lang="en-US" dirty="0" smtClean="0"/>
              <a:t> day of May One thousand Seven hundred and Eighty four thought proper to constitute John Adams, Benjamin Franklin and Thomas Jefferson their Ministers Plenipotentiary, giving to them or a Majority of them full Powers to confer, treat &amp; negotiate with the Ambassador, Minister or Commissioner of His Majesty the Emperor of Morocco concerning a Treaty of Amity and Commerce…</a:t>
            </a:r>
          </a:p>
          <a:p>
            <a:endParaRPr lang="en-US" dirty="0"/>
          </a:p>
          <a:p>
            <a:r>
              <a:rPr lang="en-US" dirty="0"/>
              <a:t>This is a Treaty of Peace and </a:t>
            </a:r>
            <a:r>
              <a:rPr lang="en-US" dirty="0" smtClean="0"/>
              <a:t>Friendship…</a:t>
            </a:r>
          </a:p>
          <a:p>
            <a:endParaRPr lang="en-US" dirty="0"/>
          </a:p>
          <a:p>
            <a:r>
              <a:rPr lang="en-US" dirty="0"/>
              <a:t>This Treaty shall continue in full Force, with the help of God for Fifty Years.</a:t>
            </a:r>
          </a:p>
        </p:txBody>
      </p:sp>
    </p:spTree>
    <p:extLst>
      <p:ext uri="{BB962C8B-B14F-4D97-AF65-F5344CB8AC3E}">
        <p14:creationId xmlns:p14="http://schemas.microsoft.com/office/powerpoint/2010/main" val="1069588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euratlas.net/history/europe/1600/1600.jpg"/>
          <p:cNvPicPr>
            <a:picLocks noChangeAspect="1" noChangeArrowheads="1"/>
          </p:cNvPicPr>
          <p:nvPr/>
        </p:nvPicPr>
        <p:blipFill>
          <a:blip r:embed="rId3" cstate="print"/>
          <a:srcRect/>
          <a:stretch>
            <a:fillRect/>
          </a:stretch>
        </p:blipFill>
        <p:spPr bwMode="auto">
          <a:xfrm>
            <a:off x="634914" y="8582"/>
            <a:ext cx="8128086" cy="6620817"/>
          </a:xfrm>
          <a:prstGeom prst="rect">
            <a:avLst/>
          </a:prstGeom>
          <a:noFill/>
        </p:spPr>
      </p:pic>
    </p:spTree>
    <p:extLst>
      <p:ext uri="{BB962C8B-B14F-4D97-AF65-F5344CB8AC3E}">
        <p14:creationId xmlns:p14="http://schemas.microsoft.com/office/powerpoint/2010/main" val="3056634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mplete Map of Europe in Year 1800"/>
          <p:cNvPicPr>
            <a:picLocks noChangeAspect="1" noChangeArrowheads="1"/>
          </p:cNvPicPr>
          <p:nvPr/>
        </p:nvPicPr>
        <p:blipFill>
          <a:blip r:embed="rId3" cstate="print"/>
          <a:srcRect/>
          <a:stretch>
            <a:fillRect/>
          </a:stretch>
        </p:blipFill>
        <p:spPr bwMode="auto">
          <a:xfrm>
            <a:off x="457200" y="-11095"/>
            <a:ext cx="8534400" cy="6951785"/>
          </a:xfrm>
          <a:prstGeom prst="rect">
            <a:avLst/>
          </a:prstGeom>
          <a:noFill/>
        </p:spPr>
      </p:pic>
    </p:spTree>
    <p:extLst>
      <p:ext uri="{BB962C8B-B14F-4D97-AF65-F5344CB8AC3E}">
        <p14:creationId xmlns:p14="http://schemas.microsoft.com/office/powerpoint/2010/main" val="620524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extLst>
      <p:ext uri="{BB962C8B-B14F-4D97-AF65-F5344CB8AC3E}">
        <p14:creationId xmlns:p14="http://schemas.microsoft.com/office/powerpoint/2010/main" val="917382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Jefferson.jpg"/>
          <p:cNvPicPr>
            <a:picLocks noChangeAspect="1"/>
          </p:cNvPicPr>
          <p:nvPr/>
        </p:nvPicPr>
        <p:blipFill>
          <a:blip r:embed="rId3" cstate="print"/>
          <a:stretch>
            <a:fillRect/>
          </a:stretch>
        </p:blipFill>
        <p:spPr>
          <a:xfrm>
            <a:off x="0" y="0"/>
            <a:ext cx="4497738" cy="4114209"/>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268287"/>
            <a:ext cx="4548187" cy="658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9241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mediawiki-sites.thefullwiki.org/02/3/5/0/854643050459591.gif"/>
          <p:cNvPicPr>
            <a:picLocks noChangeAspect="1" noChangeArrowheads="1"/>
          </p:cNvPicPr>
          <p:nvPr/>
        </p:nvPicPr>
        <p:blipFill>
          <a:blip r:embed="rId3" cstate="print"/>
          <a:srcRect/>
          <a:stretch>
            <a:fillRect/>
          </a:stretch>
        </p:blipFill>
        <p:spPr bwMode="auto">
          <a:xfrm>
            <a:off x="215413" y="381000"/>
            <a:ext cx="8797679" cy="6324600"/>
          </a:xfrm>
          <a:prstGeom prst="rect">
            <a:avLst/>
          </a:prstGeom>
          <a:noFill/>
        </p:spPr>
      </p:pic>
    </p:spTree>
    <p:extLst>
      <p:ext uri="{BB962C8B-B14F-4D97-AF65-F5344CB8AC3E}">
        <p14:creationId xmlns:p14="http://schemas.microsoft.com/office/powerpoint/2010/main" val="3139551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indexcyprus.com/site/images/stories/photos/messolonghi.jpg"/>
          <p:cNvPicPr>
            <a:picLocks noChangeAspect="1" noChangeArrowheads="1"/>
          </p:cNvPicPr>
          <p:nvPr/>
        </p:nvPicPr>
        <p:blipFill>
          <a:blip r:embed="rId3" cstate="print"/>
          <a:srcRect/>
          <a:stretch>
            <a:fillRect/>
          </a:stretch>
        </p:blipFill>
        <p:spPr bwMode="auto">
          <a:xfrm>
            <a:off x="1464279" y="152400"/>
            <a:ext cx="6644429" cy="6400800"/>
          </a:xfrm>
          <a:prstGeom prst="rect">
            <a:avLst/>
          </a:prstGeom>
          <a:noFill/>
        </p:spPr>
      </p:pic>
    </p:spTree>
    <p:extLst>
      <p:ext uri="{BB962C8B-B14F-4D97-AF65-F5344CB8AC3E}">
        <p14:creationId xmlns:p14="http://schemas.microsoft.com/office/powerpoint/2010/main" val="1210041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extLst>
      <p:ext uri="{BB962C8B-B14F-4D97-AF65-F5344CB8AC3E}">
        <p14:creationId xmlns:p14="http://schemas.microsoft.com/office/powerpoint/2010/main" val="570538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010400" cy="6463308"/>
          </a:xfrm>
          <a:prstGeom prst="rect">
            <a:avLst/>
          </a:prstGeom>
          <a:noFill/>
        </p:spPr>
        <p:txBody>
          <a:bodyPr wrap="square" rtlCol="0">
            <a:spAutoFit/>
          </a:bodyPr>
          <a:lstStyle/>
          <a:p>
            <a:pPr algn="ctr"/>
            <a:r>
              <a:rPr lang="en-US" b="1" dirty="0">
                <a:solidFill>
                  <a:prstClr val="black"/>
                </a:solidFill>
              </a:rPr>
              <a:t>Monroe Doctrine </a:t>
            </a:r>
            <a:r>
              <a:rPr lang="en-US" dirty="0">
                <a:solidFill>
                  <a:prstClr val="black"/>
                </a:solidFill>
              </a:rPr>
              <a:t>(1823)</a:t>
            </a:r>
          </a:p>
          <a:p>
            <a:endParaRPr lang="en-US" dirty="0">
              <a:solidFill>
                <a:prstClr val="black"/>
              </a:solidFill>
            </a:endParaRPr>
          </a:p>
          <a:p>
            <a:r>
              <a:rPr lang="en-US" dirty="0">
                <a:solidFill>
                  <a:prstClr val="black"/>
                </a:solidFill>
              </a:rPr>
              <a:t>Of events in that quarter of the globe [Europe], with which we have so much intercourse and from which we derive our origin, we have always been anxious and interested spectators. The citizens of the United States cherish sentiments the most friendly in favor of the liberty and happiness of their fellow-men on that side of the Atlantic</a:t>
            </a:r>
            <a:r>
              <a:rPr lang="en-US" dirty="0">
                <a:solidFill>
                  <a:srgbClr val="FF0000"/>
                </a:solidFill>
              </a:rPr>
              <a:t>. </a:t>
            </a:r>
            <a:r>
              <a:rPr lang="en-US" b="1" dirty="0">
                <a:solidFill>
                  <a:srgbClr val="FF0000"/>
                </a:solidFill>
              </a:rPr>
              <a:t>In the wars of the European powers in matters relating to themselves we have never taken any part, nor does it comport with our policy to do so.</a:t>
            </a:r>
            <a:r>
              <a:rPr lang="en-US" dirty="0">
                <a:solidFill>
                  <a:srgbClr val="FF0000"/>
                </a:solidFill>
              </a:rPr>
              <a:t> </a:t>
            </a:r>
            <a:r>
              <a:rPr lang="en-US" dirty="0">
                <a:solidFill>
                  <a:prstClr val="black"/>
                </a:solidFill>
              </a:rPr>
              <a:t>It is only when our rights are invaded or seriously menaced that we resent injuries or make preparation for our defense. With the movements in this hemisphere we are of necessity more immediately connected, and by causes which must be obvious to all enlightened and impartial observers. The political system of the allied powers is essentially different in this respect from that of America. This difference proceeds from that which exists in their respective Governments; and to the defense of our own, which has been achieved by the loss of so much blood and treasure, and matured by the wisdom of their most enlightened citizens, and under which we have enjoyed unexampled felicity, this whole nation is devoted. </a:t>
            </a:r>
            <a:r>
              <a:rPr lang="en-US" b="1" dirty="0">
                <a:solidFill>
                  <a:srgbClr val="FF0000"/>
                </a:solidFill>
              </a:rPr>
              <a:t>We owe it, therefore, to candor and to the amicable relations existing between the United States and those powers to declare that we should consider any attempt on their part to extend their system to any portion of this hemisphere as dangerous to our peace and safety</a:t>
            </a:r>
            <a:r>
              <a:rPr lang="en-US" dirty="0">
                <a:solidFill>
                  <a:srgbClr val="FF0000"/>
                </a:solidFill>
              </a:rPr>
              <a:t>. </a:t>
            </a:r>
            <a:endParaRPr lang="en-US" dirty="0">
              <a:solidFill>
                <a:srgbClr val="FF0000"/>
              </a:solidFill>
            </a:endParaRPr>
          </a:p>
        </p:txBody>
      </p:sp>
    </p:spTree>
    <p:extLst>
      <p:ext uri="{BB962C8B-B14F-4D97-AF65-F5344CB8AC3E}">
        <p14:creationId xmlns:p14="http://schemas.microsoft.com/office/powerpoint/2010/main" val="1478150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1887669" y="392030"/>
            <a:ext cx="5656131" cy="5780170"/>
          </a:xfrm>
          <a:prstGeom prst="rect">
            <a:avLst/>
          </a:prstGeom>
          <a:noFill/>
          <a:ln w="9525">
            <a:noFill/>
            <a:miter lim="800000"/>
            <a:headEnd/>
            <a:tailEnd/>
          </a:ln>
        </p:spPr>
      </p:pic>
    </p:spTree>
    <p:extLst>
      <p:ext uri="{BB962C8B-B14F-4D97-AF65-F5344CB8AC3E}">
        <p14:creationId xmlns:p14="http://schemas.microsoft.com/office/powerpoint/2010/main" val="82879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historyofchristianityinjapan.files.wordpress.com/2010/09/rufus_anderson.jpg"/>
          <p:cNvPicPr>
            <a:picLocks noChangeAspect="1" noChangeArrowheads="1"/>
          </p:cNvPicPr>
          <p:nvPr/>
        </p:nvPicPr>
        <p:blipFill>
          <a:blip r:embed="rId3" cstate="print"/>
          <a:srcRect/>
          <a:stretch>
            <a:fillRect/>
          </a:stretch>
        </p:blipFill>
        <p:spPr bwMode="auto">
          <a:xfrm>
            <a:off x="1747786" y="-120342"/>
            <a:ext cx="5567414" cy="6749742"/>
          </a:xfrm>
          <a:prstGeom prst="rect">
            <a:avLst/>
          </a:prstGeom>
          <a:noFill/>
        </p:spPr>
      </p:pic>
    </p:spTree>
    <p:extLst>
      <p:ext uri="{BB962C8B-B14F-4D97-AF65-F5344CB8AC3E}">
        <p14:creationId xmlns:p14="http://schemas.microsoft.com/office/powerpoint/2010/main" val="1838177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RobertCollegeGouldHall1.jpg"/>
          <p:cNvPicPr>
            <a:picLocks noChangeAspect="1" noChangeArrowheads="1"/>
          </p:cNvPicPr>
          <p:nvPr/>
        </p:nvPicPr>
        <p:blipFill>
          <a:blip r:embed="rId3" cstate="print"/>
          <a:srcRect/>
          <a:stretch>
            <a:fillRect/>
          </a:stretch>
        </p:blipFill>
        <p:spPr bwMode="auto">
          <a:xfrm>
            <a:off x="304800" y="95250"/>
            <a:ext cx="8610600" cy="6457950"/>
          </a:xfrm>
          <a:prstGeom prst="rect">
            <a:avLst/>
          </a:prstGeom>
          <a:noFill/>
        </p:spPr>
      </p:pic>
    </p:spTree>
    <p:extLst>
      <p:ext uri="{BB962C8B-B14F-4D97-AF65-F5344CB8AC3E}">
        <p14:creationId xmlns:p14="http://schemas.microsoft.com/office/powerpoint/2010/main" val="1291328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2" name="Picture 4"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3" name="Picture 5"/>
          <p:cNvPicPr>
            <a:picLocks noChangeAspect="1" noChangeArrowheads="1"/>
          </p:cNvPicPr>
          <p:nvPr/>
        </p:nvPicPr>
        <p:blipFill>
          <a:blip r:embed="rId4" cstate="print"/>
          <a:srcRect/>
          <a:stretch>
            <a:fillRect/>
          </a:stretch>
        </p:blipFill>
        <p:spPr bwMode="auto">
          <a:xfrm>
            <a:off x="346636" y="139198"/>
            <a:ext cx="8568763" cy="6490201"/>
          </a:xfrm>
          <a:prstGeom prst="rect">
            <a:avLst/>
          </a:prstGeom>
          <a:noFill/>
          <a:ln w="9525">
            <a:noFill/>
            <a:miter lim="800000"/>
            <a:headEnd/>
            <a:tailEnd/>
          </a:ln>
        </p:spPr>
      </p:pic>
    </p:spTree>
    <p:extLst>
      <p:ext uri="{BB962C8B-B14F-4D97-AF65-F5344CB8AC3E}">
        <p14:creationId xmlns:p14="http://schemas.microsoft.com/office/powerpoint/2010/main" val="15653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755" y="0"/>
            <a:ext cx="620649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840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File:Enverpascha.jpg"/>
          <p:cNvPicPr>
            <a:picLocks noChangeAspect="1" noChangeArrowheads="1"/>
          </p:cNvPicPr>
          <p:nvPr/>
        </p:nvPicPr>
        <p:blipFill>
          <a:blip r:embed="rId3" cstate="print"/>
          <a:srcRect/>
          <a:stretch>
            <a:fillRect/>
          </a:stretch>
        </p:blipFill>
        <p:spPr bwMode="auto">
          <a:xfrm>
            <a:off x="2375208" y="91825"/>
            <a:ext cx="4482792" cy="6613775"/>
          </a:xfrm>
          <a:prstGeom prst="rect">
            <a:avLst/>
          </a:prstGeom>
          <a:noFill/>
        </p:spPr>
      </p:pic>
    </p:spTree>
    <p:extLst>
      <p:ext uri="{BB962C8B-B14F-4D97-AF65-F5344CB8AC3E}">
        <p14:creationId xmlns:p14="http://schemas.microsoft.com/office/powerpoint/2010/main" val="2839062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urope-WWI.jpg"/>
          <p:cNvPicPr>
            <a:picLocks noChangeAspect="1"/>
          </p:cNvPicPr>
          <p:nvPr/>
        </p:nvPicPr>
        <p:blipFill>
          <a:blip r:embed="rId3" cstate="print"/>
          <a:stretch>
            <a:fillRect/>
          </a:stretch>
        </p:blipFill>
        <p:spPr>
          <a:xfrm>
            <a:off x="140347" y="0"/>
            <a:ext cx="8863305" cy="6858000"/>
          </a:xfrm>
          <a:prstGeom prst="rect">
            <a:avLst/>
          </a:prstGeom>
        </p:spPr>
      </p:pic>
    </p:spTree>
    <p:extLst>
      <p:ext uri="{BB962C8B-B14F-4D97-AF65-F5344CB8AC3E}">
        <p14:creationId xmlns:p14="http://schemas.microsoft.com/office/powerpoint/2010/main" val="2379998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matrix.msu.edu/hst/fisher/150onlineSS10/hst150/project/imgs/front_orient1914-16gf.gif"/>
          <p:cNvPicPr>
            <a:picLocks noChangeAspect="1" noChangeArrowheads="1"/>
          </p:cNvPicPr>
          <p:nvPr/>
        </p:nvPicPr>
        <p:blipFill>
          <a:blip r:embed="rId3" cstate="print"/>
          <a:srcRect/>
          <a:stretch>
            <a:fillRect/>
          </a:stretch>
        </p:blipFill>
        <p:spPr bwMode="auto">
          <a:xfrm>
            <a:off x="644675" y="0"/>
            <a:ext cx="8273143" cy="6858000"/>
          </a:xfrm>
          <a:prstGeom prst="rect">
            <a:avLst/>
          </a:prstGeom>
          <a:noFill/>
        </p:spPr>
      </p:pic>
    </p:spTree>
    <p:extLst>
      <p:ext uri="{BB962C8B-B14F-4D97-AF65-F5344CB8AC3E}">
        <p14:creationId xmlns:p14="http://schemas.microsoft.com/office/powerpoint/2010/main" val="1729200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sykespicot.jpg"/>
          <p:cNvPicPr>
            <a:picLocks noChangeAspect="1"/>
          </p:cNvPicPr>
          <p:nvPr/>
        </p:nvPicPr>
        <p:blipFill>
          <a:blip r:embed="rId3" cstate="print"/>
          <a:stretch>
            <a:fillRect/>
          </a:stretch>
        </p:blipFill>
        <p:spPr>
          <a:xfrm>
            <a:off x="1069049" y="-2201"/>
            <a:ext cx="7008151" cy="6860201"/>
          </a:xfrm>
          <a:prstGeom prst="rect">
            <a:avLst/>
          </a:prstGeom>
        </p:spPr>
      </p:pic>
    </p:spTree>
    <p:extLst>
      <p:ext uri="{BB962C8B-B14F-4D97-AF65-F5344CB8AC3E}">
        <p14:creationId xmlns:p14="http://schemas.microsoft.com/office/powerpoint/2010/main" val="37198301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143000" y="0"/>
            <a:ext cx="6858000" cy="6858000"/>
          </a:xfrm>
          <a:prstGeom prst="rect">
            <a:avLst/>
          </a:prstGeom>
        </p:spPr>
      </p:pic>
    </p:spTree>
    <p:extLst>
      <p:ext uri="{BB962C8B-B14F-4D97-AF65-F5344CB8AC3E}">
        <p14:creationId xmlns:p14="http://schemas.microsoft.com/office/powerpoint/2010/main" val="3520702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467600" cy="6463308"/>
          </a:xfrm>
          <a:prstGeom prst="rect">
            <a:avLst/>
          </a:prstGeom>
          <a:noFill/>
        </p:spPr>
        <p:txBody>
          <a:bodyPr wrap="square" rtlCol="0">
            <a:spAutoFit/>
          </a:bodyPr>
          <a:lstStyle/>
          <a:p>
            <a:pPr algn="ctr"/>
            <a:r>
              <a:rPr lang="en-US" b="1" dirty="0">
                <a:solidFill>
                  <a:prstClr val="black"/>
                </a:solidFill>
              </a:rPr>
              <a:t>Wilson 14 Points address—8 Jan. 1918</a:t>
            </a:r>
          </a:p>
          <a:p>
            <a:endParaRPr lang="en-US" dirty="0">
              <a:solidFill>
                <a:prstClr val="black"/>
              </a:solidFill>
            </a:endParaRPr>
          </a:p>
          <a:p>
            <a:r>
              <a:rPr lang="en-US" dirty="0">
                <a:solidFill>
                  <a:prstClr val="black"/>
                </a:solidFill>
              </a:rPr>
              <a:t>The program of the world's peace, therefore, is our program; and that program, the only possible program, as we see it, is this: …</a:t>
            </a:r>
            <a:br>
              <a:rPr lang="en-US" dirty="0">
                <a:solidFill>
                  <a:prstClr val="black"/>
                </a:solidFill>
              </a:rPr>
            </a:br>
            <a:endParaRPr lang="en-US" dirty="0">
              <a:solidFill>
                <a:prstClr val="black"/>
              </a:solidFill>
            </a:endParaRPr>
          </a:p>
          <a:p>
            <a:r>
              <a:rPr lang="en-US" dirty="0">
                <a:solidFill>
                  <a:prstClr val="black"/>
                </a:solidFill>
              </a:rPr>
              <a:t>XI. Rumania, Serbia, and Montenegro should be evacuated; occupied territories restored; Serbia accorded free and secure access to the sea; and the relations of the several Balkan states to one another determined by friendly counsel along historically established lines of allegiance and nationality; and international guarantees of the political and economic independence and territorial integrity of the several Balkan states should be entered into. </a:t>
            </a:r>
            <a:br>
              <a:rPr lang="en-US" dirty="0">
                <a:solidFill>
                  <a:prstClr val="black"/>
                </a:solidFill>
              </a:rPr>
            </a:br>
            <a:r>
              <a:rPr lang="en-US" dirty="0">
                <a:solidFill>
                  <a:prstClr val="black"/>
                </a:solidFill>
              </a:rPr>
              <a:t/>
            </a:r>
            <a:br>
              <a:rPr lang="en-US" dirty="0">
                <a:solidFill>
                  <a:prstClr val="black"/>
                </a:solidFill>
              </a:rPr>
            </a:br>
            <a:r>
              <a:rPr lang="en-US" b="1" dirty="0">
                <a:solidFill>
                  <a:srgbClr val="FF0000"/>
                </a:solidFill>
              </a:rPr>
              <a:t>XII. The Turkish portion of the present Ottoman Empire should be assured a secure sovereignty, but the other nationalities which are now under Turkish rule should be assured an undoubted security of life and an absolutely unmolested opportunity of autonomous development, and the Dardanelles should be permanently opened as a free passage to the ships and commerce of all nations under international guarantees.</a:t>
            </a:r>
            <a:r>
              <a:rPr lang="en-US" dirty="0">
                <a:solidFill>
                  <a:srgbClr val="FF0000"/>
                </a:solidFill>
              </a:rPr>
              <a:t> </a:t>
            </a:r>
            <a:br>
              <a:rPr lang="en-US" dirty="0">
                <a:solidFill>
                  <a:srgbClr val="FF0000"/>
                </a:solidFill>
              </a:rPr>
            </a:br>
            <a:endParaRPr lang="en-US" dirty="0">
              <a:solidFill>
                <a:srgbClr val="FF0000"/>
              </a:solidFill>
            </a:endParaRPr>
          </a:p>
          <a:p>
            <a:r>
              <a:rPr lang="en-US" dirty="0">
                <a:solidFill>
                  <a:prstClr val="black"/>
                </a:solidFill>
              </a:rPr>
              <a:t>In regard to these essential rectifications of wrong and assertions of right we feel ourselves to be intimate partners of all the governments and peoples associated together against the Imperialists. </a:t>
            </a:r>
            <a:endParaRPr lang="en-US" dirty="0">
              <a:solidFill>
                <a:prstClr val="black"/>
              </a:solidFill>
            </a:endParaRPr>
          </a:p>
        </p:txBody>
      </p:sp>
    </p:spTree>
    <p:extLst>
      <p:ext uri="{BB962C8B-B14F-4D97-AF65-F5344CB8AC3E}">
        <p14:creationId xmlns:p14="http://schemas.microsoft.com/office/powerpoint/2010/main" val="17008599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abagond.files.wordpress.com/2011/05/armenian-genocide-map.gif"/>
          <p:cNvPicPr>
            <a:picLocks noChangeAspect="1" noChangeArrowheads="1"/>
          </p:cNvPicPr>
          <p:nvPr/>
        </p:nvPicPr>
        <p:blipFill>
          <a:blip r:embed="rId3" cstate="print"/>
          <a:srcRect/>
          <a:stretch>
            <a:fillRect/>
          </a:stretch>
        </p:blipFill>
        <p:spPr bwMode="auto">
          <a:xfrm>
            <a:off x="219142" y="-15762"/>
            <a:ext cx="8772458" cy="6873762"/>
          </a:xfrm>
          <a:prstGeom prst="rect">
            <a:avLst/>
          </a:prstGeom>
          <a:noFill/>
        </p:spPr>
      </p:pic>
    </p:spTree>
    <p:extLst>
      <p:ext uri="{BB962C8B-B14F-4D97-AF65-F5344CB8AC3E}">
        <p14:creationId xmlns:p14="http://schemas.microsoft.com/office/powerpoint/2010/main" val="29142938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ttp://www.teachgenocide.com/images/pictures/morgenthau.gif"/>
          <p:cNvPicPr>
            <a:picLocks noChangeAspect="1" noChangeArrowheads="1"/>
          </p:cNvPicPr>
          <p:nvPr/>
        </p:nvPicPr>
        <p:blipFill>
          <a:blip r:embed="rId3" cstate="print"/>
          <a:srcRect/>
          <a:stretch>
            <a:fillRect/>
          </a:stretch>
        </p:blipFill>
        <p:spPr bwMode="auto">
          <a:xfrm>
            <a:off x="304800" y="154608"/>
            <a:ext cx="4114800" cy="6262778"/>
          </a:xfrm>
          <a:prstGeom prst="rect">
            <a:avLst/>
          </a:prstGeom>
          <a:noFill/>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657" y="83261"/>
            <a:ext cx="4419600" cy="633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28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www.jewishvirtuallibrary.org/jsource/images/sykes.gif"/>
          <p:cNvPicPr>
            <a:picLocks noChangeAspect="1" noChangeArrowheads="1"/>
          </p:cNvPicPr>
          <p:nvPr/>
        </p:nvPicPr>
        <p:blipFill>
          <a:blip r:embed="rId3" cstate="print"/>
          <a:srcRect/>
          <a:stretch>
            <a:fillRect/>
          </a:stretch>
        </p:blipFill>
        <p:spPr bwMode="auto">
          <a:xfrm>
            <a:off x="2362200" y="152400"/>
            <a:ext cx="4762500" cy="6534151"/>
          </a:xfrm>
          <a:prstGeom prst="rect">
            <a:avLst/>
          </a:prstGeom>
          <a:noFill/>
        </p:spPr>
      </p:pic>
    </p:spTree>
    <p:extLst>
      <p:ext uri="{BB962C8B-B14F-4D97-AF65-F5344CB8AC3E}">
        <p14:creationId xmlns:p14="http://schemas.microsoft.com/office/powerpoint/2010/main" val="3154279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ages.brandeis.edu/47/119247904720630.jpg"/>
          <p:cNvPicPr>
            <a:picLocks noChangeAspect="1" noChangeArrowheads="1"/>
          </p:cNvPicPr>
          <p:nvPr/>
        </p:nvPicPr>
        <p:blipFill>
          <a:blip r:embed="rId3" cstate="print"/>
          <a:srcRect/>
          <a:stretch>
            <a:fillRect/>
          </a:stretch>
        </p:blipFill>
        <p:spPr bwMode="auto">
          <a:xfrm>
            <a:off x="2472907" y="139064"/>
            <a:ext cx="5070893" cy="6718936"/>
          </a:xfrm>
          <a:prstGeom prst="rect">
            <a:avLst/>
          </a:prstGeom>
          <a:noFill/>
        </p:spPr>
      </p:pic>
    </p:spTree>
    <p:extLst>
      <p:ext uri="{BB962C8B-B14F-4D97-AF65-F5344CB8AC3E}">
        <p14:creationId xmlns:p14="http://schemas.microsoft.com/office/powerpoint/2010/main" val="1024112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arxist.com/images/stories/history/treaty_of_versailles_3.jpg"/>
          <p:cNvPicPr>
            <a:picLocks noChangeAspect="1" noChangeArrowheads="1"/>
          </p:cNvPicPr>
          <p:nvPr/>
        </p:nvPicPr>
        <p:blipFill>
          <a:blip r:embed="rId3" cstate="print"/>
          <a:srcRect/>
          <a:stretch>
            <a:fillRect/>
          </a:stretch>
        </p:blipFill>
        <p:spPr bwMode="auto">
          <a:xfrm>
            <a:off x="228600" y="12700"/>
            <a:ext cx="8843963" cy="6798110"/>
          </a:xfrm>
          <a:prstGeom prst="rect">
            <a:avLst/>
          </a:prstGeom>
          <a:noFill/>
          <a:ln w="9525">
            <a:noFill/>
            <a:miter lim="800000"/>
            <a:headEnd/>
            <a:tailEnd/>
          </a:ln>
        </p:spPr>
      </p:pic>
    </p:spTree>
    <p:extLst>
      <p:ext uri="{BB962C8B-B14F-4D97-AF65-F5344CB8AC3E}">
        <p14:creationId xmlns:p14="http://schemas.microsoft.com/office/powerpoint/2010/main" val="24143632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arm genocide--ww stamp.jpg"/>
          <p:cNvPicPr>
            <a:picLocks noChangeAspect="1"/>
          </p:cNvPicPr>
          <p:nvPr/>
        </p:nvPicPr>
        <p:blipFill>
          <a:blip r:embed="rId3" cstate="print"/>
          <a:stretch>
            <a:fillRect/>
          </a:stretch>
        </p:blipFill>
        <p:spPr>
          <a:xfrm>
            <a:off x="153185" y="58522"/>
            <a:ext cx="8762215" cy="6799478"/>
          </a:xfrm>
          <a:prstGeom prst="rect">
            <a:avLst/>
          </a:prstGeom>
        </p:spPr>
      </p:pic>
    </p:spTree>
    <p:extLst>
      <p:ext uri="{BB962C8B-B14F-4D97-AF65-F5344CB8AC3E}">
        <p14:creationId xmlns:p14="http://schemas.microsoft.com/office/powerpoint/2010/main" val="1043065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02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9487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2.bp.blogspot.com/_fDHZJ0rirOc/S_xSBEnDOJI/AAAAAAAABVs/IcoWOV3oYFo/s1600/British+and+French+Mandates.jpg"/>
          <p:cNvPicPr>
            <a:picLocks noChangeAspect="1" noChangeArrowheads="1"/>
          </p:cNvPicPr>
          <p:nvPr/>
        </p:nvPicPr>
        <p:blipFill>
          <a:blip r:embed="rId3" cstate="print"/>
          <a:srcRect/>
          <a:stretch>
            <a:fillRect/>
          </a:stretch>
        </p:blipFill>
        <p:spPr bwMode="auto">
          <a:xfrm>
            <a:off x="533401" y="228600"/>
            <a:ext cx="8450862" cy="6624915"/>
          </a:xfrm>
          <a:prstGeom prst="rect">
            <a:avLst/>
          </a:prstGeom>
          <a:noFill/>
        </p:spPr>
      </p:pic>
    </p:spTree>
    <p:extLst>
      <p:ext uri="{BB962C8B-B14F-4D97-AF65-F5344CB8AC3E}">
        <p14:creationId xmlns:p14="http://schemas.microsoft.com/office/powerpoint/2010/main" val="1020532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vers.PNG"/>
          <p:cNvPicPr>
            <a:picLocks noChangeAspect="1"/>
          </p:cNvPicPr>
          <p:nvPr/>
        </p:nvPicPr>
        <p:blipFill>
          <a:blip r:embed="rId3" cstate="print"/>
          <a:srcRect/>
          <a:stretch>
            <a:fillRect/>
          </a:stretch>
        </p:blipFill>
        <p:spPr bwMode="auto">
          <a:xfrm>
            <a:off x="-66675" y="0"/>
            <a:ext cx="9277350" cy="6858000"/>
          </a:xfrm>
          <a:prstGeom prst="rect">
            <a:avLst/>
          </a:prstGeom>
          <a:noFill/>
          <a:ln w="9525">
            <a:noFill/>
            <a:miter lim="800000"/>
            <a:headEnd/>
            <a:tailEnd/>
          </a:ln>
        </p:spPr>
      </p:pic>
    </p:spTree>
    <p:extLst>
      <p:ext uri="{BB962C8B-B14F-4D97-AF65-F5344CB8AC3E}">
        <p14:creationId xmlns:p14="http://schemas.microsoft.com/office/powerpoint/2010/main" val="16082305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52400"/>
            <a:ext cx="8001000" cy="5909310"/>
          </a:xfrm>
          <a:prstGeom prst="rect">
            <a:avLst/>
          </a:prstGeom>
          <a:noFill/>
        </p:spPr>
        <p:txBody>
          <a:bodyPr wrap="square" rtlCol="0">
            <a:spAutoFit/>
          </a:bodyPr>
          <a:lstStyle/>
          <a:p>
            <a:pPr algn="ctr"/>
            <a:r>
              <a:rPr lang="en-US" b="1" dirty="0">
                <a:solidFill>
                  <a:prstClr val="black"/>
                </a:solidFill>
              </a:rPr>
              <a:t>ARTICLE 22</a:t>
            </a:r>
          </a:p>
          <a:p>
            <a:pPr algn="ctr"/>
            <a:endParaRPr lang="en-US" b="1" dirty="0">
              <a:solidFill>
                <a:prstClr val="black"/>
              </a:solidFill>
            </a:endParaRPr>
          </a:p>
          <a:p>
            <a:r>
              <a:rPr lang="en-US" dirty="0">
                <a:solidFill>
                  <a:prstClr val="black"/>
                </a:solidFill>
              </a:rPr>
              <a:t>To those colonies and territories which as a consequence of the late war have ceased to be under the sovereignty of the States which formerly governed them and which are inhabited by peoples not yet able to stand by themselves under the strenuous conditions of the modern world, there should be applied the principle that the well-being and development of such peoples form a sacred trust of </a:t>
            </a:r>
            <a:r>
              <a:rPr lang="en-US" dirty="0" err="1">
                <a:solidFill>
                  <a:prstClr val="black"/>
                </a:solidFill>
              </a:rPr>
              <a:t>civilisation</a:t>
            </a:r>
            <a:r>
              <a:rPr lang="en-US" dirty="0">
                <a:solidFill>
                  <a:prstClr val="black"/>
                </a:solidFill>
              </a:rPr>
              <a:t> and that securities for the performance of this trust should be embodied in this Covenant. The best method of giving practical effect to this principle is that the tutelage of such peoples should be entrusted to advanced nations who by reason of their resources, their experience or their geographical position can best undertake this responsibility, and who are willing to accept it, and that this tutelage should be exercised by them as </a:t>
            </a:r>
            <a:r>
              <a:rPr lang="en-US" dirty="0" err="1">
                <a:solidFill>
                  <a:prstClr val="black"/>
                </a:solidFill>
              </a:rPr>
              <a:t>Mandatories</a:t>
            </a:r>
            <a:r>
              <a:rPr lang="en-US" dirty="0">
                <a:solidFill>
                  <a:prstClr val="black"/>
                </a:solidFill>
              </a:rPr>
              <a:t> on behalf of the League. The character of the mandate must differ according to the stage of the development of the people, the geographical situation of the territory, its economic conditions, and other similar circumstances. </a:t>
            </a:r>
            <a:r>
              <a:rPr lang="en-US" b="1" dirty="0">
                <a:solidFill>
                  <a:srgbClr val="FF0000"/>
                </a:solidFill>
              </a:rPr>
              <a:t>Certain communities formerly belonging to the Turkish Empire have reached a stage of development where their existence as independent nations can be provisionally </a:t>
            </a:r>
            <a:r>
              <a:rPr lang="en-US" b="1" dirty="0" err="1">
                <a:solidFill>
                  <a:srgbClr val="FF0000"/>
                </a:solidFill>
              </a:rPr>
              <a:t>recognised</a:t>
            </a:r>
            <a:r>
              <a:rPr lang="en-US" b="1" dirty="0">
                <a:solidFill>
                  <a:srgbClr val="FF0000"/>
                </a:solidFill>
              </a:rPr>
              <a:t> subject to the rendering of administrative advice and assistance by a Mandatory until such time as they are able to stand alone.</a:t>
            </a:r>
            <a:r>
              <a:rPr lang="en-US" b="1" dirty="0">
                <a:solidFill>
                  <a:prstClr val="black"/>
                </a:solidFill>
              </a:rPr>
              <a:t> </a:t>
            </a:r>
            <a:r>
              <a:rPr lang="en-US" dirty="0">
                <a:solidFill>
                  <a:prstClr val="black"/>
                </a:solidFill>
              </a:rPr>
              <a:t>The wishes of these communities must be a principal consideration in the selection of the Mandatory. </a:t>
            </a:r>
          </a:p>
        </p:txBody>
      </p:sp>
    </p:spTree>
    <p:extLst>
      <p:ext uri="{BB962C8B-B14F-4D97-AF65-F5344CB8AC3E}">
        <p14:creationId xmlns:p14="http://schemas.microsoft.com/office/powerpoint/2010/main" val="1914307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Henry_Cabot_Lodge_1.jpg"/>
          <p:cNvPicPr>
            <a:picLocks noChangeAspect="1"/>
          </p:cNvPicPr>
          <p:nvPr/>
        </p:nvPicPr>
        <p:blipFill>
          <a:blip r:embed="rId3" cstate="print"/>
          <a:srcRect/>
          <a:stretch>
            <a:fillRect/>
          </a:stretch>
        </p:blipFill>
        <p:spPr bwMode="auto">
          <a:xfrm>
            <a:off x="1779588" y="0"/>
            <a:ext cx="5584825" cy="6858000"/>
          </a:xfrm>
          <a:prstGeom prst="rect">
            <a:avLst/>
          </a:prstGeom>
          <a:noFill/>
          <a:ln w="9525">
            <a:noFill/>
            <a:miter lim="800000"/>
            <a:headEnd/>
            <a:tailEnd/>
          </a:ln>
        </p:spPr>
      </p:pic>
    </p:spTree>
    <p:extLst>
      <p:ext uri="{BB962C8B-B14F-4D97-AF65-F5344CB8AC3E}">
        <p14:creationId xmlns:p14="http://schemas.microsoft.com/office/powerpoint/2010/main" val="12737703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609600" y="381000"/>
            <a:ext cx="7696200" cy="5109091"/>
          </a:xfrm>
          <a:prstGeom prst="rect">
            <a:avLst/>
          </a:prstGeom>
          <a:noFill/>
          <a:ln w="9525">
            <a:noFill/>
            <a:miter lim="800000"/>
            <a:headEnd/>
            <a:tailEnd/>
          </a:ln>
        </p:spPr>
        <p:txBody>
          <a:bodyPr>
            <a:spAutoFit/>
          </a:bodyPr>
          <a:lstStyle/>
          <a:p>
            <a:pPr algn="ctr"/>
            <a:r>
              <a:rPr lang="en-US" sz="2400" dirty="0">
                <a:solidFill>
                  <a:prstClr val="black"/>
                </a:solidFill>
              </a:rPr>
              <a:t>ARTICLE 11</a:t>
            </a:r>
          </a:p>
          <a:p>
            <a:endParaRPr lang="en-US" sz="2400" dirty="0">
              <a:solidFill>
                <a:prstClr val="black"/>
              </a:solidFill>
            </a:endParaRPr>
          </a:p>
          <a:p>
            <a:r>
              <a:rPr lang="en-US" sz="2000" dirty="0">
                <a:solidFill>
                  <a:prstClr val="black"/>
                </a:solidFill>
              </a:rPr>
              <a:t>Any war or threat of war, whether immediately affecting any of the Members of the League or not, is hereby declared a matter of concern to the whole League, and the League shall take any action that may be deemed wise and effectual to safeguard the peace of nations. In case any such emergency should arise the Secretary General </a:t>
            </a:r>
            <a:r>
              <a:rPr lang="en-US" sz="2000" b="1" dirty="0">
                <a:solidFill>
                  <a:srgbClr val="FF0000"/>
                </a:solidFill>
              </a:rPr>
              <a:t>shall on the request of any Member of the League</a:t>
            </a:r>
            <a:r>
              <a:rPr lang="en-US" sz="2000" dirty="0">
                <a:solidFill>
                  <a:prstClr val="black"/>
                </a:solidFill>
              </a:rPr>
              <a:t> forthwith summon a meeting of the Council.</a:t>
            </a:r>
          </a:p>
          <a:p>
            <a:endParaRPr lang="en-US" sz="2000" dirty="0">
              <a:solidFill>
                <a:prstClr val="black"/>
              </a:solidFill>
            </a:endParaRPr>
          </a:p>
          <a:p>
            <a:r>
              <a:rPr lang="en-US" sz="2000" dirty="0">
                <a:solidFill>
                  <a:prstClr val="black"/>
                </a:solidFill>
              </a:rPr>
              <a:t>It is also declared to be the friendly right of each Member of the League to bring to the attention of the Assembly or of the Council any circumstance whatever affecting international relations which threatens to disturb international peace or the good understanding between nations upon which peace depends.</a:t>
            </a:r>
          </a:p>
          <a:p>
            <a:endParaRPr lang="en-US" dirty="0">
              <a:solidFill>
                <a:prstClr val="black"/>
              </a:solidFill>
            </a:endParaRPr>
          </a:p>
        </p:txBody>
      </p:sp>
    </p:spTree>
    <p:extLst>
      <p:ext uri="{BB962C8B-B14F-4D97-AF65-F5344CB8AC3E}">
        <p14:creationId xmlns:p14="http://schemas.microsoft.com/office/powerpoint/2010/main" val="42335030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s://www.msu.edu/~konietz1/Sen_George_Norris_WWI.jpg"/>
          <p:cNvPicPr>
            <a:picLocks noChangeAspect="1" noChangeArrowheads="1"/>
          </p:cNvPicPr>
          <p:nvPr/>
        </p:nvPicPr>
        <p:blipFill>
          <a:blip r:embed="rId3" cstate="print"/>
          <a:srcRect/>
          <a:stretch>
            <a:fillRect/>
          </a:stretch>
        </p:blipFill>
        <p:spPr bwMode="auto">
          <a:xfrm>
            <a:off x="2057400" y="228600"/>
            <a:ext cx="5263001" cy="6477000"/>
          </a:xfrm>
          <a:prstGeom prst="rect">
            <a:avLst/>
          </a:prstGeom>
          <a:noFill/>
        </p:spPr>
      </p:pic>
    </p:spTree>
    <p:extLst>
      <p:ext uri="{BB962C8B-B14F-4D97-AF65-F5344CB8AC3E}">
        <p14:creationId xmlns:p14="http://schemas.microsoft.com/office/powerpoint/2010/main" val="2304909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greek claims.jpg"/>
          <p:cNvPicPr>
            <a:picLocks noChangeAspect="1"/>
          </p:cNvPicPr>
          <p:nvPr/>
        </p:nvPicPr>
        <p:blipFill>
          <a:blip r:embed="rId3" cstate="print"/>
          <a:stretch>
            <a:fillRect/>
          </a:stretch>
        </p:blipFill>
        <p:spPr>
          <a:xfrm>
            <a:off x="1776598" y="0"/>
            <a:ext cx="5590804" cy="6858000"/>
          </a:xfrm>
          <a:prstGeom prst="rect">
            <a:avLst/>
          </a:prstGeom>
        </p:spPr>
      </p:pic>
    </p:spTree>
    <p:extLst>
      <p:ext uri="{BB962C8B-B14F-4D97-AF65-F5344CB8AC3E}">
        <p14:creationId xmlns:p14="http://schemas.microsoft.com/office/powerpoint/2010/main" val="207004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Asia Minor massacres.jpg"/>
          <p:cNvPicPr>
            <a:picLocks noChangeAspect="1" noChangeArrowheads="1"/>
          </p:cNvPicPr>
          <p:nvPr/>
        </p:nvPicPr>
        <p:blipFill>
          <a:blip r:embed="rId3" cstate="print"/>
          <a:srcRect/>
          <a:stretch>
            <a:fillRect/>
          </a:stretch>
        </p:blipFill>
        <p:spPr bwMode="auto">
          <a:xfrm>
            <a:off x="-228600" y="-10886"/>
            <a:ext cx="6898721" cy="4074558"/>
          </a:xfrm>
          <a:prstGeom prst="rect">
            <a:avLst/>
          </a:prstGeom>
          <a:noFill/>
        </p:spPr>
      </p:pic>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3581400"/>
            <a:ext cx="4622943"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2216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ile:Turkey-Greece-Bulgaria on Treaty of Lausanne.png"/>
          <p:cNvPicPr>
            <a:picLocks noChangeAspect="1" noChangeArrowheads="1"/>
          </p:cNvPicPr>
          <p:nvPr/>
        </p:nvPicPr>
        <p:blipFill>
          <a:blip r:embed="rId3" cstate="print"/>
          <a:srcRect/>
          <a:stretch>
            <a:fillRect/>
          </a:stretch>
        </p:blipFill>
        <p:spPr bwMode="auto">
          <a:xfrm>
            <a:off x="37869" y="1137592"/>
            <a:ext cx="9106131" cy="4653608"/>
          </a:xfrm>
          <a:prstGeom prst="rect">
            <a:avLst/>
          </a:prstGeom>
          <a:noFill/>
        </p:spPr>
      </p:pic>
    </p:spTree>
    <p:extLst>
      <p:ext uri="{BB962C8B-B14F-4D97-AF65-F5344CB8AC3E}">
        <p14:creationId xmlns:p14="http://schemas.microsoft.com/office/powerpoint/2010/main" val="534209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Lucas gusher.jpg"/>
          <p:cNvPicPr>
            <a:picLocks noChangeAspect="1" noChangeArrowheads="1"/>
          </p:cNvPicPr>
          <p:nvPr/>
        </p:nvPicPr>
        <p:blipFill>
          <a:blip r:embed="rId3" cstate="print"/>
          <a:srcRect/>
          <a:stretch>
            <a:fillRect/>
          </a:stretch>
        </p:blipFill>
        <p:spPr bwMode="auto">
          <a:xfrm>
            <a:off x="2099874" y="-75084"/>
            <a:ext cx="5824926" cy="6933084"/>
          </a:xfrm>
          <a:prstGeom prst="rect">
            <a:avLst/>
          </a:prstGeom>
          <a:noFill/>
        </p:spPr>
      </p:pic>
    </p:spTree>
    <p:extLst>
      <p:ext uri="{BB962C8B-B14F-4D97-AF65-F5344CB8AC3E}">
        <p14:creationId xmlns:p14="http://schemas.microsoft.com/office/powerpoint/2010/main" val="29669682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indiana.edu/~libsalc/cartoons/photos/hoover.jpg"/>
          <p:cNvPicPr>
            <a:picLocks noChangeAspect="1" noChangeArrowheads="1"/>
          </p:cNvPicPr>
          <p:nvPr/>
        </p:nvPicPr>
        <p:blipFill>
          <a:blip r:embed="rId3" cstate="print"/>
          <a:srcRect/>
          <a:stretch>
            <a:fillRect/>
          </a:stretch>
        </p:blipFill>
        <p:spPr bwMode="auto">
          <a:xfrm>
            <a:off x="2277649" y="108884"/>
            <a:ext cx="5113751" cy="6749116"/>
          </a:xfrm>
          <a:prstGeom prst="rect">
            <a:avLst/>
          </a:prstGeom>
          <a:noFill/>
        </p:spPr>
      </p:pic>
    </p:spTree>
    <p:extLst>
      <p:ext uri="{BB962C8B-B14F-4D97-AF65-F5344CB8AC3E}">
        <p14:creationId xmlns:p14="http://schemas.microsoft.com/office/powerpoint/2010/main" val="7198890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257175"/>
            <a:ext cx="7496175" cy="737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5209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305AR.gif"/>
          <p:cNvPicPr>
            <a:picLocks noChangeAspect="1"/>
          </p:cNvPicPr>
          <p:nvPr/>
        </p:nvPicPr>
        <p:blipFill>
          <a:blip r:embed="rId3" cstate="print"/>
          <a:stretch>
            <a:fillRect/>
          </a:stretch>
        </p:blipFill>
        <p:spPr>
          <a:xfrm>
            <a:off x="1217729" y="0"/>
            <a:ext cx="6708542" cy="6858000"/>
          </a:xfrm>
          <a:prstGeom prst="rect">
            <a:avLst/>
          </a:prstGeom>
        </p:spPr>
      </p:pic>
    </p:spTree>
    <p:extLst>
      <p:ext uri="{BB962C8B-B14F-4D97-AF65-F5344CB8AC3E}">
        <p14:creationId xmlns:p14="http://schemas.microsoft.com/office/powerpoint/2010/main" val="3372162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hansafx.net/blog/wp-content/uploads/2011/06/aramco_logo_new1.jpg"/>
          <p:cNvPicPr>
            <a:picLocks noChangeAspect="1" noChangeArrowheads="1"/>
          </p:cNvPicPr>
          <p:nvPr/>
        </p:nvPicPr>
        <p:blipFill>
          <a:blip r:embed="rId3" cstate="print"/>
          <a:srcRect/>
          <a:stretch>
            <a:fillRect/>
          </a:stretch>
        </p:blipFill>
        <p:spPr bwMode="auto">
          <a:xfrm>
            <a:off x="152400" y="838200"/>
            <a:ext cx="8760359" cy="3703638"/>
          </a:xfrm>
          <a:prstGeom prst="rect">
            <a:avLst/>
          </a:prstGeom>
          <a:noFill/>
        </p:spPr>
      </p:pic>
    </p:spTree>
    <p:extLst>
      <p:ext uri="{BB962C8B-B14F-4D97-AF65-F5344CB8AC3E}">
        <p14:creationId xmlns:p14="http://schemas.microsoft.com/office/powerpoint/2010/main" val="34927837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www.gstatic.com/hostedimg/0da7774a9910b2cb_landing"/>
          <p:cNvPicPr>
            <a:picLocks noChangeAspect="1" noChangeArrowheads="1"/>
          </p:cNvPicPr>
          <p:nvPr/>
        </p:nvPicPr>
        <p:blipFill>
          <a:blip r:embed="rId3" cstate="print"/>
          <a:srcRect/>
          <a:stretch>
            <a:fillRect/>
          </a:stretch>
        </p:blipFill>
        <p:spPr bwMode="auto">
          <a:xfrm>
            <a:off x="609600" y="304800"/>
            <a:ext cx="8260878" cy="6305805"/>
          </a:xfrm>
          <a:prstGeom prst="rect">
            <a:avLst/>
          </a:prstGeom>
          <a:noFill/>
        </p:spPr>
      </p:pic>
    </p:spTree>
    <p:extLst>
      <p:ext uri="{BB962C8B-B14F-4D97-AF65-F5344CB8AC3E}">
        <p14:creationId xmlns:p14="http://schemas.microsoft.com/office/powerpoint/2010/main" val="983832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zi_propaganda_ein_volk.jpg"/>
          <p:cNvPicPr>
            <a:picLocks noChangeAspect="1"/>
          </p:cNvPicPr>
          <p:nvPr/>
        </p:nvPicPr>
        <p:blipFill>
          <a:blip r:embed="rId3" cstate="print"/>
          <a:stretch>
            <a:fillRect/>
          </a:stretch>
        </p:blipFill>
        <p:spPr>
          <a:xfrm>
            <a:off x="2191294" y="26656"/>
            <a:ext cx="4742906" cy="6831344"/>
          </a:xfrm>
          <a:prstGeom prst="rect">
            <a:avLst/>
          </a:prstGeom>
        </p:spPr>
      </p:pic>
    </p:spTree>
    <p:extLst>
      <p:ext uri="{BB962C8B-B14F-4D97-AF65-F5344CB8AC3E}">
        <p14:creationId xmlns:p14="http://schemas.microsoft.com/office/powerpoint/2010/main" val="23219206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aceintime.jpg"/>
          <p:cNvPicPr>
            <a:picLocks noChangeAspect="1"/>
          </p:cNvPicPr>
          <p:nvPr/>
        </p:nvPicPr>
        <p:blipFill>
          <a:blip r:embed="rId3" cstate="print"/>
          <a:stretch>
            <a:fillRect/>
          </a:stretch>
        </p:blipFill>
        <p:spPr>
          <a:xfrm>
            <a:off x="862213" y="-92628"/>
            <a:ext cx="7519787" cy="6950628"/>
          </a:xfrm>
          <a:prstGeom prst="rect">
            <a:avLst/>
          </a:prstGeom>
        </p:spPr>
      </p:pic>
    </p:spTree>
    <p:extLst>
      <p:ext uri="{BB962C8B-B14F-4D97-AF65-F5344CB8AC3E}">
        <p14:creationId xmlns:p14="http://schemas.microsoft.com/office/powerpoint/2010/main" val="2000503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1948.org.uk/storage/img195.jpg"/>
          <p:cNvPicPr>
            <a:picLocks noChangeAspect="1" noChangeArrowheads="1"/>
          </p:cNvPicPr>
          <p:nvPr/>
        </p:nvPicPr>
        <p:blipFill>
          <a:blip r:embed="rId3" cstate="print"/>
          <a:srcRect/>
          <a:stretch>
            <a:fillRect/>
          </a:stretch>
        </p:blipFill>
        <p:spPr bwMode="auto">
          <a:xfrm>
            <a:off x="548190" y="239522"/>
            <a:ext cx="8291010" cy="5932678"/>
          </a:xfrm>
          <a:prstGeom prst="rect">
            <a:avLst/>
          </a:prstGeom>
          <a:noFill/>
        </p:spPr>
      </p:pic>
    </p:spTree>
    <p:extLst>
      <p:ext uri="{BB962C8B-B14F-4D97-AF65-F5344CB8AC3E}">
        <p14:creationId xmlns:p14="http://schemas.microsoft.com/office/powerpoint/2010/main" val="1209929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roposed Partition of Palestine"/>
          <p:cNvPicPr>
            <a:picLocks noChangeAspect="1" noChangeArrowheads="1"/>
          </p:cNvPicPr>
          <p:nvPr/>
        </p:nvPicPr>
        <p:blipFill>
          <a:blip r:embed="rId3" cstate="print"/>
          <a:srcRect/>
          <a:stretch>
            <a:fillRect/>
          </a:stretch>
        </p:blipFill>
        <p:spPr bwMode="auto">
          <a:xfrm>
            <a:off x="2819400" y="0"/>
            <a:ext cx="3582052" cy="6858000"/>
          </a:xfrm>
          <a:prstGeom prst="rect">
            <a:avLst/>
          </a:prstGeom>
          <a:noFill/>
        </p:spPr>
      </p:pic>
    </p:spTree>
    <p:extLst>
      <p:ext uri="{BB962C8B-B14F-4D97-AF65-F5344CB8AC3E}">
        <p14:creationId xmlns:p14="http://schemas.microsoft.com/office/powerpoint/2010/main" val="1011504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File:Al-Husayni1929head.jpg"/>
          <p:cNvPicPr>
            <a:picLocks noChangeAspect="1" noChangeArrowheads="1"/>
          </p:cNvPicPr>
          <p:nvPr/>
        </p:nvPicPr>
        <p:blipFill>
          <a:blip r:embed="rId3" cstate="print"/>
          <a:srcRect/>
          <a:stretch>
            <a:fillRect/>
          </a:stretch>
        </p:blipFill>
        <p:spPr bwMode="auto">
          <a:xfrm>
            <a:off x="2438400" y="89717"/>
            <a:ext cx="4953000" cy="6589357"/>
          </a:xfrm>
          <a:prstGeom prst="rect">
            <a:avLst/>
          </a:prstGeom>
          <a:noFill/>
        </p:spPr>
      </p:pic>
    </p:spTree>
    <p:extLst>
      <p:ext uri="{BB962C8B-B14F-4D97-AF65-F5344CB8AC3E}">
        <p14:creationId xmlns:p14="http://schemas.microsoft.com/office/powerpoint/2010/main" val="30352137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Avery Brundage.jpg"/>
          <p:cNvPicPr>
            <a:picLocks noChangeAspect="1" noChangeArrowheads="1"/>
          </p:cNvPicPr>
          <p:nvPr/>
        </p:nvPicPr>
        <p:blipFill>
          <a:blip r:embed="rId3" cstate="print"/>
          <a:srcRect/>
          <a:stretch>
            <a:fillRect/>
          </a:stretch>
        </p:blipFill>
        <p:spPr bwMode="auto">
          <a:xfrm>
            <a:off x="381000" y="914400"/>
            <a:ext cx="3220621" cy="4551206"/>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2138" y="914400"/>
            <a:ext cx="4190412"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59017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acurator.com/blog/Ickes_Harold_1944.jpg"/>
          <p:cNvPicPr>
            <a:picLocks noChangeAspect="1" noChangeArrowheads="1"/>
          </p:cNvPicPr>
          <p:nvPr/>
        </p:nvPicPr>
        <p:blipFill>
          <a:blip r:embed="rId3" cstate="print"/>
          <a:srcRect/>
          <a:stretch>
            <a:fillRect/>
          </a:stretch>
        </p:blipFill>
        <p:spPr bwMode="auto">
          <a:xfrm>
            <a:off x="32657" y="685800"/>
            <a:ext cx="4102369" cy="4849586"/>
          </a:xfrm>
          <a:prstGeom prst="rect">
            <a:avLst/>
          </a:prstGeom>
          <a:noFill/>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026" y="152400"/>
            <a:ext cx="4933950" cy="626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7763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jewishvirtuallibrary.org/images/stlouis.jpg"/>
          <p:cNvPicPr>
            <a:picLocks noChangeAspect="1" noChangeArrowheads="1"/>
          </p:cNvPicPr>
          <p:nvPr/>
        </p:nvPicPr>
        <p:blipFill>
          <a:blip r:embed="rId3" cstate="print"/>
          <a:srcRect/>
          <a:stretch>
            <a:fillRect/>
          </a:stretch>
        </p:blipFill>
        <p:spPr bwMode="auto">
          <a:xfrm>
            <a:off x="150459" y="123031"/>
            <a:ext cx="5013441" cy="3686969"/>
          </a:xfrm>
          <a:prstGeom prst="rect">
            <a:avLst/>
          </a:prstGeom>
          <a:noFill/>
        </p:spPr>
      </p:pic>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4001" y="3200400"/>
            <a:ext cx="5006876"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1888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l.PNG"/>
          <p:cNvPicPr>
            <a:picLocks noChangeAspect="1"/>
          </p:cNvPicPr>
          <p:nvPr/>
        </p:nvPicPr>
        <p:blipFill>
          <a:blip r:embed="rId3" cstate="print"/>
          <a:stretch>
            <a:fillRect/>
          </a:stretch>
        </p:blipFill>
        <p:spPr>
          <a:xfrm>
            <a:off x="122464" y="381000"/>
            <a:ext cx="8899072" cy="6096000"/>
          </a:xfrm>
          <a:prstGeom prst="rect">
            <a:avLst/>
          </a:prstGeom>
        </p:spPr>
      </p:pic>
    </p:spTree>
    <p:extLst>
      <p:ext uri="{BB962C8B-B14F-4D97-AF65-F5344CB8AC3E}">
        <p14:creationId xmlns:p14="http://schemas.microsoft.com/office/powerpoint/2010/main" val="728008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3984</TotalTime>
  <Words>917</Words>
  <Application>Microsoft Office PowerPoint</Application>
  <PresentationFormat>On-screen Show (4:3)</PresentationFormat>
  <Paragraphs>83</Paragraphs>
  <Slides>53</Slides>
  <Notes>47</Notes>
  <HiddenSlides>0</HiddenSlides>
  <MMClips>0</MMClips>
  <ScaleCrop>false</ScaleCrop>
  <HeadingPairs>
    <vt:vector size="4" baseType="variant">
      <vt:variant>
        <vt:lpstr>Theme</vt:lpstr>
      </vt:variant>
      <vt:variant>
        <vt:i4>11</vt:i4>
      </vt:variant>
      <vt:variant>
        <vt:lpstr>Slide Titles</vt:lpstr>
      </vt:variant>
      <vt:variant>
        <vt:i4>53</vt:i4>
      </vt:variant>
    </vt:vector>
  </HeadingPairs>
  <TitlesOfParts>
    <vt:vector size="64" baseType="lpstr">
      <vt:lpstr>Office Theme</vt:lpstr>
      <vt:lpstr>1_Office Theme</vt:lpstr>
      <vt:lpstr>2_Office Theme</vt:lpstr>
      <vt:lpstr>3_Office Theme</vt:lpstr>
      <vt:lpstr>4_Office Theme</vt:lpstr>
      <vt:lpstr>5_Office Theme</vt:lpstr>
      <vt:lpstr>6_Office Theme</vt:lpstr>
      <vt:lpstr>8_Office Theme</vt:lpstr>
      <vt:lpstr>7_Office Theme</vt:lpstr>
      <vt:lpstr>9_Office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19</cp:revision>
  <dcterms:created xsi:type="dcterms:W3CDTF">2013-09-13T00:06:32Z</dcterms:created>
  <dcterms:modified xsi:type="dcterms:W3CDTF">2013-09-15T18:31:29Z</dcterms:modified>
</cp:coreProperties>
</file>