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1" r:id="rId2"/>
    <p:sldId id="311" r:id="rId3"/>
    <p:sldId id="361" r:id="rId4"/>
    <p:sldId id="353" r:id="rId5"/>
    <p:sldId id="355" r:id="rId6"/>
    <p:sldId id="354" r:id="rId7"/>
    <p:sldId id="356" r:id="rId8"/>
    <p:sldId id="360" r:id="rId9"/>
    <p:sldId id="357" r:id="rId10"/>
    <p:sldId id="358" r:id="rId11"/>
    <p:sldId id="359" r:id="rId12"/>
    <p:sldId id="363" r:id="rId13"/>
    <p:sldId id="312" r:id="rId14"/>
    <p:sldId id="348" r:id="rId15"/>
    <p:sldId id="314" r:id="rId16"/>
    <p:sldId id="320" r:id="rId17"/>
    <p:sldId id="333" r:id="rId18"/>
    <p:sldId id="332" r:id="rId19"/>
    <p:sldId id="335" r:id="rId20"/>
    <p:sldId id="336" r:id="rId21"/>
    <p:sldId id="364" r:id="rId22"/>
    <p:sldId id="365" r:id="rId23"/>
    <p:sldId id="366" r:id="rId24"/>
    <p:sldId id="367" r:id="rId25"/>
    <p:sldId id="340" r:id="rId26"/>
    <p:sldId id="368" r:id="rId27"/>
    <p:sldId id="29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snapToGrid="0">
      <p:cViewPr varScale="1">
        <p:scale>
          <a:sx n="92" d="100"/>
          <a:sy n="92" d="100"/>
        </p:scale>
        <p:origin x="35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6E0213-33AA-48E3-A441-F79AB89F6644}" type="datetimeFigureOut">
              <a:rPr lang="en-US" smtClean="0"/>
              <a:t>02-May-17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446057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E0213-33AA-48E3-A441-F79AB89F6644}" type="datetimeFigureOut">
              <a:rPr lang="en-US" smtClean="0"/>
              <a:t>02-May-17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1768071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E0213-33AA-48E3-A441-F79AB89F6644}" type="datetimeFigureOut">
              <a:rPr lang="en-US" smtClean="0"/>
              <a:t>02-May-17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591871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6E0213-33AA-48E3-A441-F79AB89F6644}" type="datetimeFigureOut">
              <a:rPr lang="en-US" smtClean="0"/>
              <a:t>02-May-17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83368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6E0213-33AA-48E3-A441-F79AB89F6644}" type="datetimeFigureOut">
              <a:rPr lang="en-US" smtClean="0"/>
              <a:t>02-May-17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4291936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6E0213-33AA-48E3-A441-F79AB89F6644}" type="datetimeFigureOut">
              <a:rPr lang="en-US" smtClean="0"/>
              <a:t>02-May-17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1168866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E0213-33AA-48E3-A441-F79AB89F6644}" type="datetimeFigureOut">
              <a:rPr lang="en-US" smtClean="0"/>
              <a:t>02-May-17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3088749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E0213-33AA-48E3-A441-F79AB89F6644}" type="datetimeFigureOut">
              <a:rPr lang="en-US" smtClean="0"/>
              <a:t>02-May-17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1158143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E0213-33AA-48E3-A441-F79AB89F6644}" type="datetimeFigureOut">
              <a:rPr lang="en-US" smtClean="0"/>
              <a:t>02-May-17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3948060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E0213-33AA-48E3-A441-F79AB89F6644}" type="datetimeFigureOut">
              <a:rPr lang="en-US" smtClean="0"/>
              <a:t>02-May-17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3393954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E0213-33AA-48E3-A441-F79AB89F6644}" type="datetimeFigureOut">
              <a:rPr lang="en-US" smtClean="0"/>
              <a:t>02-May-17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733528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E0213-33AA-48E3-A441-F79AB89F6644}" type="datetimeFigureOut">
              <a:rPr lang="en-US" smtClean="0"/>
              <a:t>02-May-17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25556C-9409-46CE-97BA-BA47943AF5A9}" type="slidenum">
              <a:rPr lang="en-US" smtClean="0"/>
              <a:t>‹#›</a:t>
            </a:fld>
            <a:endParaRPr lang="en-US"/>
          </a:p>
        </p:txBody>
      </p:sp>
    </p:spTree>
    <p:extLst>
      <p:ext uri="{BB962C8B-B14F-4D97-AF65-F5344CB8AC3E}">
        <p14:creationId xmlns:p14="http://schemas.microsoft.com/office/powerpoint/2010/main" val="281607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7.xml"/><Relationship Id="rId7" Type="http://schemas.openxmlformats.org/officeDocument/2006/relationships/image" Target="../media/image10.png"/><Relationship Id="rId2" Type="http://schemas.openxmlformats.org/officeDocument/2006/relationships/video" Target="../media/media2.wmv"/><Relationship Id="rId1" Type="http://schemas.microsoft.com/office/2007/relationships/media" Target="../media/media2.wmv"/><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hyperlink" Target="http://www.evawintl.org/images/uploads/BasicDataFindings_12-07-09.pdf" TargetMode="External"/><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hyperlink" Target="http://amherststudent.amherst.edu/?q=article/2012/10/17/account-sexual-assault-amherst-colleg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oli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67592" y="0"/>
            <a:ext cx="11606644" cy="6523640"/>
          </a:xfrm>
          <a:prstGeom prst="rect">
            <a:avLst/>
          </a:prstGeom>
        </p:spPr>
      </p:pic>
    </p:spTree>
    <p:extLst>
      <p:ext uri="{BB962C8B-B14F-4D97-AF65-F5344CB8AC3E}">
        <p14:creationId xmlns:p14="http://schemas.microsoft.com/office/powerpoint/2010/main" val="22550037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8323"/>
            <a:ext cx="6477000" cy="7143750"/>
          </a:xfrm>
          <a:prstGeom prst="rect">
            <a:avLst/>
          </a:prstGeom>
        </p:spPr>
      </p:pic>
      <p:sp>
        <p:nvSpPr>
          <p:cNvPr id="3" name="TextBox 2"/>
          <p:cNvSpPr txBox="1"/>
          <p:nvPr/>
        </p:nvSpPr>
        <p:spPr>
          <a:xfrm>
            <a:off x="6567056" y="-93518"/>
            <a:ext cx="5268190" cy="6247864"/>
          </a:xfrm>
          <a:prstGeom prst="rect">
            <a:avLst/>
          </a:prstGeom>
          <a:noFill/>
        </p:spPr>
        <p:txBody>
          <a:bodyPr wrap="square" rtlCol="0">
            <a:spAutoFit/>
          </a:bodyPr>
          <a:lstStyle/>
          <a:p>
            <a:endParaRPr lang="en-US" sz="2000" dirty="0" smtClean="0"/>
          </a:p>
          <a:p>
            <a:r>
              <a:rPr lang="en-US" sz="2000" dirty="0" smtClean="0"/>
              <a:t>Required changes:</a:t>
            </a:r>
          </a:p>
          <a:p>
            <a:endParaRPr lang="en-US" sz="2000" dirty="0"/>
          </a:p>
          <a:p>
            <a:r>
              <a:rPr lang="en-US" sz="2000" dirty="0" smtClean="0"/>
              <a:t>--lower burden of proof to preponderance-of-evidence (50.01 percent) standard</a:t>
            </a:r>
          </a:p>
          <a:p>
            <a:endParaRPr lang="en-US" sz="2000" dirty="0"/>
          </a:p>
          <a:p>
            <a:r>
              <a:rPr lang="en-US" sz="2000" dirty="0" smtClean="0"/>
              <a:t>--allow accusers to appeal not-guilty findings</a:t>
            </a:r>
          </a:p>
          <a:p>
            <a:endParaRPr lang="en-US" sz="2000" dirty="0"/>
          </a:p>
          <a:p>
            <a:r>
              <a:rPr lang="en-US" sz="2000" dirty="0" smtClean="0"/>
              <a:t>--accelerate investigations and adjudications (60 day deadline as recommended limit)</a:t>
            </a:r>
          </a:p>
          <a:p>
            <a:endParaRPr lang="en-US" sz="2000" dirty="0"/>
          </a:p>
          <a:p>
            <a:r>
              <a:rPr lang="en-US" sz="2000" dirty="0" smtClean="0"/>
              <a:t>--training of all sexual assault panelists</a:t>
            </a:r>
          </a:p>
          <a:p>
            <a:endParaRPr lang="en-US" sz="2000" dirty="0"/>
          </a:p>
          <a:p>
            <a:r>
              <a:rPr lang="en-US" sz="2000" dirty="0" smtClean="0"/>
              <a:t>--“steps </a:t>
            </a:r>
            <a:r>
              <a:rPr lang="en-US" sz="2000" dirty="0"/>
              <a:t>to accord any due process rights do not restrict or unnecessarily delay the protections provided by Title IX to the </a:t>
            </a:r>
            <a:r>
              <a:rPr lang="en-US" sz="2000" dirty="0" smtClean="0"/>
              <a:t>complainant”</a:t>
            </a:r>
          </a:p>
          <a:p>
            <a:endParaRPr lang="en-US" sz="2000" dirty="0"/>
          </a:p>
          <a:p>
            <a:r>
              <a:rPr lang="en-US" sz="2000" dirty="0" smtClean="0"/>
              <a:t>“Strongly” discourage:</a:t>
            </a:r>
          </a:p>
          <a:p>
            <a:endParaRPr lang="en-US" sz="2000" dirty="0"/>
          </a:p>
          <a:p>
            <a:r>
              <a:rPr lang="en-US" sz="2000" dirty="0" smtClean="0"/>
              <a:t>--direct cross-examination of accuser</a:t>
            </a:r>
            <a:endParaRPr lang="en-US" sz="2000" dirty="0"/>
          </a:p>
        </p:txBody>
      </p:sp>
      <p:pic>
        <p:nvPicPr>
          <p:cNvPr id="4" name="Picture 3"/>
          <p:cNvPicPr>
            <a:picLocks noChangeAspect="1"/>
          </p:cNvPicPr>
          <p:nvPr/>
        </p:nvPicPr>
        <p:blipFill>
          <a:blip r:embed="rId3"/>
          <a:stretch>
            <a:fillRect/>
          </a:stretch>
        </p:blipFill>
        <p:spPr>
          <a:xfrm>
            <a:off x="0" y="3518787"/>
            <a:ext cx="6562725" cy="3133725"/>
          </a:xfrm>
          <a:prstGeom prst="rect">
            <a:avLst/>
          </a:prstGeom>
        </p:spPr>
      </p:pic>
    </p:spTree>
    <p:extLst>
      <p:ext uri="{BB962C8B-B14F-4D97-AF65-F5344CB8AC3E}">
        <p14:creationId xmlns:p14="http://schemas.microsoft.com/office/powerpoint/2010/main" val="38695520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7956" y="0"/>
            <a:ext cx="8565622" cy="2316681"/>
          </a:xfrm>
          <a:prstGeom prst="rect">
            <a:avLst/>
          </a:prstGeom>
        </p:spPr>
      </p:pic>
      <p:pic>
        <p:nvPicPr>
          <p:cNvPr id="3" name="Picture 2"/>
          <p:cNvPicPr>
            <a:picLocks noChangeAspect="1"/>
          </p:cNvPicPr>
          <p:nvPr/>
        </p:nvPicPr>
        <p:blipFill>
          <a:blip r:embed="rId3"/>
          <a:stretch>
            <a:fillRect/>
          </a:stretch>
        </p:blipFill>
        <p:spPr>
          <a:xfrm>
            <a:off x="4862079" y="1890280"/>
            <a:ext cx="6915150" cy="1123950"/>
          </a:xfrm>
          <a:prstGeom prst="rect">
            <a:avLst/>
          </a:prstGeom>
        </p:spPr>
      </p:pic>
      <p:pic>
        <p:nvPicPr>
          <p:cNvPr id="4" name="Picture 3"/>
          <p:cNvPicPr>
            <a:picLocks noChangeAspect="1"/>
          </p:cNvPicPr>
          <p:nvPr/>
        </p:nvPicPr>
        <p:blipFill>
          <a:blip r:embed="rId4"/>
          <a:stretch>
            <a:fillRect/>
          </a:stretch>
        </p:blipFill>
        <p:spPr>
          <a:xfrm>
            <a:off x="4862079" y="3409085"/>
            <a:ext cx="6467475" cy="1495425"/>
          </a:xfrm>
          <a:prstGeom prst="rect">
            <a:avLst/>
          </a:prstGeom>
        </p:spPr>
      </p:pic>
    </p:spTree>
    <p:extLst>
      <p:ext uri="{BB962C8B-B14F-4D97-AF65-F5344CB8AC3E}">
        <p14:creationId xmlns:p14="http://schemas.microsoft.com/office/powerpoint/2010/main" val="4041346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2166249" y="1750786"/>
            <a:ext cx="1133357" cy="1589809"/>
          </a:xfrm>
          <a:prstGeom prst="rect">
            <a:avLst/>
          </a:prstGeom>
        </p:spPr>
      </p:pic>
      <p:pic>
        <p:nvPicPr>
          <p:cNvPr id="3" name="Picture 2"/>
          <p:cNvPicPr>
            <a:picLocks noChangeAspect="1"/>
          </p:cNvPicPr>
          <p:nvPr/>
        </p:nvPicPr>
        <p:blipFill>
          <a:blip r:embed="rId5"/>
          <a:stretch>
            <a:fillRect/>
          </a:stretch>
        </p:blipFill>
        <p:spPr>
          <a:xfrm>
            <a:off x="5637934" y="3588327"/>
            <a:ext cx="6153150" cy="3048000"/>
          </a:xfrm>
          <a:prstGeom prst="rect">
            <a:avLst/>
          </a:prstGeom>
        </p:spPr>
      </p:pic>
      <p:pic>
        <p:nvPicPr>
          <p:cNvPr id="5" name="brodhea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860473" y="-594"/>
            <a:ext cx="5930611" cy="3341189"/>
          </a:xfrm>
          <a:prstGeom prst="rect">
            <a:avLst/>
          </a:prstGeom>
        </p:spPr>
      </p:pic>
      <p:pic>
        <p:nvPicPr>
          <p:cNvPr id="6" name="Picture 5"/>
          <p:cNvPicPr>
            <a:picLocks noChangeAspect="1"/>
          </p:cNvPicPr>
          <p:nvPr/>
        </p:nvPicPr>
        <p:blipFill>
          <a:blip r:embed="rId7"/>
          <a:stretch>
            <a:fillRect/>
          </a:stretch>
        </p:blipFill>
        <p:spPr>
          <a:xfrm>
            <a:off x="208684" y="110403"/>
            <a:ext cx="5429250" cy="5514975"/>
          </a:xfrm>
          <a:prstGeom prst="rect">
            <a:avLst/>
          </a:prstGeom>
        </p:spPr>
      </p:pic>
      <p:pic>
        <p:nvPicPr>
          <p:cNvPr id="7" name="Picture 6"/>
          <p:cNvPicPr>
            <a:picLocks noChangeAspect="1"/>
          </p:cNvPicPr>
          <p:nvPr/>
        </p:nvPicPr>
        <p:blipFill>
          <a:blip r:embed="rId8"/>
          <a:stretch>
            <a:fillRect/>
          </a:stretch>
        </p:blipFill>
        <p:spPr>
          <a:xfrm>
            <a:off x="94994" y="110403"/>
            <a:ext cx="5656630" cy="5686507"/>
          </a:xfrm>
          <a:prstGeom prst="rect">
            <a:avLst/>
          </a:prstGeom>
        </p:spPr>
      </p:pic>
    </p:spTree>
    <p:extLst>
      <p:ext uri="{BB962C8B-B14F-4D97-AF65-F5344CB8AC3E}">
        <p14:creationId xmlns:p14="http://schemas.microsoft.com/office/powerpoint/2010/main" val="37589391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72848" y="1002571"/>
            <a:ext cx="3076575" cy="4505325"/>
          </a:xfrm>
          <a:prstGeom prst="rect">
            <a:avLst/>
          </a:prstGeom>
        </p:spPr>
      </p:pic>
      <p:sp>
        <p:nvSpPr>
          <p:cNvPr id="3" name="TextBox 2"/>
          <p:cNvSpPr txBox="1"/>
          <p:nvPr/>
        </p:nvSpPr>
        <p:spPr>
          <a:xfrm>
            <a:off x="5756563" y="706582"/>
            <a:ext cx="6005946" cy="4801314"/>
          </a:xfrm>
          <a:prstGeom prst="rect">
            <a:avLst/>
          </a:prstGeom>
          <a:noFill/>
        </p:spPr>
        <p:txBody>
          <a:bodyPr wrap="square" rtlCol="0">
            <a:spAutoFit/>
          </a:bodyPr>
          <a:lstStyle/>
          <a:p>
            <a:endParaRPr lang="en-US" dirty="0" smtClean="0">
              <a:solidFill>
                <a:prstClr val="black"/>
              </a:solidFill>
            </a:endParaRPr>
          </a:p>
          <a:p>
            <a:r>
              <a:rPr lang="en-US" dirty="0" smtClean="0">
                <a:solidFill>
                  <a:prstClr val="black"/>
                </a:solidFill>
              </a:rPr>
              <a:t>“</a:t>
            </a:r>
            <a:r>
              <a:rPr lang="en-US" dirty="0">
                <a:solidFill>
                  <a:prstClr val="black"/>
                </a:solidFill>
              </a:rPr>
              <a:t>The higher IQ, the more manipulative they are, the more cunning they are . . . </a:t>
            </a:r>
            <a:r>
              <a:rPr lang="en-US" b="1" dirty="0" smtClean="0">
                <a:solidFill>
                  <a:srgbClr val="FF0000"/>
                </a:solidFill>
              </a:rPr>
              <a:t>Imagine </a:t>
            </a:r>
            <a:r>
              <a:rPr lang="en-US" b="1" dirty="0">
                <a:solidFill>
                  <a:srgbClr val="FF0000"/>
                </a:solidFill>
              </a:rPr>
              <a:t>the sex offenders we have here at Duke—cream of the </a:t>
            </a:r>
            <a:r>
              <a:rPr lang="en-US" b="1" dirty="0" smtClean="0">
                <a:solidFill>
                  <a:srgbClr val="FF0000"/>
                </a:solidFill>
              </a:rPr>
              <a:t>crop</a:t>
            </a:r>
            <a:r>
              <a:rPr lang="en-US" dirty="0" smtClean="0">
                <a:solidFill>
                  <a:prstClr val="black"/>
                </a:solidFill>
              </a:rPr>
              <a:t>.”</a:t>
            </a:r>
          </a:p>
          <a:p>
            <a:endParaRPr lang="en-US" dirty="0" smtClean="0">
              <a:solidFill>
                <a:prstClr val="black"/>
              </a:solidFill>
            </a:endParaRPr>
          </a:p>
          <a:p>
            <a:pPr algn="ctr"/>
            <a:r>
              <a:rPr lang="en-US" dirty="0" smtClean="0">
                <a:solidFill>
                  <a:prstClr val="black"/>
                </a:solidFill>
              </a:rPr>
              <a:t>---------------</a:t>
            </a:r>
            <a:endParaRPr lang="en-US" dirty="0">
              <a:solidFill>
                <a:prstClr val="black"/>
              </a:solidFill>
            </a:endParaRPr>
          </a:p>
          <a:p>
            <a:endParaRPr lang="en-US" dirty="0" smtClean="0">
              <a:solidFill>
                <a:prstClr val="black"/>
              </a:solidFill>
            </a:endParaRPr>
          </a:p>
          <a:p>
            <a:r>
              <a:rPr lang="en-US" dirty="0" smtClean="0">
                <a:solidFill>
                  <a:prstClr val="black"/>
                </a:solidFill>
              </a:rPr>
              <a:t>“The </a:t>
            </a:r>
            <a:r>
              <a:rPr lang="en-US" dirty="0">
                <a:solidFill>
                  <a:prstClr val="black"/>
                </a:solidFill>
              </a:rPr>
              <a:t>investigations of </a:t>
            </a:r>
            <a:r>
              <a:rPr lang="en-US" dirty="0" smtClean="0">
                <a:solidFill>
                  <a:prstClr val="black"/>
                </a:solidFill>
              </a:rPr>
              <a:t>[sexual assault] can </a:t>
            </a:r>
            <a:r>
              <a:rPr lang="en-US" dirty="0">
                <a:solidFill>
                  <a:prstClr val="black"/>
                </a:solidFill>
              </a:rPr>
              <a:t>be further complicated by offenders who may also be categorized as antisocial or sociopathic, who are of above-average intelligence and can be highly manipulative and coercive, not only with victims but in the investigation process. </a:t>
            </a:r>
            <a:r>
              <a:rPr lang="en-US" b="1" dirty="0">
                <a:solidFill>
                  <a:srgbClr val="FF0000"/>
                </a:solidFill>
              </a:rPr>
              <a:t>Universities gather a lot of people with above average intelligence, so it stands to reason that campuses might see more of these kinds of individuals than the general </a:t>
            </a:r>
            <a:r>
              <a:rPr lang="en-US" b="1" dirty="0" smtClean="0">
                <a:solidFill>
                  <a:srgbClr val="FF0000"/>
                </a:solidFill>
              </a:rPr>
              <a:t>population</a:t>
            </a:r>
            <a:r>
              <a:rPr lang="en-US" dirty="0" smtClean="0">
                <a:solidFill>
                  <a:prstClr val="black"/>
                </a:solidFill>
              </a:rPr>
              <a:t>.”</a:t>
            </a:r>
          </a:p>
          <a:p>
            <a:endParaRPr lang="en-US" dirty="0" smtClean="0">
              <a:solidFill>
                <a:prstClr val="black"/>
              </a:solidFill>
            </a:endParaRPr>
          </a:p>
          <a:p>
            <a:r>
              <a:rPr lang="en-US" dirty="0" smtClean="0">
                <a:solidFill>
                  <a:prstClr val="black"/>
                </a:solidFill>
              </a:rPr>
              <a:t>--Ada Gregory, director (through 2013), Duke Women’s Center</a:t>
            </a:r>
            <a:endParaRPr lang="en-US" dirty="0">
              <a:solidFill>
                <a:prstClr val="black"/>
              </a:solidFill>
            </a:endParaRPr>
          </a:p>
        </p:txBody>
      </p:sp>
    </p:spTree>
    <p:extLst>
      <p:ext uri="{BB962C8B-B14F-4D97-AF65-F5344CB8AC3E}">
        <p14:creationId xmlns:p14="http://schemas.microsoft.com/office/powerpoint/2010/main" val="26583938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6" y="114300"/>
            <a:ext cx="5766954" cy="2739211"/>
          </a:xfrm>
          <a:prstGeom prst="rect">
            <a:avLst/>
          </a:prstGeom>
        </p:spPr>
        <p:txBody>
          <a:bodyPr wrap="square">
            <a:spAutoFit/>
          </a:bodyPr>
          <a:lstStyle/>
          <a:p>
            <a:r>
              <a:rPr lang="en-US" dirty="0"/>
              <a:t>“</a:t>
            </a:r>
            <a:r>
              <a:rPr lang="en-US" b="1" dirty="0">
                <a:solidFill>
                  <a:srgbClr val="FF0000"/>
                </a:solidFill>
              </a:rPr>
              <a:t>Why could we not expel a student based on an allegation</a:t>
            </a:r>
            <a:r>
              <a:rPr lang="en-US" dirty="0"/>
              <a:t>? . . . It seems to me that we value fair and equitable processes more than we value the safety of our students. And higher education is not a right. Safety is a right. Higher education is a privilege.”</a:t>
            </a:r>
          </a:p>
          <a:p>
            <a:endParaRPr lang="en-US" dirty="0"/>
          </a:p>
          <a:p>
            <a:pPr algn="r"/>
            <a:r>
              <a:rPr lang="en-US" dirty="0"/>
              <a:t>--Amanda Childress</a:t>
            </a:r>
          </a:p>
          <a:p>
            <a:pPr algn="r"/>
            <a:r>
              <a:rPr lang="en-US" dirty="0"/>
              <a:t>Sexual Assault Awareness </a:t>
            </a:r>
            <a:r>
              <a:rPr lang="en-US" dirty="0" smtClean="0"/>
              <a:t>Program </a:t>
            </a:r>
            <a:r>
              <a:rPr lang="en-US" dirty="0"/>
              <a:t>Coordinator, </a:t>
            </a:r>
            <a:r>
              <a:rPr lang="en-US" dirty="0" smtClean="0"/>
              <a:t>Dartmouth</a:t>
            </a:r>
          </a:p>
          <a:p>
            <a:endParaRPr lang="en-US" dirty="0"/>
          </a:p>
          <a:p>
            <a:pPr algn="r"/>
            <a:r>
              <a:rPr lang="en-US" sz="1000" dirty="0"/>
              <a:t>https://www.insidehighered.com/news/2014/02/12/disagreement-campus-judicial-systems</a:t>
            </a:r>
          </a:p>
        </p:txBody>
      </p:sp>
      <p:sp>
        <p:nvSpPr>
          <p:cNvPr id="3" name="Rectangle 2"/>
          <p:cNvSpPr/>
          <p:nvPr/>
        </p:nvSpPr>
        <p:spPr>
          <a:xfrm>
            <a:off x="6348844" y="114300"/>
            <a:ext cx="5694219" cy="2462213"/>
          </a:xfrm>
          <a:prstGeom prst="rect">
            <a:avLst/>
          </a:prstGeom>
        </p:spPr>
        <p:txBody>
          <a:bodyPr wrap="square">
            <a:spAutoFit/>
          </a:bodyPr>
          <a:lstStyle/>
          <a:p>
            <a:r>
              <a:rPr lang="en-US" dirty="0"/>
              <a:t>P</a:t>
            </a:r>
            <a:r>
              <a:rPr lang="en-US" dirty="0" smtClean="0"/>
              <a:t>anelists </a:t>
            </a:r>
            <a:r>
              <a:rPr lang="en-US" dirty="0"/>
              <a:t>should be “very, very cautious at accepting a man’s claims that he has been wrongly </a:t>
            </a:r>
            <a:r>
              <a:rPr lang="en-US" dirty="0" smtClean="0"/>
              <a:t>accused.”</a:t>
            </a:r>
            <a:endParaRPr lang="en-US" dirty="0"/>
          </a:p>
          <a:p>
            <a:endParaRPr lang="en-US" dirty="0" smtClean="0"/>
          </a:p>
          <a:p>
            <a:r>
              <a:rPr lang="en-US" dirty="0" smtClean="0"/>
              <a:t>“An </a:t>
            </a:r>
            <a:r>
              <a:rPr lang="en-US" dirty="0"/>
              <a:t>abuser will . . . act persuasive and </a:t>
            </a:r>
            <a:r>
              <a:rPr lang="en-US" dirty="0" smtClean="0"/>
              <a:t>logical” </a:t>
            </a:r>
            <a:r>
              <a:rPr lang="en-US" b="1" dirty="0" smtClean="0">
                <a:solidFill>
                  <a:srgbClr val="FF0000"/>
                </a:solidFill>
              </a:rPr>
              <a:t>and</a:t>
            </a:r>
            <a:r>
              <a:rPr lang="en-US" dirty="0" smtClean="0">
                <a:solidFill>
                  <a:srgbClr val="FF0000"/>
                </a:solidFill>
              </a:rPr>
              <a:t> </a:t>
            </a:r>
            <a:r>
              <a:rPr lang="en-US" dirty="0" smtClean="0"/>
              <a:t>will “remain </a:t>
            </a:r>
            <a:r>
              <a:rPr lang="en-US" dirty="0"/>
              <a:t>vague about events &amp; omit </a:t>
            </a:r>
            <a:r>
              <a:rPr lang="en-US" dirty="0" smtClean="0"/>
              <a:t>details.”</a:t>
            </a:r>
          </a:p>
          <a:p>
            <a:endParaRPr lang="en-US" dirty="0"/>
          </a:p>
          <a:p>
            <a:pPr algn="r"/>
            <a:r>
              <a:rPr lang="en-US" dirty="0" smtClean="0"/>
              <a:t>--Stanford training, sexual assault disciplinary panelists</a:t>
            </a:r>
            <a:endParaRPr lang="en-US" dirty="0"/>
          </a:p>
          <a:p>
            <a:endParaRPr lang="en-US" dirty="0"/>
          </a:p>
          <a:p>
            <a:pPr algn="r"/>
            <a:r>
              <a:rPr lang="en-US" sz="1000" dirty="0" smtClean="0"/>
              <a:t>https</a:t>
            </a:r>
            <a:r>
              <a:rPr lang="en-US" sz="1000" dirty="0"/>
              <a:t>://www.thefire.org/stanford-sexual-assault-policy/</a:t>
            </a:r>
          </a:p>
        </p:txBody>
      </p:sp>
      <p:sp>
        <p:nvSpPr>
          <p:cNvPr id="4" name="Rectangle 3"/>
          <p:cNvSpPr/>
          <p:nvPr/>
        </p:nvSpPr>
        <p:spPr>
          <a:xfrm>
            <a:off x="3048000" y="1997839"/>
            <a:ext cx="6096000" cy="4247317"/>
          </a:xfrm>
          <a:prstGeom prst="rect">
            <a:avLst/>
          </a:prstGeom>
        </p:spPr>
        <p:txBody>
          <a:bodyPr>
            <a:spAutoFit/>
          </a:bodyPr>
          <a:lstStyle/>
          <a:p>
            <a:r>
              <a:rPr lang="en-US" dirty="0" smtClean="0"/>
              <a:t>--</a:t>
            </a:r>
          </a:p>
          <a:p>
            <a:endParaRPr lang="en-US" dirty="0"/>
          </a:p>
          <a:p>
            <a:endParaRPr lang="en-US" dirty="0" smtClean="0"/>
          </a:p>
          <a:p>
            <a:endParaRPr lang="en-US" dirty="0"/>
          </a:p>
          <a:p>
            <a:endParaRPr lang="en-US" dirty="0" smtClean="0"/>
          </a:p>
          <a:p>
            <a:r>
              <a:rPr lang="en-US" dirty="0" smtClean="0"/>
              <a:t>Accused students </a:t>
            </a:r>
            <a:r>
              <a:rPr lang="en-US" dirty="0"/>
              <a:t>must retain confidentiality, even about existence of charges; can “consult with and/or obtain advice from her/his supporter; family or guardian; physician, therapist, or counselor”</a:t>
            </a:r>
          </a:p>
          <a:p>
            <a:pPr algn="r"/>
            <a:r>
              <a:rPr lang="en-US" dirty="0"/>
              <a:t>(Swarthmore 2012-2013 Sexual Assault Policy)</a:t>
            </a:r>
          </a:p>
          <a:p>
            <a:endParaRPr lang="en-US" dirty="0"/>
          </a:p>
          <a:p>
            <a:pPr algn="ctr"/>
            <a:r>
              <a:rPr lang="en-US" dirty="0"/>
              <a:t>-----------------</a:t>
            </a:r>
          </a:p>
          <a:p>
            <a:r>
              <a:rPr lang="en-US" dirty="0"/>
              <a:t>--“Under this policy, ‘No’ always means ‘No,’ and ‘Yes’ may not always mean, ‘Yes</a:t>
            </a:r>
            <a:r>
              <a:rPr lang="en-US" dirty="0" smtClean="0"/>
              <a:t>.’”</a:t>
            </a:r>
          </a:p>
          <a:p>
            <a:pPr algn="r"/>
            <a:r>
              <a:rPr lang="en-US" dirty="0" smtClean="0"/>
              <a:t>(</a:t>
            </a:r>
            <a:r>
              <a:rPr lang="en-US" dirty="0"/>
              <a:t>Occidental 2012-2013 Sexual Assault Policy)</a:t>
            </a:r>
          </a:p>
        </p:txBody>
      </p:sp>
    </p:spTree>
    <p:extLst>
      <p:ext uri="{BB962C8B-B14F-4D97-AF65-F5344CB8AC3E}">
        <p14:creationId xmlns:p14="http://schemas.microsoft.com/office/powerpoint/2010/main" val="951459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6472632" cy="5465184"/>
          </a:xfrm>
          <a:prstGeom prst="rect">
            <a:avLst/>
          </a:prstGeom>
        </p:spPr>
      </p:pic>
      <p:pic>
        <p:nvPicPr>
          <p:cNvPr id="3" name="Picture 2"/>
          <p:cNvPicPr>
            <a:picLocks noChangeAspect="1"/>
          </p:cNvPicPr>
          <p:nvPr/>
        </p:nvPicPr>
        <p:blipFill>
          <a:blip r:embed="rId3"/>
          <a:stretch>
            <a:fillRect/>
          </a:stretch>
        </p:blipFill>
        <p:spPr>
          <a:xfrm>
            <a:off x="5434723" y="1204262"/>
            <a:ext cx="6757277" cy="3056659"/>
          </a:xfrm>
          <a:prstGeom prst="rect">
            <a:avLst/>
          </a:prstGeom>
        </p:spPr>
      </p:pic>
    </p:spTree>
    <p:extLst>
      <p:ext uri="{BB962C8B-B14F-4D97-AF65-F5344CB8AC3E}">
        <p14:creationId xmlns:p14="http://schemas.microsoft.com/office/powerpoint/2010/main" val="1035558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93718" y="83127"/>
            <a:ext cx="9059497" cy="6245222"/>
          </a:xfrm>
          <a:prstGeom prst="rect">
            <a:avLst/>
          </a:prstGeom>
        </p:spPr>
      </p:pic>
    </p:spTree>
    <p:extLst>
      <p:ext uri="{BB962C8B-B14F-4D97-AF65-F5344CB8AC3E}">
        <p14:creationId xmlns:p14="http://schemas.microsoft.com/office/powerpoint/2010/main" val="1921141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4852555" cy="2590771"/>
          </a:xfrm>
          <a:prstGeom prst="rect">
            <a:avLst/>
          </a:prstGeom>
        </p:spPr>
      </p:pic>
      <p:pic>
        <p:nvPicPr>
          <p:cNvPr id="3" name="Picture 2"/>
          <p:cNvPicPr>
            <a:picLocks noChangeAspect="1"/>
          </p:cNvPicPr>
          <p:nvPr/>
        </p:nvPicPr>
        <p:blipFill>
          <a:blip r:embed="rId3"/>
          <a:stretch>
            <a:fillRect/>
          </a:stretch>
        </p:blipFill>
        <p:spPr>
          <a:xfrm>
            <a:off x="6345381" y="242887"/>
            <a:ext cx="5486400" cy="2514600"/>
          </a:xfrm>
          <a:prstGeom prst="rect">
            <a:avLst/>
          </a:prstGeom>
        </p:spPr>
      </p:pic>
      <p:pic>
        <p:nvPicPr>
          <p:cNvPr id="4" name="Picture 3"/>
          <p:cNvPicPr>
            <a:picLocks noChangeAspect="1"/>
          </p:cNvPicPr>
          <p:nvPr/>
        </p:nvPicPr>
        <p:blipFill>
          <a:blip r:embed="rId4"/>
          <a:stretch>
            <a:fillRect/>
          </a:stretch>
        </p:blipFill>
        <p:spPr>
          <a:xfrm>
            <a:off x="6661438" y="2947987"/>
            <a:ext cx="5686425" cy="2667000"/>
          </a:xfrm>
          <a:prstGeom prst="rect">
            <a:avLst/>
          </a:prstGeom>
        </p:spPr>
      </p:pic>
      <p:pic>
        <p:nvPicPr>
          <p:cNvPr id="5" name="Picture 4"/>
          <p:cNvPicPr>
            <a:picLocks noChangeAspect="1"/>
          </p:cNvPicPr>
          <p:nvPr/>
        </p:nvPicPr>
        <p:blipFill>
          <a:blip r:embed="rId5"/>
          <a:stretch>
            <a:fillRect/>
          </a:stretch>
        </p:blipFill>
        <p:spPr>
          <a:xfrm>
            <a:off x="0" y="2757487"/>
            <a:ext cx="5086350" cy="1524000"/>
          </a:xfrm>
          <a:prstGeom prst="rect">
            <a:avLst/>
          </a:prstGeom>
        </p:spPr>
      </p:pic>
      <p:pic>
        <p:nvPicPr>
          <p:cNvPr id="6" name="Picture 5"/>
          <p:cNvPicPr>
            <a:picLocks noChangeAspect="1"/>
          </p:cNvPicPr>
          <p:nvPr/>
        </p:nvPicPr>
        <p:blipFill>
          <a:blip r:embed="rId6"/>
          <a:stretch>
            <a:fillRect/>
          </a:stretch>
        </p:blipFill>
        <p:spPr>
          <a:xfrm>
            <a:off x="0" y="4281487"/>
            <a:ext cx="6772275" cy="2571750"/>
          </a:xfrm>
          <a:prstGeom prst="rect">
            <a:avLst/>
          </a:prstGeom>
        </p:spPr>
      </p:pic>
    </p:spTree>
    <p:extLst>
      <p:ext uri="{BB962C8B-B14F-4D97-AF65-F5344CB8AC3E}">
        <p14:creationId xmlns:p14="http://schemas.microsoft.com/office/powerpoint/2010/main" val="156134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210300" y="80962"/>
            <a:ext cx="5981700" cy="4410075"/>
          </a:xfrm>
          <a:prstGeom prst="rect">
            <a:avLst/>
          </a:prstGeom>
        </p:spPr>
      </p:pic>
      <p:sp>
        <p:nvSpPr>
          <p:cNvPr id="3" name="Rectangle 2"/>
          <p:cNvSpPr/>
          <p:nvPr/>
        </p:nvSpPr>
        <p:spPr>
          <a:xfrm>
            <a:off x="6332952" y="3105835"/>
            <a:ext cx="5710112" cy="1785104"/>
          </a:xfrm>
          <a:prstGeom prst="rect">
            <a:avLst/>
          </a:prstGeom>
        </p:spPr>
        <p:txBody>
          <a:bodyPr wrap="square">
            <a:spAutoFit/>
          </a:bodyPr>
          <a:lstStyle/>
          <a:p>
            <a:endParaRPr lang="en-US" dirty="0" smtClean="0"/>
          </a:p>
          <a:p>
            <a:endParaRPr lang="en-US" dirty="0"/>
          </a:p>
          <a:p>
            <a:endParaRPr lang="en-US" dirty="0" smtClean="0"/>
          </a:p>
          <a:p>
            <a:endParaRPr lang="en-US" dirty="0"/>
          </a:p>
          <a:p>
            <a:endParaRPr lang="en-US" dirty="0" smtClean="0"/>
          </a:p>
          <a:p>
            <a:pPr algn="r"/>
            <a:r>
              <a:rPr lang="en-US" sz="1000" dirty="0" smtClean="0">
                <a:hlinkClick r:id="rId3"/>
              </a:rPr>
              <a:t>http</a:t>
            </a:r>
            <a:r>
              <a:rPr lang="en-US" sz="1000" dirty="0">
                <a:hlinkClick r:id="rId3"/>
              </a:rPr>
              <a:t>://</a:t>
            </a:r>
            <a:r>
              <a:rPr lang="en-US" sz="1000" dirty="0" smtClean="0">
                <a:hlinkClick r:id="rId3"/>
              </a:rPr>
              <a:t>www.evawintl.org/images/uploads/BasicDataFindings_12-07-09.pdf</a:t>
            </a:r>
            <a:endParaRPr lang="en-US" sz="1000" dirty="0" smtClean="0"/>
          </a:p>
          <a:p>
            <a:pPr algn="r"/>
            <a:r>
              <a:rPr lang="en-US" sz="1000" dirty="0" smtClean="0"/>
              <a:t>--</a:t>
            </a:r>
            <a:r>
              <a:rPr lang="en-US" sz="1000" dirty="0" err="1" smtClean="0"/>
              <a:t>Lonsway</a:t>
            </a:r>
            <a:r>
              <a:rPr lang="en-US" sz="1000" dirty="0" smtClean="0"/>
              <a:t>/</a:t>
            </a:r>
            <a:r>
              <a:rPr lang="en-US" sz="1000" dirty="0" err="1" smtClean="0"/>
              <a:t>Archambault</a:t>
            </a:r>
            <a:r>
              <a:rPr lang="en-US" sz="1000" dirty="0" smtClean="0"/>
              <a:t> “Making a Difference” study</a:t>
            </a:r>
            <a:endParaRPr lang="en-US" sz="1000" dirty="0"/>
          </a:p>
        </p:txBody>
      </p:sp>
      <p:pic>
        <p:nvPicPr>
          <p:cNvPr id="4" name="Picture 3"/>
          <p:cNvPicPr>
            <a:picLocks noChangeAspect="1"/>
          </p:cNvPicPr>
          <p:nvPr/>
        </p:nvPicPr>
        <p:blipFill>
          <a:blip r:embed="rId4"/>
          <a:stretch>
            <a:fillRect/>
          </a:stretch>
        </p:blipFill>
        <p:spPr>
          <a:xfrm>
            <a:off x="-53687" y="207437"/>
            <a:ext cx="6386639" cy="3959318"/>
          </a:xfrm>
          <a:prstGeom prst="rect">
            <a:avLst/>
          </a:prstGeom>
        </p:spPr>
      </p:pic>
      <p:sp>
        <p:nvSpPr>
          <p:cNvPr id="5" name="TextBox 4"/>
          <p:cNvSpPr txBox="1"/>
          <p:nvPr/>
        </p:nvSpPr>
        <p:spPr>
          <a:xfrm>
            <a:off x="197427" y="4491037"/>
            <a:ext cx="5548746" cy="579727"/>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079844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74410" y="163657"/>
            <a:ext cx="6105525" cy="6115050"/>
          </a:xfrm>
          <a:prstGeom prst="rect">
            <a:avLst/>
          </a:prstGeom>
        </p:spPr>
      </p:pic>
    </p:spTree>
    <p:extLst>
      <p:ext uri="{BB962C8B-B14F-4D97-AF65-F5344CB8AC3E}">
        <p14:creationId xmlns:p14="http://schemas.microsoft.com/office/powerpoint/2010/main" val="2495149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367" y="268864"/>
            <a:ext cx="3990975" cy="4657725"/>
          </a:xfrm>
          <a:prstGeom prst="rect">
            <a:avLst/>
          </a:prstGeom>
        </p:spPr>
      </p:pic>
      <p:pic>
        <p:nvPicPr>
          <p:cNvPr id="3" name="Picture 2"/>
          <p:cNvPicPr>
            <a:picLocks noChangeAspect="1"/>
          </p:cNvPicPr>
          <p:nvPr/>
        </p:nvPicPr>
        <p:blipFill>
          <a:blip r:embed="rId3"/>
          <a:stretch>
            <a:fillRect/>
          </a:stretch>
        </p:blipFill>
        <p:spPr>
          <a:xfrm>
            <a:off x="7019520" y="431655"/>
            <a:ext cx="3605618" cy="3932527"/>
          </a:xfrm>
          <a:prstGeom prst="rect">
            <a:avLst/>
          </a:prstGeom>
        </p:spPr>
      </p:pic>
    </p:spTree>
    <p:extLst>
      <p:ext uri="{BB962C8B-B14F-4D97-AF65-F5344CB8AC3E}">
        <p14:creationId xmlns:p14="http://schemas.microsoft.com/office/powerpoint/2010/main" val="3166295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1073" y="0"/>
            <a:ext cx="5486400" cy="942975"/>
          </a:xfrm>
          <a:prstGeom prst="rect">
            <a:avLst/>
          </a:prstGeom>
        </p:spPr>
      </p:pic>
      <p:pic>
        <p:nvPicPr>
          <p:cNvPr id="3" name="Picture 2"/>
          <p:cNvPicPr>
            <a:picLocks noChangeAspect="1"/>
          </p:cNvPicPr>
          <p:nvPr/>
        </p:nvPicPr>
        <p:blipFill>
          <a:blip r:embed="rId3"/>
          <a:stretch>
            <a:fillRect/>
          </a:stretch>
        </p:blipFill>
        <p:spPr>
          <a:xfrm>
            <a:off x="2566121" y="942975"/>
            <a:ext cx="6581775" cy="4238625"/>
          </a:xfrm>
          <a:prstGeom prst="rect">
            <a:avLst/>
          </a:prstGeom>
        </p:spPr>
      </p:pic>
      <p:sp>
        <p:nvSpPr>
          <p:cNvPr id="4" name="Rectangle 3"/>
          <p:cNvSpPr/>
          <p:nvPr/>
        </p:nvSpPr>
        <p:spPr>
          <a:xfrm>
            <a:off x="290945" y="3105834"/>
            <a:ext cx="8853055" cy="3631763"/>
          </a:xfrm>
          <a:prstGeom prst="rect">
            <a:avLst/>
          </a:prstGeom>
        </p:spPr>
        <p:txBody>
          <a:bodyPr wrap="square">
            <a:spAutoFit/>
          </a:bodyPr>
          <a:lstStyle/>
          <a:p>
            <a:endParaRPr lang="en-US" sz="1000" dirty="0" smtClean="0">
              <a:hlinkClick r:id="rId4"/>
            </a:endParaRPr>
          </a:p>
          <a:p>
            <a:endParaRPr lang="en-US" sz="1000" dirty="0">
              <a:hlinkClick r:id="rId4"/>
            </a:endParaRPr>
          </a:p>
          <a:p>
            <a:endParaRPr lang="en-US" sz="1000" dirty="0" smtClean="0">
              <a:hlinkClick r:id="rId4"/>
            </a:endParaRPr>
          </a:p>
          <a:p>
            <a:endParaRPr lang="en-US" sz="1000" dirty="0">
              <a:hlinkClick r:id="rId4"/>
            </a:endParaRPr>
          </a:p>
          <a:p>
            <a:endParaRPr lang="en-US" sz="1000" dirty="0" smtClean="0">
              <a:hlinkClick r:id="rId4"/>
            </a:endParaRPr>
          </a:p>
          <a:p>
            <a:endParaRPr lang="en-US" sz="1000" dirty="0">
              <a:hlinkClick r:id="rId4"/>
            </a:endParaRPr>
          </a:p>
          <a:p>
            <a:endParaRPr lang="en-US" sz="1000" dirty="0" smtClean="0">
              <a:hlinkClick r:id="rId4"/>
            </a:endParaRPr>
          </a:p>
          <a:p>
            <a:endParaRPr lang="en-US" sz="1000" dirty="0">
              <a:hlinkClick r:id="rId4"/>
            </a:endParaRPr>
          </a:p>
          <a:p>
            <a:endParaRPr lang="en-US" sz="1000" dirty="0" smtClean="0">
              <a:hlinkClick r:id="rId4"/>
            </a:endParaRPr>
          </a:p>
          <a:p>
            <a:endParaRPr lang="en-US" sz="1000" dirty="0">
              <a:hlinkClick r:id="rId4"/>
            </a:endParaRPr>
          </a:p>
          <a:p>
            <a:endParaRPr lang="en-US" sz="1000" dirty="0" smtClean="0">
              <a:hlinkClick r:id="rId4"/>
            </a:endParaRPr>
          </a:p>
          <a:p>
            <a:endParaRPr lang="en-US" sz="1000" dirty="0">
              <a:hlinkClick r:id="rId4"/>
            </a:endParaRPr>
          </a:p>
          <a:p>
            <a:endParaRPr lang="en-US" sz="1000" dirty="0" smtClean="0">
              <a:hlinkClick r:id="rId4"/>
            </a:endParaRPr>
          </a:p>
          <a:p>
            <a:endParaRPr lang="en-US" sz="1000" dirty="0">
              <a:hlinkClick r:id="rId4"/>
            </a:endParaRPr>
          </a:p>
          <a:p>
            <a:endParaRPr lang="en-US" sz="1000" dirty="0" smtClean="0">
              <a:hlinkClick r:id="rId4"/>
            </a:endParaRPr>
          </a:p>
          <a:p>
            <a:endParaRPr lang="en-US" sz="1000" dirty="0">
              <a:hlinkClick r:id="rId4"/>
            </a:endParaRPr>
          </a:p>
          <a:p>
            <a:endParaRPr lang="en-US" sz="1000" dirty="0" smtClean="0">
              <a:hlinkClick r:id="rId4"/>
            </a:endParaRPr>
          </a:p>
          <a:p>
            <a:endParaRPr lang="en-US" sz="1000" dirty="0">
              <a:hlinkClick r:id="rId4"/>
            </a:endParaRPr>
          </a:p>
          <a:p>
            <a:endParaRPr lang="en-US" sz="1000" dirty="0" smtClean="0">
              <a:hlinkClick r:id="rId4"/>
            </a:endParaRPr>
          </a:p>
          <a:p>
            <a:endParaRPr lang="en-US" sz="1000" dirty="0">
              <a:hlinkClick r:id="rId4"/>
            </a:endParaRPr>
          </a:p>
          <a:p>
            <a:endParaRPr lang="en-US" sz="1000" dirty="0" smtClean="0">
              <a:hlinkClick r:id="rId4"/>
            </a:endParaRPr>
          </a:p>
          <a:p>
            <a:r>
              <a:rPr lang="en-US" sz="1000" dirty="0" smtClean="0">
                <a:hlinkClick r:id="rId4"/>
              </a:rPr>
              <a:t>http</a:t>
            </a:r>
            <a:r>
              <a:rPr lang="en-US" sz="1000" dirty="0">
                <a:hlinkClick r:id="rId4"/>
              </a:rPr>
              <a:t>://amherststudent.amherst.edu/?</a:t>
            </a:r>
            <a:r>
              <a:rPr lang="en-US" sz="1000" dirty="0" smtClean="0">
                <a:hlinkClick r:id="rId4"/>
              </a:rPr>
              <a:t>q=article/2012/10/17/account-sexual-assault-amherst-college</a:t>
            </a:r>
            <a:endParaRPr lang="en-US" sz="1000" dirty="0" smtClean="0"/>
          </a:p>
          <a:p>
            <a:endParaRPr lang="en-US" sz="1000" dirty="0"/>
          </a:p>
        </p:txBody>
      </p:sp>
    </p:spTree>
    <p:extLst>
      <p:ext uri="{BB962C8B-B14F-4D97-AF65-F5344CB8AC3E}">
        <p14:creationId xmlns:p14="http://schemas.microsoft.com/office/powerpoint/2010/main" val="5727989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1483" y="176646"/>
            <a:ext cx="9479325" cy="1507114"/>
          </a:xfrm>
          <a:prstGeom prst="rect">
            <a:avLst/>
          </a:prstGeom>
        </p:spPr>
      </p:pic>
      <p:pic>
        <p:nvPicPr>
          <p:cNvPr id="3" name="Picture 2"/>
          <p:cNvPicPr>
            <a:picLocks noChangeAspect="1"/>
          </p:cNvPicPr>
          <p:nvPr/>
        </p:nvPicPr>
        <p:blipFill>
          <a:blip r:embed="rId3"/>
          <a:stretch>
            <a:fillRect/>
          </a:stretch>
        </p:blipFill>
        <p:spPr>
          <a:xfrm>
            <a:off x="1141483" y="2075811"/>
            <a:ext cx="9403606" cy="1622259"/>
          </a:xfrm>
          <a:prstGeom prst="rect">
            <a:avLst/>
          </a:prstGeom>
        </p:spPr>
      </p:pic>
      <p:pic>
        <p:nvPicPr>
          <p:cNvPr id="4" name="Picture 3"/>
          <p:cNvPicPr>
            <a:picLocks noChangeAspect="1"/>
          </p:cNvPicPr>
          <p:nvPr/>
        </p:nvPicPr>
        <p:blipFill>
          <a:blip r:embed="rId4"/>
          <a:stretch>
            <a:fillRect/>
          </a:stretch>
        </p:blipFill>
        <p:spPr>
          <a:xfrm>
            <a:off x="1141483" y="4090121"/>
            <a:ext cx="9298600" cy="2643188"/>
          </a:xfrm>
          <a:prstGeom prst="rect">
            <a:avLst/>
          </a:prstGeom>
        </p:spPr>
      </p:pic>
    </p:spTree>
    <p:extLst>
      <p:ext uri="{BB962C8B-B14F-4D97-AF65-F5344CB8AC3E}">
        <p14:creationId xmlns:p14="http://schemas.microsoft.com/office/powerpoint/2010/main" val="4289032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7023" y="0"/>
            <a:ext cx="5076825" cy="4705350"/>
          </a:xfrm>
          <a:prstGeom prst="rect">
            <a:avLst/>
          </a:prstGeom>
        </p:spPr>
      </p:pic>
      <p:sp>
        <p:nvSpPr>
          <p:cNvPr id="3" name="TextBox 2"/>
          <p:cNvSpPr txBox="1"/>
          <p:nvPr/>
        </p:nvSpPr>
        <p:spPr>
          <a:xfrm>
            <a:off x="5746173" y="0"/>
            <a:ext cx="6016338" cy="5909310"/>
          </a:xfrm>
          <a:prstGeom prst="rect">
            <a:avLst/>
          </a:prstGeom>
          <a:noFill/>
        </p:spPr>
        <p:txBody>
          <a:bodyPr wrap="square" rtlCol="0">
            <a:spAutoFit/>
          </a:bodyPr>
          <a:lstStyle/>
          <a:p>
            <a:endParaRPr lang="en-US" dirty="0" smtClean="0"/>
          </a:p>
          <a:p>
            <a:r>
              <a:rPr lang="en-US" dirty="0" smtClean="0"/>
              <a:t>--“Dear Colleague” letter mandates: preponderance-of-evidence; right of accuser to appeal not-guilty finding; accelerated investigation</a:t>
            </a:r>
          </a:p>
          <a:p>
            <a:endParaRPr lang="en-US" dirty="0" smtClean="0"/>
          </a:p>
          <a:p>
            <a:r>
              <a:rPr lang="en-US" dirty="0"/>
              <a:t>--accused student can’t have lawyer at </a:t>
            </a:r>
            <a:r>
              <a:rPr lang="en-US" dirty="0" smtClean="0"/>
              <a:t>hearing</a:t>
            </a:r>
          </a:p>
          <a:p>
            <a:endParaRPr lang="en-US" dirty="0" smtClean="0"/>
          </a:p>
          <a:p>
            <a:r>
              <a:rPr lang="en-US" dirty="0" smtClean="0"/>
              <a:t>--elimination of direct cross-examination; questions submitted in writing, in advance; may or may not be asked by panel</a:t>
            </a:r>
          </a:p>
          <a:p>
            <a:endParaRPr lang="en-US" dirty="0" smtClean="0"/>
          </a:p>
          <a:p>
            <a:r>
              <a:rPr lang="en-US" dirty="0" smtClean="0"/>
              <a:t>--no students in disciplinary panel; special training</a:t>
            </a:r>
          </a:p>
          <a:p>
            <a:endParaRPr lang="en-US" dirty="0" smtClean="0"/>
          </a:p>
          <a:p>
            <a:r>
              <a:rPr lang="en-US" dirty="0" smtClean="0"/>
              <a:t>--investigator hired by Title IX office, to use “affirmative consent” standard</a:t>
            </a:r>
          </a:p>
          <a:p>
            <a:endParaRPr lang="en-US" dirty="0" smtClean="0"/>
          </a:p>
          <a:p>
            <a:r>
              <a:rPr lang="en-US" dirty="0" smtClean="0"/>
              <a:t>--intoxicated students might “appear </a:t>
            </a:r>
            <a:r>
              <a:rPr lang="en-US" dirty="0"/>
              <a:t>to be giving consent, but do not actually have conscious awareness or the ability to </a:t>
            </a:r>
            <a:r>
              <a:rPr lang="en-US" dirty="0" smtClean="0"/>
              <a:t>consent”; no standard on how to evaluate</a:t>
            </a:r>
          </a:p>
          <a:p>
            <a:endParaRPr lang="en-US" dirty="0" smtClean="0"/>
          </a:p>
          <a:p>
            <a:r>
              <a:rPr lang="en-US" dirty="0" smtClean="0"/>
              <a:t>--</a:t>
            </a:r>
            <a:r>
              <a:rPr lang="en-US" b="1" dirty="0" smtClean="0">
                <a:solidFill>
                  <a:srgbClr val="FF0000"/>
                </a:solidFill>
              </a:rPr>
              <a:t>goal of procedure is “empowering victims”</a:t>
            </a:r>
          </a:p>
          <a:p>
            <a:endParaRPr lang="en-US" dirty="0"/>
          </a:p>
        </p:txBody>
      </p:sp>
    </p:spTree>
    <p:extLst>
      <p:ext uri="{BB962C8B-B14F-4D97-AF65-F5344CB8AC3E}">
        <p14:creationId xmlns:p14="http://schemas.microsoft.com/office/powerpoint/2010/main" val="40639464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97502" y="2487323"/>
            <a:ext cx="7826733" cy="2147022"/>
          </a:xfrm>
          <a:prstGeom prst="rect">
            <a:avLst/>
          </a:prstGeom>
        </p:spPr>
      </p:pic>
      <p:pic>
        <p:nvPicPr>
          <p:cNvPr id="3" name="Picture 2"/>
          <p:cNvPicPr>
            <a:picLocks noChangeAspect="1"/>
          </p:cNvPicPr>
          <p:nvPr/>
        </p:nvPicPr>
        <p:blipFill>
          <a:blip r:embed="rId3"/>
          <a:stretch>
            <a:fillRect/>
          </a:stretch>
        </p:blipFill>
        <p:spPr>
          <a:xfrm>
            <a:off x="2497502" y="4926157"/>
            <a:ext cx="7607005" cy="757670"/>
          </a:xfrm>
          <a:prstGeom prst="rect">
            <a:avLst/>
          </a:prstGeom>
        </p:spPr>
      </p:pic>
      <p:pic>
        <p:nvPicPr>
          <p:cNvPr id="4" name="Picture 3"/>
          <p:cNvPicPr>
            <a:picLocks noChangeAspect="1"/>
          </p:cNvPicPr>
          <p:nvPr/>
        </p:nvPicPr>
        <p:blipFill>
          <a:blip r:embed="rId4"/>
          <a:stretch>
            <a:fillRect/>
          </a:stretch>
        </p:blipFill>
        <p:spPr>
          <a:xfrm>
            <a:off x="6203374" y="1274184"/>
            <a:ext cx="3740726" cy="485775"/>
          </a:xfrm>
          <a:prstGeom prst="rect">
            <a:avLst/>
          </a:prstGeom>
        </p:spPr>
      </p:pic>
      <p:pic>
        <p:nvPicPr>
          <p:cNvPr id="5" name="Picture 4"/>
          <p:cNvPicPr>
            <a:picLocks noChangeAspect="1"/>
          </p:cNvPicPr>
          <p:nvPr/>
        </p:nvPicPr>
        <p:blipFill>
          <a:blip r:embed="rId5"/>
          <a:stretch>
            <a:fillRect/>
          </a:stretch>
        </p:blipFill>
        <p:spPr>
          <a:xfrm>
            <a:off x="2497502" y="2487323"/>
            <a:ext cx="7750312" cy="2322078"/>
          </a:xfrm>
          <a:prstGeom prst="rect">
            <a:avLst/>
          </a:prstGeom>
        </p:spPr>
      </p:pic>
      <p:pic>
        <p:nvPicPr>
          <p:cNvPr id="6" name="Picture 5"/>
          <p:cNvPicPr>
            <a:picLocks noChangeAspect="1"/>
          </p:cNvPicPr>
          <p:nvPr/>
        </p:nvPicPr>
        <p:blipFill>
          <a:blip r:embed="rId6"/>
          <a:stretch>
            <a:fillRect/>
          </a:stretch>
        </p:blipFill>
        <p:spPr>
          <a:xfrm>
            <a:off x="2636259" y="208392"/>
            <a:ext cx="1724025" cy="2162175"/>
          </a:xfrm>
          <a:prstGeom prst="rect">
            <a:avLst/>
          </a:prstGeom>
        </p:spPr>
      </p:pic>
    </p:spTree>
    <p:extLst>
      <p:ext uri="{BB962C8B-B14F-4D97-AF65-F5344CB8AC3E}">
        <p14:creationId xmlns:p14="http://schemas.microsoft.com/office/powerpoint/2010/main" val="1816906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0189" y="426027"/>
            <a:ext cx="4632520" cy="308393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982" y="216363"/>
            <a:ext cx="5904762" cy="5095238"/>
          </a:xfrm>
          <a:prstGeom prst="rect">
            <a:avLst/>
          </a:prstGeom>
        </p:spPr>
      </p:pic>
    </p:spTree>
    <p:extLst>
      <p:ext uri="{BB962C8B-B14F-4D97-AF65-F5344CB8AC3E}">
        <p14:creationId xmlns:p14="http://schemas.microsoft.com/office/powerpoint/2010/main" val="12901064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8826" y="112135"/>
            <a:ext cx="3190875" cy="6238875"/>
          </a:xfrm>
          <a:prstGeom prst="rect">
            <a:avLst/>
          </a:prstGeom>
        </p:spPr>
      </p:pic>
      <p:pic>
        <p:nvPicPr>
          <p:cNvPr id="3" name="Picture 2"/>
          <p:cNvPicPr>
            <a:picLocks noChangeAspect="1"/>
          </p:cNvPicPr>
          <p:nvPr/>
        </p:nvPicPr>
        <p:blipFill>
          <a:blip r:embed="rId3"/>
          <a:stretch>
            <a:fillRect/>
          </a:stretch>
        </p:blipFill>
        <p:spPr>
          <a:xfrm>
            <a:off x="5453062" y="112135"/>
            <a:ext cx="5857875" cy="2705100"/>
          </a:xfrm>
          <a:prstGeom prst="rect">
            <a:avLst/>
          </a:prstGeom>
        </p:spPr>
      </p:pic>
      <p:sp>
        <p:nvSpPr>
          <p:cNvPr id="4" name="TextBox 3"/>
          <p:cNvSpPr txBox="1"/>
          <p:nvPr/>
        </p:nvSpPr>
        <p:spPr>
          <a:xfrm>
            <a:off x="5486400" y="3418609"/>
            <a:ext cx="5870864" cy="1015663"/>
          </a:xfrm>
          <a:prstGeom prst="rect">
            <a:avLst/>
          </a:prstGeom>
          <a:noFill/>
        </p:spPr>
        <p:txBody>
          <a:bodyPr wrap="square" rtlCol="0">
            <a:spAutoFit/>
          </a:bodyPr>
          <a:lstStyle/>
          <a:p>
            <a:r>
              <a:rPr lang="en-US" sz="2000" dirty="0" smtClean="0"/>
              <a:t>“Ms. [Stanton] did not keep </a:t>
            </a:r>
            <a:r>
              <a:rPr lang="en-US" sz="2000" dirty="0"/>
              <a:t>a journal; </a:t>
            </a:r>
            <a:r>
              <a:rPr lang="en-US" sz="2000" b="1" dirty="0" smtClean="0">
                <a:solidFill>
                  <a:srgbClr val="FF0000"/>
                </a:solidFill>
              </a:rPr>
              <a:t>she did </a:t>
            </a:r>
            <a:r>
              <a:rPr lang="en-US" sz="2000" b="1" dirty="0">
                <a:solidFill>
                  <a:srgbClr val="FF0000"/>
                </a:solidFill>
              </a:rPr>
              <a:t>not email, text or otherwise reduce what had happened with </a:t>
            </a:r>
            <a:r>
              <a:rPr lang="en-US" sz="2000" b="1" dirty="0" smtClean="0">
                <a:solidFill>
                  <a:srgbClr val="FF0000"/>
                </a:solidFill>
              </a:rPr>
              <a:t>[Cheng] </a:t>
            </a:r>
            <a:r>
              <a:rPr lang="en-US" sz="2000" b="1" dirty="0">
                <a:solidFill>
                  <a:srgbClr val="FF0000"/>
                </a:solidFill>
              </a:rPr>
              <a:t>to writing</a:t>
            </a:r>
            <a:r>
              <a:rPr lang="en-US" sz="2000" dirty="0" smtClean="0"/>
              <a:t>.”</a:t>
            </a:r>
            <a:endParaRPr lang="en-US" sz="2000" dirty="0"/>
          </a:p>
        </p:txBody>
      </p:sp>
    </p:spTree>
    <p:extLst>
      <p:ext uri="{BB962C8B-B14F-4D97-AF65-F5344CB8AC3E}">
        <p14:creationId xmlns:p14="http://schemas.microsoft.com/office/powerpoint/2010/main" val="316966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8146" y="342902"/>
            <a:ext cx="1905000" cy="1905000"/>
          </a:xfrm>
          <a:prstGeom prst="rect">
            <a:avLst/>
          </a:prstGeom>
        </p:spPr>
      </p:pic>
      <p:pic>
        <p:nvPicPr>
          <p:cNvPr id="3" name="Picture 2"/>
          <p:cNvPicPr>
            <a:picLocks noChangeAspect="1"/>
          </p:cNvPicPr>
          <p:nvPr/>
        </p:nvPicPr>
        <p:blipFill>
          <a:blip r:embed="rId3"/>
          <a:stretch>
            <a:fillRect/>
          </a:stretch>
        </p:blipFill>
        <p:spPr>
          <a:xfrm>
            <a:off x="8042564" y="342901"/>
            <a:ext cx="1905000" cy="1905000"/>
          </a:xfrm>
          <a:prstGeom prst="rect">
            <a:avLst/>
          </a:prstGeom>
        </p:spPr>
      </p:pic>
      <p:pic>
        <p:nvPicPr>
          <p:cNvPr id="4" name="Picture 3"/>
          <p:cNvPicPr>
            <a:picLocks noChangeAspect="1"/>
          </p:cNvPicPr>
          <p:nvPr/>
        </p:nvPicPr>
        <p:blipFill>
          <a:blip r:embed="rId4"/>
          <a:stretch>
            <a:fillRect/>
          </a:stretch>
        </p:blipFill>
        <p:spPr>
          <a:xfrm>
            <a:off x="4239490" y="232064"/>
            <a:ext cx="2015837" cy="2015837"/>
          </a:xfrm>
          <a:prstGeom prst="rect">
            <a:avLst/>
          </a:prstGeom>
        </p:spPr>
      </p:pic>
      <p:sp>
        <p:nvSpPr>
          <p:cNvPr id="5" name="TextBox 4"/>
          <p:cNvSpPr txBox="1"/>
          <p:nvPr/>
        </p:nvSpPr>
        <p:spPr>
          <a:xfrm>
            <a:off x="2805545" y="3034145"/>
            <a:ext cx="5538355" cy="1015663"/>
          </a:xfrm>
          <a:prstGeom prst="rect">
            <a:avLst/>
          </a:prstGeom>
          <a:noFill/>
        </p:spPr>
        <p:txBody>
          <a:bodyPr wrap="square" rtlCol="0">
            <a:spAutoFit/>
          </a:bodyPr>
          <a:lstStyle/>
          <a:p>
            <a:r>
              <a:rPr lang="en-US" sz="2000" dirty="0" smtClean="0"/>
              <a:t>Stanton: I felt very alone and confused . . . I realized that I did not want to be alone. </a:t>
            </a:r>
            <a:r>
              <a:rPr lang="en-US" sz="2000" b="1" dirty="0" smtClean="0">
                <a:solidFill>
                  <a:srgbClr val="FF0000"/>
                </a:solidFill>
              </a:rPr>
              <a:t>I texted a friend to come over and talk to me and spend the night </a:t>
            </a:r>
            <a:r>
              <a:rPr lang="en-US" sz="2000" dirty="0" smtClean="0"/>
              <a:t>. . .</a:t>
            </a:r>
            <a:endParaRPr lang="en-US" sz="2000" dirty="0"/>
          </a:p>
        </p:txBody>
      </p:sp>
    </p:spTree>
    <p:extLst>
      <p:ext uri="{BB962C8B-B14F-4D97-AF65-F5344CB8AC3E}">
        <p14:creationId xmlns:p14="http://schemas.microsoft.com/office/powerpoint/2010/main" val="1438633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8146" y="342902"/>
            <a:ext cx="1905000" cy="1905000"/>
          </a:xfrm>
          <a:prstGeom prst="rect">
            <a:avLst/>
          </a:prstGeom>
        </p:spPr>
      </p:pic>
      <p:pic>
        <p:nvPicPr>
          <p:cNvPr id="3" name="Picture 2"/>
          <p:cNvPicPr>
            <a:picLocks noChangeAspect="1"/>
          </p:cNvPicPr>
          <p:nvPr/>
        </p:nvPicPr>
        <p:blipFill>
          <a:blip r:embed="rId3"/>
          <a:stretch>
            <a:fillRect/>
          </a:stretch>
        </p:blipFill>
        <p:spPr>
          <a:xfrm>
            <a:off x="8042564" y="342901"/>
            <a:ext cx="1905000" cy="1905000"/>
          </a:xfrm>
          <a:prstGeom prst="rect">
            <a:avLst/>
          </a:prstGeom>
        </p:spPr>
      </p:pic>
      <p:pic>
        <p:nvPicPr>
          <p:cNvPr id="4" name="Picture 3"/>
          <p:cNvPicPr>
            <a:picLocks noChangeAspect="1"/>
          </p:cNvPicPr>
          <p:nvPr/>
        </p:nvPicPr>
        <p:blipFill>
          <a:blip r:embed="rId4"/>
          <a:stretch>
            <a:fillRect/>
          </a:stretch>
        </p:blipFill>
        <p:spPr>
          <a:xfrm>
            <a:off x="4239490" y="232064"/>
            <a:ext cx="2015837" cy="2015837"/>
          </a:xfrm>
          <a:prstGeom prst="rect">
            <a:avLst/>
          </a:prstGeom>
        </p:spPr>
      </p:pic>
      <p:sp>
        <p:nvSpPr>
          <p:cNvPr id="5" name="TextBox 4"/>
          <p:cNvSpPr txBox="1"/>
          <p:nvPr/>
        </p:nvSpPr>
        <p:spPr>
          <a:xfrm>
            <a:off x="2805545" y="3034145"/>
            <a:ext cx="5538355" cy="3170099"/>
          </a:xfrm>
          <a:prstGeom prst="rect">
            <a:avLst/>
          </a:prstGeom>
          <a:noFill/>
        </p:spPr>
        <p:txBody>
          <a:bodyPr wrap="square" rtlCol="0">
            <a:spAutoFit/>
          </a:bodyPr>
          <a:lstStyle/>
          <a:p>
            <a:r>
              <a:rPr lang="en-US" sz="2000" dirty="0" smtClean="0"/>
              <a:t>Stanton: I felt very alone and confused . . . I realized that I did not want to be alone. </a:t>
            </a:r>
            <a:r>
              <a:rPr lang="en-US" sz="2000" b="1" dirty="0" smtClean="0">
                <a:solidFill>
                  <a:srgbClr val="FF0000"/>
                </a:solidFill>
              </a:rPr>
              <a:t>I texted a friend to come over and talk to me and spend the night </a:t>
            </a:r>
            <a:r>
              <a:rPr lang="en-US" sz="2000" dirty="0" smtClean="0"/>
              <a:t>. . .</a:t>
            </a:r>
          </a:p>
          <a:p>
            <a:endParaRPr lang="en-US" sz="2000" dirty="0"/>
          </a:p>
          <a:p>
            <a:r>
              <a:rPr lang="en-US" sz="2000" dirty="0" smtClean="0"/>
              <a:t>Chair: Any other questions from the hearing panel at this stage?</a:t>
            </a:r>
          </a:p>
          <a:p>
            <a:endParaRPr lang="en-US" sz="2000" dirty="0"/>
          </a:p>
          <a:p>
            <a:r>
              <a:rPr lang="en-US" sz="2000" dirty="0" smtClean="0"/>
              <a:t>Q: How did your relationships with [common friends], how were your relationships affected [after the incident]?</a:t>
            </a:r>
            <a:endParaRPr lang="en-US" sz="2000" dirty="0"/>
          </a:p>
        </p:txBody>
      </p:sp>
    </p:spTree>
    <p:extLst>
      <p:ext uri="{BB962C8B-B14F-4D97-AF65-F5344CB8AC3E}">
        <p14:creationId xmlns:p14="http://schemas.microsoft.com/office/powerpoint/2010/main" val="85022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85887" y="-19050"/>
            <a:ext cx="9420225" cy="6896100"/>
          </a:xfrm>
          <a:prstGeom prst="rect">
            <a:avLst/>
          </a:prstGeom>
        </p:spPr>
      </p:pic>
    </p:spTree>
    <p:extLst>
      <p:ext uri="{BB962C8B-B14F-4D97-AF65-F5344CB8AC3E}">
        <p14:creationId xmlns:p14="http://schemas.microsoft.com/office/powerpoint/2010/main" val="2256564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98905" y="0"/>
            <a:ext cx="5200650" cy="1752600"/>
          </a:xfrm>
          <a:prstGeom prst="rect">
            <a:avLst/>
          </a:prstGeom>
        </p:spPr>
      </p:pic>
      <p:pic>
        <p:nvPicPr>
          <p:cNvPr id="3" name="Picture 2"/>
          <p:cNvPicPr>
            <a:picLocks noChangeAspect="1"/>
          </p:cNvPicPr>
          <p:nvPr/>
        </p:nvPicPr>
        <p:blipFill>
          <a:blip r:embed="rId3"/>
          <a:stretch>
            <a:fillRect/>
          </a:stretch>
        </p:blipFill>
        <p:spPr>
          <a:xfrm>
            <a:off x="3298905" y="2001395"/>
            <a:ext cx="5295900" cy="2276475"/>
          </a:xfrm>
          <a:prstGeom prst="rect">
            <a:avLst/>
          </a:prstGeom>
        </p:spPr>
      </p:pic>
      <p:sp>
        <p:nvSpPr>
          <p:cNvPr id="4" name="Rectangle 3"/>
          <p:cNvSpPr/>
          <p:nvPr/>
        </p:nvSpPr>
        <p:spPr>
          <a:xfrm>
            <a:off x="3048000" y="3105835"/>
            <a:ext cx="6096000" cy="2862322"/>
          </a:xfrm>
          <a:prstGeom prst="rect">
            <a:avLst/>
          </a:prstGeom>
        </p:spPr>
        <p:txBody>
          <a:bodyPr>
            <a:spAutoFit/>
          </a:bodyPr>
          <a:lstStyle/>
          <a:p>
            <a:r>
              <a:rPr lang="en-US" dirty="0"/>
              <a:t> </a:t>
            </a:r>
            <a:endParaRPr lang="en-US" dirty="0" smtClean="0"/>
          </a:p>
          <a:p>
            <a:endParaRPr lang="en-US" dirty="0"/>
          </a:p>
          <a:p>
            <a:endParaRPr lang="en-US" dirty="0" smtClean="0"/>
          </a:p>
          <a:p>
            <a:endParaRPr lang="en-US" dirty="0"/>
          </a:p>
          <a:p>
            <a:endParaRPr lang="en-US" dirty="0" smtClean="0"/>
          </a:p>
          <a:p>
            <a:endParaRPr lang="en-US" dirty="0"/>
          </a:p>
          <a:p>
            <a:r>
              <a:rPr lang="en-US" dirty="0" smtClean="0"/>
              <a:t>Amherst filing: </a:t>
            </a:r>
            <a:r>
              <a:rPr lang="en-US" dirty="0" smtClean="0">
                <a:solidFill>
                  <a:prstClr val="black"/>
                </a:solidFill>
              </a:rPr>
              <a:t>Stanton’s </a:t>
            </a:r>
            <a:r>
              <a:rPr lang="en-US" dirty="0">
                <a:solidFill>
                  <a:prstClr val="black"/>
                </a:solidFill>
              </a:rPr>
              <a:t>non-production of the text messages wasn’t misleading, because Amherst was only interested in </a:t>
            </a:r>
            <a:r>
              <a:rPr lang="en-US" dirty="0"/>
              <a:t>“</a:t>
            </a:r>
            <a:r>
              <a:rPr lang="en-US" b="1" dirty="0">
                <a:solidFill>
                  <a:srgbClr val="FF0000"/>
                </a:solidFill>
              </a:rPr>
              <a:t>whether she had communicated or recorded in writing that the Incident had been ‘non-consensual,’ which she did not</a:t>
            </a:r>
            <a:r>
              <a:rPr lang="en-US" dirty="0"/>
              <a:t>.”</a:t>
            </a:r>
            <a:endParaRPr lang="en-US" dirty="0">
              <a:solidFill>
                <a:prstClr val="black"/>
              </a:solidFill>
            </a:endParaRPr>
          </a:p>
        </p:txBody>
      </p:sp>
    </p:spTree>
    <p:extLst>
      <p:ext uri="{BB962C8B-B14F-4D97-AF65-F5344CB8AC3E}">
        <p14:creationId xmlns:p14="http://schemas.microsoft.com/office/powerpoint/2010/main" val="1526860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38450" y="123825"/>
            <a:ext cx="6515100" cy="6610350"/>
          </a:xfrm>
          <a:prstGeom prst="rect">
            <a:avLst/>
          </a:prstGeom>
        </p:spPr>
      </p:pic>
    </p:spTree>
    <p:extLst>
      <p:ext uri="{BB962C8B-B14F-4D97-AF65-F5344CB8AC3E}">
        <p14:creationId xmlns:p14="http://schemas.microsoft.com/office/powerpoint/2010/main" val="903962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71877" y="0"/>
            <a:ext cx="3886200" cy="5295900"/>
          </a:xfrm>
          <a:prstGeom prst="rect">
            <a:avLst/>
          </a:prstGeom>
        </p:spPr>
      </p:pic>
      <p:pic>
        <p:nvPicPr>
          <p:cNvPr id="3" name="Picture 2"/>
          <p:cNvPicPr>
            <a:picLocks noChangeAspect="1"/>
          </p:cNvPicPr>
          <p:nvPr/>
        </p:nvPicPr>
        <p:blipFill>
          <a:blip r:embed="rId3"/>
          <a:stretch>
            <a:fillRect/>
          </a:stretch>
        </p:blipFill>
        <p:spPr>
          <a:xfrm>
            <a:off x="4071877" y="5130719"/>
            <a:ext cx="3857625" cy="647700"/>
          </a:xfrm>
          <a:prstGeom prst="rect">
            <a:avLst/>
          </a:prstGeom>
        </p:spPr>
      </p:pic>
      <p:pic>
        <p:nvPicPr>
          <p:cNvPr id="4" name="Picture 3"/>
          <p:cNvPicPr>
            <a:picLocks noChangeAspect="1"/>
          </p:cNvPicPr>
          <p:nvPr/>
        </p:nvPicPr>
        <p:blipFill>
          <a:blip r:embed="rId4"/>
          <a:stretch>
            <a:fillRect/>
          </a:stretch>
        </p:blipFill>
        <p:spPr>
          <a:xfrm>
            <a:off x="4086164" y="-34965"/>
            <a:ext cx="3829050" cy="5200650"/>
          </a:xfrm>
          <a:prstGeom prst="rect">
            <a:avLst/>
          </a:prstGeom>
        </p:spPr>
      </p:pic>
    </p:spTree>
    <p:extLst>
      <p:ext uri="{BB962C8B-B14F-4D97-AF65-F5344CB8AC3E}">
        <p14:creationId xmlns:p14="http://schemas.microsoft.com/office/powerpoint/2010/main" val="1205562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9137" y="220373"/>
            <a:ext cx="1609725" cy="1533525"/>
          </a:xfrm>
          <a:prstGeom prst="rect">
            <a:avLst/>
          </a:prstGeom>
        </p:spPr>
      </p:pic>
      <p:pic>
        <p:nvPicPr>
          <p:cNvPr id="3" name="Picture 2"/>
          <p:cNvPicPr>
            <a:picLocks noChangeAspect="1"/>
          </p:cNvPicPr>
          <p:nvPr/>
        </p:nvPicPr>
        <p:blipFill>
          <a:blip r:embed="rId3"/>
          <a:stretch>
            <a:fillRect/>
          </a:stretch>
        </p:blipFill>
        <p:spPr>
          <a:xfrm>
            <a:off x="10044112" y="1521403"/>
            <a:ext cx="1933575" cy="1466850"/>
          </a:xfrm>
          <a:prstGeom prst="rect">
            <a:avLst/>
          </a:prstGeom>
        </p:spPr>
      </p:pic>
      <p:pic>
        <p:nvPicPr>
          <p:cNvPr id="4" name="Picture 3"/>
          <p:cNvPicPr>
            <a:picLocks noChangeAspect="1"/>
          </p:cNvPicPr>
          <p:nvPr/>
        </p:nvPicPr>
        <p:blipFill>
          <a:blip r:embed="rId4"/>
          <a:stretch>
            <a:fillRect/>
          </a:stretch>
        </p:blipFill>
        <p:spPr>
          <a:xfrm>
            <a:off x="369310" y="3672753"/>
            <a:ext cx="3286125" cy="676275"/>
          </a:xfrm>
          <a:prstGeom prst="rect">
            <a:avLst/>
          </a:prstGeom>
        </p:spPr>
      </p:pic>
      <p:pic>
        <p:nvPicPr>
          <p:cNvPr id="5" name="Picture 4"/>
          <p:cNvPicPr>
            <a:picLocks noChangeAspect="1"/>
          </p:cNvPicPr>
          <p:nvPr/>
        </p:nvPicPr>
        <p:blipFill>
          <a:blip r:embed="rId5"/>
          <a:stretch>
            <a:fillRect/>
          </a:stretch>
        </p:blipFill>
        <p:spPr>
          <a:xfrm>
            <a:off x="10044112" y="5763491"/>
            <a:ext cx="1571625" cy="609600"/>
          </a:xfrm>
          <a:prstGeom prst="rect">
            <a:avLst/>
          </a:prstGeom>
        </p:spPr>
      </p:pic>
      <p:sp>
        <p:nvSpPr>
          <p:cNvPr id="6" name="TextBox 5"/>
          <p:cNvSpPr txBox="1"/>
          <p:nvPr/>
        </p:nvSpPr>
        <p:spPr>
          <a:xfrm>
            <a:off x="4062844" y="342900"/>
            <a:ext cx="5621484" cy="1015663"/>
          </a:xfrm>
          <a:prstGeom prst="rect">
            <a:avLst/>
          </a:prstGeom>
          <a:noFill/>
        </p:spPr>
        <p:txBody>
          <a:bodyPr wrap="square" rtlCol="0">
            <a:spAutoFit/>
          </a:bodyPr>
          <a:lstStyle/>
          <a:p>
            <a:r>
              <a:rPr lang="en-US" sz="2000" dirty="0" smtClean="0"/>
              <a:t>--Federal judge: That Title IX investigator discouraged student with exculpatory evidence from testifying is permissible under Constitution.</a:t>
            </a:r>
            <a:endParaRPr lang="en-US" sz="2000" dirty="0"/>
          </a:p>
        </p:txBody>
      </p:sp>
      <p:sp>
        <p:nvSpPr>
          <p:cNvPr id="7" name="TextBox 6"/>
          <p:cNvSpPr txBox="1"/>
          <p:nvPr/>
        </p:nvSpPr>
        <p:spPr>
          <a:xfrm>
            <a:off x="4062846" y="2098964"/>
            <a:ext cx="5621482" cy="707886"/>
          </a:xfrm>
          <a:prstGeom prst="rect">
            <a:avLst/>
          </a:prstGeom>
          <a:noFill/>
        </p:spPr>
        <p:txBody>
          <a:bodyPr wrap="square" rtlCol="0">
            <a:spAutoFit/>
          </a:bodyPr>
          <a:lstStyle/>
          <a:p>
            <a:r>
              <a:rPr lang="en-US" sz="2000" dirty="0" smtClean="0"/>
              <a:t>--Federal judge: University not required to turn over exculpatory evidence to accused student.</a:t>
            </a:r>
            <a:endParaRPr lang="en-US" sz="2000" dirty="0"/>
          </a:p>
        </p:txBody>
      </p:sp>
      <p:sp>
        <p:nvSpPr>
          <p:cNvPr id="8" name="TextBox 7"/>
          <p:cNvSpPr txBox="1"/>
          <p:nvPr/>
        </p:nvSpPr>
        <p:spPr>
          <a:xfrm>
            <a:off x="4062846" y="3636820"/>
            <a:ext cx="5621482" cy="1015663"/>
          </a:xfrm>
          <a:prstGeom prst="rect">
            <a:avLst/>
          </a:prstGeom>
          <a:noFill/>
        </p:spPr>
        <p:txBody>
          <a:bodyPr wrap="square" rtlCol="0">
            <a:spAutoFit/>
          </a:bodyPr>
          <a:lstStyle/>
          <a:p>
            <a:r>
              <a:rPr lang="en-US" sz="2000" dirty="0" smtClean="0"/>
              <a:t>Federal judge: Evidence showed accused student had </a:t>
            </a:r>
            <a:r>
              <a:rPr lang="en-US" sz="2000" dirty="0"/>
              <a:t>“a plausible claim that [he] was innocent of the charges levied against </a:t>
            </a:r>
            <a:r>
              <a:rPr lang="en-US" sz="2000" dirty="0" smtClean="0"/>
              <a:t>him.”</a:t>
            </a:r>
            <a:r>
              <a:rPr lang="en-US" dirty="0"/>
              <a:t> </a:t>
            </a:r>
          </a:p>
        </p:txBody>
      </p:sp>
      <p:sp>
        <p:nvSpPr>
          <p:cNvPr id="9" name="TextBox 8"/>
          <p:cNvSpPr txBox="1"/>
          <p:nvPr/>
        </p:nvSpPr>
        <p:spPr>
          <a:xfrm>
            <a:off x="4062845" y="5392883"/>
            <a:ext cx="5746173" cy="1323439"/>
          </a:xfrm>
          <a:prstGeom prst="rect">
            <a:avLst/>
          </a:prstGeom>
          <a:noFill/>
        </p:spPr>
        <p:txBody>
          <a:bodyPr wrap="square" rtlCol="0">
            <a:spAutoFit/>
          </a:bodyPr>
          <a:lstStyle/>
          <a:p>
            <a:r>
              <a:rPr lang="en-US" sz="2000" dirty="0" smtClean="0"/>
              <a:t>Federa</a:t>
            </a:r>
            <a:r>
              <a:rPr lang="en-US" sz="2000" dirty="0"/>
              <a:t>l</a:t>
            </a:r>
            <a:r>
              <a:rPr lang="en-US" sz="2000" dirty="0" smtClean="0"/>
              <a:t> judge: Nothing to suggest that “eight </a:t>
            </a:r>
            <a:r>
              <a:rPr lang="en-US" sz="2000" dirty="0"/>
              <a:t>days between the notice of charges and the verdict, or three days between the presentation of evidence and the hearing, is </a:t>
            </a:r>
            <a:r>
              <a:rPr lang="en-US" sz="2000" dirty="0" smtClean="0"/>
              <a:t>inherently </a:t>
            </a:r>
            <a:r>
              <a:rPr lang="en-US" sz="2000" dirty="0"/>
              <a:t>inadequate.”</a:t>
            </a:r>
          </a:p>
        </p:txBody>
      </p:sp>
    </p:spTree>
    <p:extLst>
      <p:ext uri="{BB962C8B-B14F-4D97-AF65-F5344CB8AC3E}">
        <p14:creationId xmlns:p14="http://schemas.microsoft.com/office/powerpoint/2010/main" val="4218606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ooker--fi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00537" y="0"/>
            <a:ext cx="10186239" cy="5725287"/>
          </a:xfrm>
          <a:prstGeom prst="rect">
            <a:avLst/>
          </a:prstGeom>
        </p:spPr>
      </p:pic>
    </p:spTree>
    <p:extLst>
      <p:ext uri="{BB962C8B-B14F-4D97-AF65-F5344CB8AC3E}">
        <p14:creationId xmlns:p14="http://schemas.microsoft.com/office/powerpoint/2010/main" val="2919663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65806" y="924791"/>
            <a:ext cx="8273150" cy="5632311"/>
          </a:xfrm>
          <a:prstGeom prst="rect">
            <a:avLst/>
          </a:prstGeom>
          <a:noFill/>
        </p:spPr>
        <p:txBody>
          <a:bodyPr wrap="square" rtlCol="0">
            <a:spAutoFit/>
          </a:bodyPr>
          <a:lstStyle/>
          <a:p>
            <a:endParaRPr lang="en-US" b="1" dirty="0" smtClean="0"/>
          </a:p>
          <a:p>
            <a:endParaRPr lang="en-US" b="1" dirty="0"/>
          </a:p>
          <a:p>
            <a:endParaRPr lang="en-US" b="1" dirty="0" smtClean="0"/>
          </a:p>
          <a:p>
            <a:endParaRPr lang="en-US" b="1" dirty="0"/>
          </a:p>
          <a:p>
            <a:endParaRPr lang="en-US" b="1" dirty="0" smtClean="0"/>
          </a:p>
          <a:p>
            <a:endParaRPr lang="en-US" b="1" dirty="0"/>
          </a:p>
          <a:p>
            <a:endParaRPr lang="en-US" b="1" dirty="0" smtClean="0"/>
          </a:p>
          <a:p>
            <a:endParaRPr lang="en-US" b="1" dirty="0"/>
          </a:p>
          <a:p>
            <a:endParaRPr lang="en-US" b="1" dirty="0" smtClean="0"/>
          </a:p>
          <a:p>
            <a:r>
              <a:rPr lang="en-US" b="1" dirty="0" smtClean="0"/>
              <a:t>Harvard </a:t>
            </a:r>
            <a:r>
              <a:rPr lang="en-US" b="1" dirty="0"/>
              <a:t>has adopted procedures</a:t>
            </a:r>
            <a:r>
              <a:rPr lang="en-US" dirty="0"/>
              <a:t> for deciding cases of alleged sexual misconduct </a:t>
            </a:r>
            <a:r>
              <a:rPr lang="en-US" b="1" dirty="0">
                <a:solidFill>
                  <a:srgbClr val="FF0000"/>
                </a:solidFill>
              </a:rPr>
              <a:t>which lack the most basic elements of fairness and due process</a:t>
            </a:r>
            <a:r>
              <a:rPr lang="en-US" dirty="0"/>
              <a:t>, are overwhelmingly stacked against the accused, and are in no way required by Title IX law or </a:t>
            </a:r>
            <a:r>
              <a:rPr lang="en-US" dirty="0" smtClean="0"/>
              <a:t>regulation …</a:t>
            </a:r>
          </a:p>
          <a:p>
            <a:endParaRPr lang="en-US" dirty="0"/>
          </a:p>
          <a:p>
            <a:r>
              <a:rPr lang="en-US" dirty="0" smtClean="0"/>
              <a:t>The </a:t>
            </a:r>
            <a:r>
              <a:rPr lang="en-US" dirty="0"/>
              <a:t>goal must not be simply to go as far as possible in the direction of preventing anything that some might characterize as sexual harassment. The goal must instead be to fully address sexual harassment while at the same time protecting students against unfair and inappropriate discipline, honoring individual relationship autonomy, and maintaining the values of academic freedom</a:t>
            </a:r>
            <a:r>
              <a:rPr lang="en-US" dirty="0" smtClean="0"/>
              <a:t>.</a:t>
            </a:r>
          </a:p>
          <a:p>
            <a:endParaRPr lang="en-US" dirty="0"/>
          </a:p>
          <a:p>
            <a:pPr algn="r"/>
            <a:r>
              <a:rPr lang="en-US" sz="1400" dirty="0" smtClean="0"/>
              <a:t>--15 Oct. 2014</a:t>
            </a:r>
            <a:endParaRPr lang="en-US" sz="1400" dirty="0"/>
          </a:p>
        </p:txBody>
      </p:sp>
      <p:pic>
        <p:nvPicPr>
          <p:cNvPr id="3" name="Picture 2"/>
          <p:cNvPicPr>
            <a:picLocks noChangeAspect="1"/>
          </p:cNvPicPr>
          <p:nvPr/>
        </p:nvPicPr>
        <p:blipFill>
          <a:blip r:embed="rId2"/>
          <a:stretch>
            <a:fillRect/>
          </a:stretch>
        </p:blipFill>
        <p:spPr>
          <a:xfrm>
            <a:off x="2065805" y="169605"/>
            <a:ext cx="7443861" cy="2591025"/>
          </a:xfrm>
          <a:prstGeom prst="rect">
            <a:avLst/>
          </a:prstGeom>
        </p:spPr>
      </p:pic>
    </p:spTree>
    <p:extLst>
      <p:ext uri="{BB962C8B-B14F-4D97-AF65-F5344CB8AC3E}">
        <p14:creationId xmlns:p14="http://schemas.microsoft.com/office/powerpoint/2010/main" val="1341213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9178</TotalTime>
  <Words>769</Words>
  <Application>Microsoft Office PowerPoint</Application>
  <PresentationFormat>Widescreen</PresentationFormat>
  <Paragraphs>123</Paragraphs>
  <Slides>27</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141</cp:revision>
  <dcterms:created xsi:type="dcterms:W3CDTF">2015-02-13T17:50:25Z</dcterms:created>
  <dcterms:modified xsi:type="dcterms:W3CDTF">2017-05-03T04:03:42Z</dcterms:modified>
</cp:coreProperties>
</file>