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314" r:id="rId3"/>
    <p:sldId id="316" r:id="rId4"/>
    <p:sldId id="312" r:id="rId5"/>
    <p:sldId id="260" r:id="rId6"/>
    <p:sldId id="266" r:id="rId7"/>
    <p:sldId id="271" r:id="rId8"/>
    <p:sldId id="315" r:id="rId9"/>
    <p:sldId id="272" r:id="rId10"/>
    <p:sldId id="322" r:id="rId11"/>
    <p:sldId id="318" r:id="rId12"/>
    <p:sldId id="321" r:id="rId13"/>
    <p:sldId id="317" r:id="rId14"/>
    <p:sldId id="286" r:id="rId15"/>
    <p:sldId id="288" r:id="rId16"/>
    <p:sldId id="32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4460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1768071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E0213-33AA-48E3-A441-F79AB89F6644}" type="datetimeFigureOut">
              <a:rPr lang="en-US" smtClean="0"/>
              <a:t>03-Apr-15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591871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6E0213-33AA-48E3-A441-F79AB89F6644}" type="datetimeFigureOut">
              <a:rPr lang="en-US" smtClean="0"/>
              <a:t>03-Apr-15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83368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6E0213-33AA-48E3-A441-F79AB89F6644}" type="datetimeFigureOut">
              <a:rPr lang="en-US" smtClean="0"/>
              <a:t>03-Apr-15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4291936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6E0213-33AA-48E3-A441-F79AB89F6644}" type="datetimeFigureOut">
              <a:rPr lang="en-US" smtClean="0"/>
              <a:t>03-Apr-15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1168866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E0213-33AA-48E3-A441-F79AB89F6644}" type="datetimeFigureOut">
              <a:rPr lang="en-US" smtClean="0"/>
              <a:t>03-Apr-15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308874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E0213-33AA-48E3-A441-F79AB89F6644}" type="datetimeFigureOut">
              <a:rPr lang="en-US" smtClean="0"/>
              <a:t>03-Apr-15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115814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E0213-33AA-48E3-A441-F79AB89F6644}" type="datetimeFigureOut">
              <a:rPr lang="en-US" smtClean="0"/>
              <a:t>03-Apr-15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394806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3393954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E0213-33AA-48E3-A441-F79AB89F6644}" type="datetimeFigureOut">
              <a:rPr lang="en-US" smtClean="0"/>
              <a:t>03-Apr-15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5556C-9409-46CE-97BA-BA47943AF5A9}" type="slidenum">
              <a:rPr lang="en-US" smtClean="0"/>
              <a:t>‹#›</a:t>
            </a:fld>
            <a:endParaRPr lang="en-US"/>
          </a:p>
        </p:txBody>
      </p:sp>
    </p:spTree>
    <p:extLst>
      <p:ext uri="{BB962C8B-B14F-4D97-AF65-F5344CB8AC3E}">
        <p14:creationId xmlns:p14="http://schemas.microsoft.com/office/powerpoint/2010/main" val="73352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E0213-33AA-48E3-A441-F79AB89F6644}" type="datetimeFigureOut">
              <a:rPr lang="en-US" smtClean="0"/>
              <a:t>03-Apr-15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25556C-9409-46CE-97BA-BA47943AF5A9}" type="slidenum">
              <a:rPr lang="en-US" smtClean="0"/>
              <a:t>‹#›</a:t>
            </a:fld>
            <a:endParaRPr lang="en-US"/>
          </a:p>
        </p:txBody>
      </p:sp>
    </p:spTree>
    <p:extLst>
      <p:ext uri="{BB962C8B-B14F-4D97-AF65-F5344CB8AC3E}">
        <p14:creationId xmlns:p14="http://schemas.microsoft.com/office/powerpoint/2010/main" val="2816074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0" y="-142875"/>
            <a:ext cx="6477000" cy="7143750"/>
          </a:xfrm>
          <a:prstGeom prst="rect">
            <a:avLst/>
          </a:prstGeom>
        </p:spPr>
      </p:pic>
    </p:spTree>
    <p:extLst>
      <p:ext uri="{BB962C8B-B14F-4D97-AF65-F5344CB8AC3E}">
        <p14:creationId xmlns:p14="http://schemas.microsoft.com/office/powerpoint/2010/main" val="26763323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474345"/>
            <a:ext cx="6096000" cy="5909310"/>
          </a:xfrm>
          <a:prstGeom prst="rect">
            <a:avLst/>
          </a:prstGeom>
        </p:spPr>
        <p:txBody>
          <a:bodyPr>
            <a:spAutoFit/>
          </a:bodyPr>
          <a:lstStyle/>
          <a:p>
            <a:r>
              <a:rPr lang="en-US" dirty="0"/>
              <a:t>“In addressing complaints filed with OCR under Title IX, OCR reviews a school’s procedures to determine whether the school is using a preponderance of the evidence standard to evaluate complaints. The Supreme Court has applied a </a:t>
            </a:r>
            <a:r>
              <a:rPr lang="en-US" b="1" dirty="0">
                <a:solidFill>
                  <a:srgbClr val="FF0000"/>
                </a:solidFill>
              </a:rPr>
              <a:t>preponderance of the evidence standard </a:t>
            </a:r>
            <a:r>
              <a:rPr lang="en-US" dirty="0"/>
              <a:t>in civil litigation involving discrimination under Title VII of the Civil Rights Act of 1964.”</a:t>
            </a:r>
          </a:p>
          <a:p>
            <a:endParaRPr lang="en-US" dirty="0"/>
          </a:p>
          <a:p>
            <a:r>
              <a:rPr lang="en-US" dirty="0"/>
              <a:t>“If a school provides for appeal of the findings or remedy, it must do so for both parties.”</a:t>
            </a:r>
          </a:p>
          <a:p>
            <a:endParaRPr lang="en-US" dirty="0"/>
          </a:p>
          <a:p>
            <a:r>
              <a:rPr lang="en-US" dirty="0"/>
              <a:t>“OCR will evaluate whether a school’s grievance procedures specify the time frames for all major stages of the procedures, as well as the process for extending timelines . . . Based on OCR experience, a typical investigation takes approximately 60 calendar days following receipt of the complaint.”</a:t>
            </a:r>
          </a:p>
          <a:p>
            <a:endParaRPr lang="en-US" dirty="0"/>
          </a:p>
          <a:p>
            <a:r>
              <a:rPr lang="en-US" dirty="0"/>
              <a:t>“OCR </a:t>
            </a:r>
            <a:r>
              <a:rPr lang="en-US" b="1" dirty="0">
                <a:solidFill>
                  <a:srgbClr val="FF0000"/>
                </a:solidFill>
              </a:rPr>
              <a:t>strongly discourages schools from allowing the parties personally to question or cross-examine each other during the hearing</a:t>
            </a:r>
            <a:r>
              <a:rPr lang="en-US" dirty="0"/>
              <a:t>. Allowing an alleged perpetrator to question an alleged victim directly may be traumatic or intimidating, thereby possibly escalating or perpetuating a hostile environment</a:t>
            </a:r>
          </a:p>
        </p:txBody>
      </p:sp>
    </p:spTree>
    <p:extLst>
      <p:ext uri="{BB962C8B-B14F-4D97-AF65-F5344CB8AC3E}">
        <p14:creationId xmlns:p14="http://schemas.microsoft.com/office/powerpoint/2010/main" val="2806456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11072" y="51523"/>
            <a:ext cx="5169856" cy="6754953"/>
          </a:xfrm>
          <a:prstGeom prst="rect">
            <a:avLst/>
          </a:prstGeom>
        </p:spPr>
      </p:pic>
    </p:spTree>
    <p:extLst>
      <p:ext uri="{BB962C8B-B14F-4D97-AF65-F5344CB8AC3E}">
        <p14:creationId xmlns:p14="http://schemas.microsoft.com/office/powerpoint/2010/main" val="4043876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88227" y="94384"/>
            <a:ext cx="6096000" cy="3219450"/>
          </a:xfrm>
          <a:prstGeom prst="rect">
            <a:avLst/>
          </a:prstGeom>
        </p:spPr>
      </p:pic>
      <p:sp>
        <p:nvSpPr>
          <p:cNvPr id="5" name="TextBox 4"/>
          <p:cNvSpPr txBox="1"/>
          <p:nvPr/>
        </p:nvSpPr>
        <p:spPr>
          <a:xfrm>
            <a:off x="2874385" y="3512127"/>
            <a:ext cx="6352742" cy="2862322"/>
          </a:xfrm>
          <a:prstGeom prst="rect">
            <a:avLst/>
          </a:prstGeom>
          <a:noFill/>
        </p:spPr>
        <p:txBody>
          <a:bodyPr wrap="square" rtlCol="0">
            <a:spAutoFit/>
          </a:bodyPr>
          <a:lstStyle/>
          <a:p>
            <a:r>
              <a:rPr lang="en-US" dirty="0"/>
              <a:t>The one-fifth to one-quarter assertion would mean that young American college women are raped at a rate similar to women </a:t>
            </a:r>
            <a:r>
              <a:rPr lang="en-US" dirty="0" smtClean="0"/>
              <a:t>in</a:t>
            </a:r>
            <a:r>
              <a:rPr lang="en-US" dirty="0"/>
              <a:t> </a:t>
            </a:r>
            <a:r>
              <a:rPr lang="en-US" dirty="0" smtClean="0"/>
              <a:t>Congo, </a:t>
            </a:r>
            <a:r>
              <a:rPr lang="en-US" dirty="0"/>
              <a:t>where rape has been used as a weapon of </a:t>
            </a:r>
            <a:r>
              <a:rPr lang="en-US" dirty="0" smtClean="0"/>
              <a:t>war . . .</a:t>
            </a:r>
          </a:p>
          <a:p>
            <a:endParaRPr lang="en-US" dirty="0" smtClean="0"/>
          </a:p>
          <a:p>
            <a:r>
              <a:rPr lang="en-US" dirty="0"/>
              <a:t>President Obama has asserted that only about 12 percent of sexual assault victims make a report to authorities. If he is correct, and we extrapolate from the </a:t>
            </a:r>
            <a:r>
              <a:rPr lang="en-US" dirty="0" err="1"/>
              <a:t>Clery</a:t>
            </a:r>
            <a:r>
              <a:rPr lang="en-US" dirty="0"/>
              <a:t> numbers, that would suggest there were 32,500 assaults in 2012, reported and not, or a 0.27 percent incidence.</a:t>
            </a:r>
            <a:endParaRPr lang="en-US" dirty="0"/>
          </a:p>
          <a:p>
            <a:endParaRPr lang="en-US" dirty="0"/>
          </a:p>
        </p:txBody>
      </p:sp>
    </p:spTree>
    <p:extLst>
      <p:ext uri="{BB962C8B-B14F-4D97-AF65-F5344CB8AC3E}">
        <p14:creationId xmlns:p14="http://schemas.microsoft.com/office/powerpoint/2010/main" val="3691680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4887000" cy="6858000"/>
          </a:xfrm>
          <a:prstGeom prst="rect">
            <a:avLst/>
          </a:prstGeom>
        </p:spPr>
      </p:pic>
      <p:pic>
        <p:nvPicPr>
          <p:cNvPr id="5" name="Picture 4"/>
          <p:cNvPicPr>
            <a:picLocks noChangeAspect="1"/>
          </p:cNvPicPr>
          <p:nvPr/>
        </p:nvPicPr>
        <p:blipFill>
          <a:blip r:embed="rId3"/>
          <a:stretch>
            <a:fillRect/>
          </a:stretch>
        </p:blipFill>
        <p:spPr>
          <a:xfrm>
            <a:off x="5394371" y="975569"/>
            <a:ext cx="6797629" cy="4761389"/>
          </a:xfrm>
          <a:prstGeom prst="rect">
            <a:avLst/>
          </a:prstGeom>
        </p:spPr>
      </p:pic>
    </p:spTree>
    <p:extLst>
      <p:ext uri="{BB962C8B-B14F-4D97-AF65-F5344CB8AC3E}">
        <p14:creationId xmlns:p14="http://schemas.microsoft.com/office/powerpoint/2010/main" val="1201765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30236" y="727364"/>
            <a:ext cx="6681355" cy="5078313"/>
          </a:xfrm>
          <a:prstGeom prst="rect">
            <a:avLst/>
          </a:prstGeom>
          <a:noFill/>
        </p:spPr>
        <p:txBody>
          <a:bodyPr wrap="square" rtlCol="0">
            <a:spAutoFit/>
          </a:bodyPr>
          <a:lstStyle/>
          <a:p>
            <a:pPr algn="ctr"/>
            <a:r>
              <a:rPr lang="en-US" dirty="0" smtClean="0"/>
              <a:t>Duke 2009 Sexual Assault Policy</a:t>
            </a:r>
          </a:p>
          <a:p>
            <a:endParaRPr lang="en-US" dirty="0"/>
          </a:p>
          <a:p>
            <a:r>
              <a:rPr lang="en-US" dirty="0"/>
              <a:t> A “fundamental principle” of the sexual misconduct policy </a:t>
            </a:r>
            <a:r>
              <a:rPr lang="en-US" dirty="0" smtClean="0"/>
              <a:t>is that “real or </a:t>
            </a:r>
            <a:r>
              <a:rPr lang="en-US" b="1" dirty="0" smtClean="0">
                <a:solidFill>
                  <a:srgbClr val="FF0000"/>
                </a:solidFill>
              </a:rPr>
              <a:t>perceived</a:t>
            </a:r>
            <a:r>
              <a:rPr lang="en-US" dirty="0"/>
              <a:t> power differentials between individuals may create </a:t>
            </a:r>
            <a:r>
              <a:rPr lang="en-US" dirty="0" smtClean="0"/>
              <a:t>an </a:t>
            </a:r>
            <a:r>
              <a:rPr lang="en-US" b="1" dirty="0" smtClean="0">
                <a:solidFill>
                  <a:srgbClr val="FF0000"/>
                </a:solidFill>
              </a:rPr>
              <a:t>unintentional</a:t>
            </a:r>
            <a:r>
              <a:rPr lang="en-US" dirty="0"/>
              <a:t> atmosphere of coercion</a:t>
            </a:r>
            <a:r>
              <a:rPr lang="en-US" dirty="0" smtClean="0"/>
              <a:t>.”</a:t>
            </a:r>
          </a:p>
          <a:p>
            <a:endParaRPr lang="en-US" dirty="0"/>
          </a:p>
          <a:p>
            <a:pPr algn="ctr"/>
            <a:r>
              <a:rPr lang="en-US" dirty="0" smtClean="0"/>
              <a:t>------------------</a:t>
            </a:r>
          </a:p>
          <a:p>
            <a:endParaRPr lang="en-US" dirty="0"/>
          </a:p>
          <a:p>
            <a:r>
              <a:rPr lang="en-US" dirty="0" smtClean="0"/>
              <a:t>“</a:t>
            </a:r>
            <a:r>
              <a:rPr lang="en-US" dirty="0"/>
              <a:t>Conduct will be considered </a:t>
            </a:r>
            <a:r>
              <a:rPr lang="en-US" dirty="0" smtClean="0"/>
              <a:t>‘without consent’ </a:t>
            </a:r>
            <a:r>
              <a:rPr lang="en-US" dirty="0"/>
              <a:t>if no clear consent, verbal or nonverbal, is given. It should be noted that </a:t>
            </a:r>
            <a:r>
              <a:rPr lang="en-US" b="1" dirty="0">
                <a:solidFill>
                  <a:srgbClr val="FF0000"/>
                </a:solidFill>
              </a:rPr>
              <a:t>in some situations an individual’s ability to freely consent is taken away by </a:t>
            </a:r>
            <a:r>
              <a:rPr lang="en-US" dirty="0"/>
              <a:t>another person or</a:t>
            </a:r>
            <a:r>
              <a:rPr lang="en-US" b="1" dirty="0">
                <a:solidFill>
                  <a:srgbClr val="FF0000"/>
                </a:solidFill>
              </a:rPr>
              <a:t> </a:t>
            </a:r>
            <a:r>
              <a:rPr lang="en-US" dirty="0"/>
              <a:t>circumstance</a:t>
            </a:r>
            <a:r>
              <a:rPr lang="en-US" b="1" dirty="0">
                <a:solidFill>
                  <a:srgbClr val="FF0000"/>
                </a:solidFill>
              </a:rPr>
              <a:t>.</a:t>
            </a:r>
            <a:r>
              <a:rPr lang="en-US" dirty="0"/>
              <a:t> Examples include, but are not limited to, when an individual is </a:t>
            </a:r>
            <a:r>
              <a:rPr lang="en-US" b="1" dirty="0">
                <a:solidFill>
                  <a:srgbClr val="FF0000"/>
                </a:solidFill>
              </a:rPr>
              <a:t>intoxicated</a:t>
            </a:r>
            <a:r>
              <a:rPr lang="en-US" dirty="0"/>
              <a:t>, </a:t>
            </a:r>
            <a:r>
              <a:rPr lang="en-US" dirty="0" smtClean="0"/>
              <a:t>‘high,’ </a:t>
            </a:r>
            <a:r>
              <a:rPr lang="en-US" dirty="0"/>
              <a:t>scared, physically or psychologically pressured or forced, passed out, intimidated, coerced, mentally or physically impaired, beaten, threatened, isolated, or confined</a:t>
            </a:r>
            <a:r>
              <a:rPr lang="en-US" dirty="0" smtClean="0"/>
              <a:t>.”</a:t>
            </a:r>
          </a:p>
          <a:p>
            <a:endParaRPr lang="en-US" dirty="0"/>
          </a:p>
          <a:p>
            <a:endParaRPr lang="en-US" dirty="0"/>
          </a:p>
        </p:txBody>
      </p:sp>
    </p:spTree>
    <p:extLst>
      <p:ext uri="{BB962C8B-B14F-4D97-AF65-F5344CB8AC3E}">
        <p14:creationId xmlns:p14="http://schemas.microsoft.com/office/powerpoint/2010/main" val="3467709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31201" y="1182399"/>
            <a:ext cx="4667250" cy="1666875"/>
          </a:xfrm>
          <a:prstGeom prst="rect">
            <a:avLst/>
          </a:prstGeom>
        </p:spPr>
      </p:pic>
      <p:pic>
        <p:nvPicPr>
          <p:cNvPr id="3" name="Picture 2"/>
          <p:cNvPicPr>
            <a:picLocks noChangeAspect="1"/>
          </p:cNvPicPr>
          <p:nvPr/>
        </p:nvPicPr>
        <p:blipFill>
          <a:blip r:embed="rId3"/>
          <a:stretch>
            <a:fillRect/>
          </a:stretch>
        </p:blipFill>
        <p:spPr>
          <a:xfrm>
            <a:off x="4345564" y="60180"/>
            <a:ext cx="3438525" cy="1028700"/>
          </a:xfrm>
          <a:prstGeom prst="rect">
            <a:avLst/>
          </a:prstGeom>
        </p:spPr>
      </p:pic>
      <p:sp>
        <p:nvSpPr>
          <p:cNvPr id="4" name="TextBox 3"/>
          <p:cNvSpPr txBox="1"/>
          <p:nvPr/>
        </p:nvSpPr>
        <p:spPr>
          <a:xfrm>
            <a:off x="3075709" y="3106882"/>
            <a:ext cx="6754091" cy="3416320"/>
          </a:xfrm>
          <a:prstGeom prst="rect">
            <a:avLst/>
          </a:prstGeom>
          <a:noFill/>
        </p:spPr>
        <p:txBody>
          <a:bodyPr wrap="square" rtlCol="0">
            <a:spAutoFit/>
          </a:bodyPr>
          <a:lstStyle/>
          <a:p>
            <a:r>
              <a:rPr lang="en-US" dirty="0" smtClean="0"/>
              <a:t>--</a:t>
            </a:r>
            <a:r>
              <a:rPr lang="en-US" i="1" dirty="0" smtClean="0"/>
              <a:t>informal complaint process</a:t>
            </a:r>
            <a:r>
              <a:rPr lang="en-US" dirty="0" smtClean="0"/>
              <a:t>, whose “goal </a:t>
            </a:r>
            <a:r>
              <a:rPr lang="en-US" dirty="0"/>
              <a:t>is to achieve a resolution that is desired by the [accuser],” so that accusers can “regain their sense of </a:t>
            </a:r>
            <a:r>
              <a:rPr lang="en-US" dirty="0" smtClean="0"/>
              <a:t>wellbeing.” Accused student has no right to present evidence of innocence, or to be informed of the specifics of the allegations.</a:t>
            </a:r>
          </a:p>
          <a:p>
            <a:endParaRPr lang="en-US" dirty="0"/>
          </a:p>
          <a:p>
            <a:r>
              <a:rPr lang="en-US" dirty="0" smtClean="0"/>
              <a:t>--</a:t>
            </a:r>
            <a:r>
              <a:rPr lang="en-US" i="1" dirty="0" smtClean="0"/>
              <a:t>formal complaint process</a:t>
            </a:r>
            <a:r>
              <a:rPr lang="en-US" dirty="0" smtClean="0"/>
              <a:t>, in which Yale “uses </a:t>
            </a:r>
            <a:r>
              <a:rPr lang="en-US" dirty="0"/>
              <a:t>a more expansive definition of sexual assault” than that outlined by the federal government or local law </a:t>
            </a:r>
            <a:r>
              <a:rPr lang="en-US" dirty="0" smtClean="0"/>
              <a:t>enforcement. Accused student has no right to an attorney, no right to cross-examine accuser (or anyone else), no right to present exculpatory witnesses, no right to </a:t>
            </a:r>
            <a:r>
              <a:rPr lang="en-US" dirty="0" smtClean="0"/>
              <a:t>receive exculpatory evidence uncovered by university investigation. </a:t>
            </a:r>
            <a:r>
              <a:rPr lang="en-US" dirty="0" smtClean="0"/>
              <a:t>Judged according to preponderance of evidence standard.</a:t>
            </a:r>
            <a:endParaRPr lang="en-US" dirty="0"/>
          </a:p>
        </p:txBody>
      </p:sp>
    </p:spTree>
    <p:extLst>
      <p:ext uri="{BB962C8B-B14F-4D97-AF65-F5344CB8AC3E}">
        <p14:creationId xmlns:p14="http://schemas.microsoft.com/office/powerpoint/2010/main" val="6210727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2363" y="218209"/>
            <a:ext cx="7010400" cy="1371600"/>
          </a:xfrm>
          <a:prstGeom prst="rect">
            <a:avLst/>
          </a:prstGeom>
        </p:spPr>
      </p:pic>
      <p:sp>
        <p:nvSpPr>
          <p:cNvPr id="4" name="TextBox 3"/>
          <p:cNvSpPr txBox="1"/>
          <p:nvPr/>
        </p:nvSpPr>
        <p:spPr>
          <a:xfrm>
            <a:off x="2632363" y="2150918"/>
            <a:ext cx="7540337" cy="3970318"/>
          </a:xfrm>
          <a:prstGeom prst="rect">
            <a:avLst/>
          </a:prstGeom>
          <a:noFill/>
        </p:spPr>
        <p:txBody>
          <a:bodyPr wrap="square" rtlCol="0">
            <a:spAutoFit/>
          </a:bodyPr>
          <a:lstStyle/>
          <a:p>
            <a:r>
              <a:rPr lang="en-US" dirty="0" smtClean="0"/>
              <a:t>--preponderance of evidence (from beyond a reasonable doubt); accuser’s right to appeal; shortened investigative process; elimination of cross-examination (all questions instead submitted to panel)</a:t>
            </a:r>
          </a:p>
          <a:p>
            <a:endParaRPr lang="en-US" dirty="0"/>
          </a:p>
          <a:p>
            <a:pPr algn="ctr"/>
            <a:r>
              <a:rPr lang="en-US" dirty="0" smtClean="0"/>
              <a:t>-----------</a:t>
            </a:r>
          </a:p>
          <a:p>
            <a:endParaRPr lang="en-US" dirty="0"/>
          </a:p>
          <a:p>
            <a:r>
              <a:rPr lang="en-US" dirty="0" smtClean="0"/>
              <a:t>--statute of limitations expanded (from 6 months to 2 years)</a:t>
            </a:r>
          </a:p>
          <a:p>
            <a:endParaRPr lang="en-US" dirty="0"/>
          </a:p>
          <a:p>
            <a:r>
              <a:rPr lang="en-US" dirty="0" smtClean="0"/>
              <a:t>--culpability by majority vote of 4-person panel rather than unanimous vote </a:t>
            </a:r>
          </a:p>
          <a:p>
            <a:endParaRPr lang="en-US" dirty="0"/>
          </a:p>
          <a:p>
            <a:r>
              <a:rPr lang="en-US" dirty="0" smtClean="0"/>
              <a:t>--training for all panelists, including assertions that:</a:t>
            </a:r>
          </a:p>
          <a:p>
            <a:r>
              <a:rPr lang="en-US" dirty="0"/>
              <a:t>	</a:t>
            </a:r>
            <a:r>
              <a:rPr lang="en-US" dirty="0" smtClean="0"/>
              <a:t>--sexual assault abusers will “act persuasive and logical”</a:t>
            </a:r>
          </a:p>
          <a:p>
            <a:r>
              <a:rPr lang="en-US" dirty="0"/>
              <a:t>	</a:t>
            </a:r>
            <a:r>
              <a:rPr lang="en-US" dirty="0" smtClean="0"/>
              <a:t>--“everyone should be very, very cautious in accepting a man’s claim that he has been wrongly accused of abuse or violence”</a:t>
            </a:r>
            <a:endParaRPr lang="en-US" dirty="0"/>
          </a:p>
        </p:txBody>
      </p:sp>
    </p:spTree>
    <p:extLst>
      <p:ext uri="{BB962C8B-B14F-4D97-AF65-F5344CB8AC3E}">
        <p14:creationId xmlns:p14="http://schemas.microsoft.com/office/powerpoint/2010/main" val="3331642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8413" y="2391207"/>
            <a:ext cx="9258300" cy="2200275"/>
          </a:xfrm>
          <a:prstGeom prst="rect">
            <a:avLst/>
          </a:prstGeom>
        </p:spPr>
      </p:pic>
      <p:pic>
        <p:nvPicPr>
          <p:cNvPr id="3" name="Picture 2"/>
          <p:cNvPicPr>
            <a:picLocks noChangeAspect="1"/>
          </p:cNvPicPr>
          <p:nvPr/>
        </p:nvPicPr>
        <p:blipFill>
          <a:blip r:embed="rId3"/>
          <a:stretch>
            <a:fillRect/>
          </a:stretch>
        </p:blipFill>
        <p:spPr>
          <a:xfrm>
            <a:off x="2052204" y="4785445"/>
            <a:ext cx="8877300" cy="1609725"/>
          </a:xfrm>
          <a:prstGeom prst="rect">
            <a:avLst/>
          </a:prstGeom>
        </p:spPr>
      </p:pic>
      <p:pic>
        <p:nvPicPr>
          <p:cNvPr id="4" name="Picture 3"/>
          <p:cNvPicPr>
            <a:picLocks noChangeAspect="1"/>
          </p:cNvPicPr>
          <p:nvPr/>
        </p:nvPicPr>
        <p:blipFill>
          <a:blip r:embed="rId4"/>
          <a:stretch>
            <a:fillRect/>
          </a:stretch>
        </p:blipFill>
        <p:spPr>
          <a:xfrm>
            <a:off x="2234047" y="196995"/>
            <a:ext cx="6982690" cy="1895476"/>
          </a:xfrm>
          <a:prstGeom prst="rect">
            <a:avLst/>
          </a:prstGeom>
        </p:spPr>
      </p:pic>
    </p:spTree>
    <p:extLst>
      <p:ext uri="{BB962C8B-B14F-4D97-AF65-F5344CB8AC3E}">
        <p14:creationId xmlns:p14="http://schemas.microsoft.com/office/powerpoint/2010/main" val="37013867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4664" y="519545"/>
            <a:ext cx="7325591" cy="4801314"/>
          </a:xfrm>
          <a:prstGeom prst="rect">
            <a:avLst/>
          </a:prstGeom>
          <a:noFill/>
        </p:spPr>
        <p:txBody>
          <a:bodyPr wrap="square" rtlCol="0">
            <a:spAutoFit/>
          </a:bodyPr>
          <a:lstStyle/>
          <a:p>
            <a:r>
              <a:rPr lang="en-US" dirty="0"/>
              <a:t>“When asked how an innocent person is to prove he or she indeed received </a:t>
            </a:r>
            <a:r>
              <a:rPr lang="en-US" dirty="0" smtClean="0"/>
              <a:t>consent [under California’s new ‘affirmative consent’ law, co-sponsor] </a:t>
            </a:r>
            <a:r>
              <a:rPr lang="en-US" dirty="0" err="1"/>
              <a:t>Lowenthal</a:t>
            </a:r>
            <a:r>
              <a:rPr lang="en-US" dirty="0"/>
              <a:t> said, ‘</a:t>
            </a:r>
            <a:r>
              <a:rPr lang="en-US" b="1" dirty="0">
                <a:solidFill>
                  <a:srgbClr val="FF0000"/>
                </a:solidFill>
              </a:rPr>
              <a:t>Your guess is as good as </a:t>
            </a:r>
            <a:r>
              <a:rPr lang="en-US" b="1" smtClean="0">
                <a:solidFill>
                  <a:srgbClr val="FF0000"/>
                </a:solidFill>
              </a:rPr>
              <a:t>mine</a:t>
            </a:r>
            <a:r>
              <a:rPr lang="en-US" smtClean="0"/>
              <a:t>. I </a:t>
            </a:r>
            <a:r>
              <a:rPr lang="en-US" dirty="0"/>
              <a:t>think it’s a legal issue.’”</a:t>
            </a:r>
          </a:p>
          <a:p>
            <a:endParaRPr lang="en-US" dirty="0"/>
          </a:p>
          <a:p>
            <a:pPr algn="r"/>
            <a:r>
              <a:rPr lang="en-US" dirty="0"/>
              <a:t>--Assemblywoman Bonnie </a:t>
            </a:r>
            <a:r>
              <a:rPr lang="en-US" dirty="0" err="1" smtClean="0"/>
              <a:t>Lowenthal</a:t>
            </a:r>
            <a:r>
              <a:rPr lang="en-US" dirty="0" smtClean="0"/>
              <a:t> (D-California</a:t>
            </a:r>
            <a:r>
              <a:rPr lang="en-US" dirty="0"/>
              <a:t>)</a:t>
            </a:r>
          </a:p>
          <a:p>
            <a:pPr algn="r"/>
            <a:r>
              <a:rPr lang="en-US" i="1" dirty="0"/>
              <a:t>Long Beach Press Telegram</a:t>
            </a:r>
            <a:r>
              <a:rPr lang="en-US" dirty="0"/>
              <a:t>, 8 June </a:t>
            </a:r>
            <a:r>
              <a:rPr lang="en-US" dirty="0" smtClean="0"/>
              <a:t>2014</a:t>
            </a:r>
          </a:p>
          <a:p>
            <a:pPr algn="r"/>
            <a:endParaRPr lang="en-US" dirty="0"/>
          </a:p>
          <a:p>
            <a:pPr algn="r"/>
            <a:endParaRPr lang="en-US" dirty="0" smtClean="0"/>
          </a:p>
          <a:p>
            <a:pPr algn="r"/>
            <a:endParaRPr lang="en-US" dirty="0"/>
          </a:p>
          <a:p>
            <a:r>
              <a:rPr lang="en-US" dirty="0" smtClean="0"/>
              <a:t>“Victim/Survivor bill of rights . . . Be </a:t>
            </a:r>
            <a:r>
              <a:rPr lang="en-US" dirty="0"/>
              <a:t>free from any suggestion that the </a:t>
            </a:r>
            <a:r>
              <a:rPr lang="en-US" dirty="0" smtClean="0"/>
              <a:t>victim/survivor </a:t>
            </a:r>
            <a:r>
              <a:rPr lang="en-US" dirty="0"/>
              <a:t>is at fault when these [alleged] crimes and [alleged] violations have occurred, or should have acted in a different manner to avoid such a crime</a:t>
            </a:r>
            <a:r>
              <a:rPr lang="en-US" dirty="0" smtClean="0"/>
              <a:t>.”</a:t>
            </a:r>
          </a:p>
          <a:p>
            <a:endParaRPr lang="en-US" dirty="0"/>
          </a:p>
          <a:p>
            <a:pPr algn="r"/>
            <a:r>
              <a:rPr lang="en-US" dirty="0" smtClean="0"/>
              <a:t>--Governor Andrew Cuomo (D-New York)</a:t>
            </a:r>
          </a:p>
          <a:p>
            <a:pPr algn="r"/>
            <a:r>
              <a:rPr lang="en-US" dirty="0" smtClean="0"/>
              <a:t>FY2016 executive budget</a:t>
            </a:r>
            <a:endParaRPr lang="en-US" dirty="0"/>
          </a:p>
          <a:p>
            <a:endParaRPr lang="en-US" dirty="0"/>
          </a:p>
        </p:txBody>
      </p:sp>
    </p:spTree>
    <p:extLst>
      <p:ext uri="{BB962C8B-B14F-4D97-AF65-F5344CB8AC3E}">
        <p14:creationId xmlns:p14="http://schemas.microsoft.com/office/powerpoint/2010/main" val="1021522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5806" y="924791"/>
            <a:ext cx="8273150" cy="5016758"/>
          </a:xfrm>
          <a:prstGeom prst="rect">
            <a:avLst/>
          </a:prstGeom>
          <a:noFill/>
        </p:spPr>
        <p:txBody>
          <a:bodyPr wrap="square" rtlCol="0">
            <a:spAutoFit/>
          </a:bodyPr>
          <a:lstStyle/>
          <a:p>
            <a:endParaRPr lang="en-US" b="1" dirty="0" smtClean="0">
              <a:solidFill>
                <a:prstClr val="black"/>
              </a:solidFill>
            </a:endParaRPr>
          </a:p>
          <a:p>
            <a:endParaRPr lang="en-US" b="1" dirty="0">
              <a:solidFill>
                <a:prstClr val="black"/>
              </a:solidFill>
            </a:endParaRPr>
          </a:p>
          <a:p>
            <a:endParaRPr lang="en-US" b="1" dirty="0" smtClean="0">
              <a:solidFill>
                <a:prstClr val="black"/>
              </a:solidFill>
            </a:endParaRPr>
          </a:p>
          <a:p>
            <a:endParaRPr lang="en-US" b="1" dirty="0">
              <a:solidFill>
                <a:prstClr val="black"/>
              </a:solidFill>
            </a:endParaRPr>
          </a:p>
          <a:p>
            <a:endParaRPr lang="en-US" b="1" dirty="0" smtClean="0">
              <a:solidFill>
                <a:prstClr val="black"/>
              </a:solidFill>
            </a:endParaRPr>
          </a:p>
          <a:p>
            <a:endParaRPr lang="en-US" b="1" dirty="0">
              <a:solidFill>
                <a:prstClr val="black"/>
              </a:solidFill>
            </a:endParaRPr>
          </a:p>
          <a:p>
            <a:endParaRPr lang="en-US" b="1" dirty="0">
              <a:solidFill>
                <a:prstClr val="black"/>
              </a:solidFill>
            </a:endParaRPr>
          </a:p>
          <a:p>
            <a:r>
              <a:rPr lang="en-US" b="1" dirty="0" smtClean="0">
                <a:solidFill>
                  <a:prstClr val="black"/>
                </a:solidFill>
              </a:rPr>
              <a:t>Harvard </a:t>
            </a:r>
            <a:r>
              <a:rPr lang="en-US" b="1" dirty="0">
                <a:solidFill>
                  <a:prstClr val="black"/>
                </a:solidFill>
              </a:rPr>
              <a:t>has adopted procedures</a:t>
            </a:r>
            <a:r>
              <a:rPr lang="en-US" dirty="0">
                <a:solidFill>
                  <a:prstClr val="black"/>
                </a:solidFill>
              </a:rPr>
              <a:t> for deciding cases of alleged sexual misconduct </a:t>
            </a:r>
            <a:r>
              <a:rPr lang="en-US" b="1" dirty="0">
                <a:solidFill>
                  <a:srgbClr val="FF0000"/>
                </a:solidFill>
              </a:rPr>
              <a:t>which lack the most basic elements of fairness and due process</a:t>
            </a:r>
            <a:r>
              <a:rPr lang="en-US" dirty="0">
                <a:solidFill>
                  <a:prstClr val="black"/>
                </a:solidFill>
              </a:rPr>
              <a:t>, are overwhelmingly stacked against the accused, and are in no way required by Title IX law or </a:t>
            </a:r>
            <a:r>
              <a:rPr lang="en-US" dirty="0" smtClean="0">
                <a:solidFill>
                  <a:prstClr val="black"/>
                </a:solidFill>
              </a:rPr>
              <a:t>regulation …</a:t>
            </a:r>
          </a:p>
          <a:p>
            <a:endParaRPr lang="en-US" dirty="0">
              <a:solidFill>
                <a:prstClr val="black"/>
              </a:solidFill>
            </a:endParaRPr>
          </a:p>
          <a:p>
            <a:r>
              <a:rPr lang="en-US" dirty="0" smtClean="0">
                <a:solidFill>
                  <a:prstClr val="black"/>
                </a:solidFill>
              </a:rPr>
              <a:t>The </a:t>
            </a:r>
            <a:r>
              <a:rPr lang="en-US" dirty="0">
                <a:solidFill>
                  <a:prstClr val="black"/>
                </a:solidFill>
              </a:rPr>
              <a:t>goal must not be simply to go as far as possible in the direction of preventing anything that some might characterize as sexual harassment. The goal must instead be to fully address sexual harassment while at the same time protecting students against unfair and inappropriate discipline, honoring individual relationship autonomy, and </a:t>
            </a:r>
            <a:r>
              <a:rPr lang="en-US" b="1" dirty="0">
                <a:solidFill>
                  <a:srgbClr val="FF0000"/>
                </a:solidFill>
              </a:rPr>
              <a:t>maintaining the values of academic freedom</a:t>
            </a:r>
            <a:r>
              <a:rPr lang="en-US" dirty="0" smtClean="0">
                <a:solidFill>
                  <a:prstClr val="black"/>
                </a:solidFill>
              </a:rPr>
              <a:t>.</a:t>
            </a:r>
          </a:p>
          <a:p>
            <a:endParaRPr lang="en-US" dirty="0">
              <a:solidFill>
                <a:prstClr val="black"/>
              </a:solidFill>
            </a:endParaRPr>
          </a:p>
          <a:p>
            <a:pPr algn="r"/>
            <a:r>
              <a:rPr lang="en-US" sz="1400" dirty="0" smtClean="0">
                <a:solidFill>
                  <a:prstClr val="black"/>
                </a:solidFill>
              </a:rPr>
              <a:t>--15 Oct. 2014</a:t>
            </a:r>
            <a:endParaRPr lang="en-US" sz="1400" dirty="0">
              <a:solidFill>
                <a:prstClr val="black"/>
              </a:solidFill>
            </a:endParaRPr>
          </a:p>
        </p:txBody>
      </p:sp>
      <p:pic>
        <p:nvPicPr>
          <p:cNvPr id="3" name="Picture 2"/>
          <p:cNvPicPr>
            <a:picLocks noChangeAspect="1"/>
          </p:cNvPicPr>
          <p:nvPr/>
        </p:nvPicPr>
        <p:blipFill>
          <a:blip r:embed="rId2"/>
          <a:stretch>
            <a:fillRect/>
          </a:stretch>
        </p:blipFill>
        <p:spPr>
          <a:xfrm>
            <a:off x="2065806" y="0"/>
            <a:ext cx="7443861" cy="2591025"/>
          </a:xfrm>
          <a:prstGeom prst="rect">
            <a:avLst/>
          </a:prstGeom>
        </p:spPr>
      </p:pic>
    </p:spTree>
    <p:extLst>
      <p:ext uri="{BB962C8B-B14F-4D97-AF65-F5344CB8AC3E}">
        <p14:creationId xmlns:p14="http://schemas.microsoft.com/office/powerpoint/2010/main" val="4021633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5609" y="2265218"/>
            <a:ext cx="7751618" cy="3970318"/>
          </a:xfrm>
          <a:prstGeom prst="rect">
            <a:avLst/>
          </a:prstGeom>
          <a:noFill/>
        </p:spPr>
        <p:txBody>
          <a:bodyPr wrap="square" rtlCol="0">
            <a:spAutoFit/>
          </a:bodyPr>
          <a:lstStyle/>
          <a:p>
            <a:endParaRPr lang="en-US" dirty="0" smtClean="0"/>
          </a:p>
          <a:p>
            <a:endParaRPr lang="en-US" dirty="0"/>
          </a:p>
          <a:p>
            <a:endParaRPr lang="en-US" dirty="0" smtClean="0"/>
          </a:p>
          <a:p>
            <a:endParaRPr lang="en-US" dirty="0"/>
          </a:p>
          <a:p>
            <a:r>
              <a:rPr lang="en-US" dirty="0" smtClean="0"/>
              <a:t>“</a:t>
            </a:r>
            <a:r>
              <a:rPr lang="en-US" dirty="0"/>
              <a:t>The Agreement will serve as a blueprint for colleges and universities throughout the country to protect students from sexual harassment and </a:t>
            </a:r>
            <a:r>
              <a:rPr lang="en-US" dirty="0" smtClean="0"/>
              <a:t>assault.”</a:t>
            </a:r>
          </a:p>
          <a:p>
            <a:endParaRPr lang="en-US" dirty="0"/>
          </a:p>
          <a:p>
            <a:r>
              <a:rPr lang="en-US" dirty="0" smtClean="0"/>
              <a:t>--</a:t>
            </a:r>
            <a:r>
              <a:rPr lang="en-US" dirty="0"/>
              <a:t>sexual harassment as “any unwelcome conduct of a sexual </a:t>
            </a:r>
            <a:r>
              <a:rPr lang="en-US" dirty="0" smtClean="0"/>
              <a:t>nature.”</a:t>
            </a:r>
          </a:p>
          <a:p>
            <a:endParaRPr lang="en-US" dirty="0"/>
          </a:p>
          <a:p>
            <a:r>
              <a:rPr lang="en-US" dirty="0" smtClean="0"/>
              <a:t>--</a:t>
            </a:r>
            <a:r>
              <a:rPr lang="en-US" dirty="0"/>
              <a:t>“unwelcome conduct” includes “verbal conduct”</a:t>
            </a:r>
            <a:endParaRPr lang="en-US" dirty="0" smtClean="0"/>
          </a:p>
          <a:p>
            <a:endParaRPr lang="en-US" dirty="0"/>
          </a:p>
          <a:p>
            <a:r>
              <a:rPr lang="en-US" dirty="0" smtClean="0"/>
              <a:t>--</a:t>
            </a:r>
            <a:r>
              <a:rPr lang="en-US" dirty="0"/>
              <a:t> </a:t>
            </a:r>
            <a:r>
              <a:rPr lang="en-US" dirty="0" smtClean="0"/>
              <a:t>“Whether </a:t>
            </a:r>
            <a:r>
              <a:rPr lang="en-US" dirty="0"/>
              <a:t>conduct is objectively </a:t>
            </a:r>
            <a:r>
              <a:rPr lang="en-US" dirty="0" smtClean="0"/>
              <a:t>offensive . . . is </a:t>
            </a:r>
            <a:r>
              <a:rPr lang="en-US" dirty="0"/>
              <a:t>not the standard to determine whether conduct was ‘unwelcome conduct of a sexual nature’ and therefore constitutes ‘sexual harassment.'” </a:t>
            </a:r>
            <a:endParaRPr lang="en-US" dirty="0"/>
          </a:p>
        </p:txBody>
      </p:sp>
      <p:pic>
        <p:nvPicPr>
          <p:cNvPr id="3" name="Picture 2"/>
          <p:cNvPicPr>
            <a:picLocks noChangeAspect="1"/>
          </p:cNvPicPr>
          <p:nvPr/>
        </p:nvPicPr>
        <p:blipFill>
          <a:blip r:embed="rId2"/>
          <a:stretch>
            <a:fillRect/>
          </a:stretch>
        </p:blipFill>
        <p:spPr>
          <a:xfrm>
            <a:off x="3792789" y="0"/>
            <a:ext cx="4717257" cy="2940628"/>
          </a:xfrm>
          <a:prstGeom prst="rect">
            <a:avLst/>
          </a:prstGeom>
        </p:spPr>
      </p:pic>
    </p:spTree>
    <p:extLst>
      <p:ext uri="{BB962C8B-B14F-4D97-AF65-F5344CB8AC3E}">
        <p14:creationId xmlns:p14="http://schemas.microsoft.com/office/powerpoint/2010/main" val="521857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08118" y="1028342"/>
            <a:ext cx="7013864" cy="5632311"/>
          </a:xfrm>
          <a:prstGeom prst="rect">
            <a:avLst/>
          </a:prstGeom>
        </p:spPr>
        <p:txBody>
          <a:bodyPr wrap="square">
            <a:spAutoFit/>
          </a:bodyPr>
          <a:lstStyle/>
          <a:p>
            <a:endParaRPr lang="en-US" dirty="0" smtClean="0"/>
          </a:p>
          <a:p>
            <a:endParaRPr lang="en-US" dirty="0"/>
          </a:p>
          <a:p>
            <a:endParaRPr lang="en-US" dirty="0" smtClean="0"/>
          </a:p>
          <a:p>
            <a:endParaRPr lang="en-US" dirty="0"/>
          </a:p>
          <a:p>
            <a:r>
              <a:rPr lang="en-US" dirty="0" smtClean="0"/>
              <a:t>Over </a:t>
            </a:r>
            <a:r>
              <a:rPr lang="en-US" dirty="0"/>
              <a:t>the past year and a half, we’ve seen a dramatic increase in our campus’ discussion of sexual assault. As Spectator’s opinion editor, I was privileged to help shape a little of that discussion. At the time, I was proud to help students tell their stories and to promote discourse about sexual assault policy. I still am.</a:t>
            </a:r>
          </a:p>
          <a:p>
            <a:endParaRPr lang="en-US" dirty="0"/>
          </a:p>
          <a:p>
            <a:r>
              <a:rPr lang="en-US" dirty="0"/>
              <a:t>But I think we—not just the opinion page, not just Spec—but we, the members of the campus media, failed specifically with </a:t>
            </a:r>
            <a:r>
              <a:rPr lang="en-US" dirty="0" smtClean="0"/>
              <a:t>[Emma] </a:t>
            </a:r>
            <a:r>
              <a:rPr lang="en-US" dirty="0" err="1" smtClean="0"/>
              <a:t>Sulkowicz’s</a:t>
            </a:r>
            <a:r>
              <a:rPr lang="en-US" dirty="0" smtClean="0"/>
              <a:t> </a:t>
            </a:r>
            <a:r>
              <a:rPr lang="en-US" dirty="0"/>
              <a:t>story by not being thorough and impartial.</a:t>
            </a:r>
          </a:p>
          <a:p>
            <a:endParaRPr lang="en-US" dirty="0"/>
          </a:p>
          <a:p>
            <a:r>
              <a:rPr lang="en-US" b="1" dirty="0">
                <a:solidFill>
                  <a:srgbClr val="FF0000"/>
                </a:solidFill>
              </a:rPr>
              <a:t>Instead, campus media’s goal to promote discussion about sexual assault and to support survivors became conflated with a fear of rigorous reporting. </a:t>
            </a:r>
            <a:r>
              <a:rPr lang="en-US" dirty="0"/>
              <a:t>Personally, I felt that if I covered the existence of a different perspective—say, that due process should be respected—not only would I have been excoriated, but many would have said that I was harming survivors and the fight against sexual assault.</a:t>
            </a:r>
          </a:p>
        </p:txBody>
      </p:sp>
      <p:pic>
        <p:nvPicPr>
          <p:cNvPr id="3" name="Picture 2"/>
          <p:cNvPicPr>
            <a:picLocks noChangeAspect="1"/>
          </p:cNvPicPr>
          <p:nvPr/>
        </p:nvPicPr>
        <p:blipFill>
          <a:blip r:embed="rId2"/>
          <a:stretch>
            <a:fillRect/>
          </a:stretch>
        </p:blipFill>
        <p:spPr>
          <a:xfrm>
            <a:off x="3850698" y="0"/>
            <a:ext cx="4095750" cy="733425"/>
          </a:xfrm>
          <a:prstGeom prst="rect">
            <a:avLst/>
          </a:prstGeom>
        </p:spPr>
      </p:pic>
      <p:pic>
        <p:nvPicPr>
          <p:cNvPr id="4" name="Picture 3"/>
          <p:cNvPicPr>
            <a:picLocks noChangeAspect="1"/>
          </p:cNvPicPr>
          <p:nvPr/>
        </p:nvPicPr>
        <p:blipFill>
          <a:blip r:embed="rId3"/>
          <a:stretch>
            <a:fillRect/>
          </a:stretch>
        </p:blipFill>
        <p:spPr>
          <a:xfrm>
            <a:off x="3552825" y="733425"/>
            <a:ext cx="5124450" cy="914400"/>
          </a:xfrm>
          <a:prstGeom prst="rect">
            <a:avLst/>
          </a:prstGeom>
        </p:spPr>
      </p:pic>
      <p:pic>
        <p:nvPicPr>
          <p:cNvPr id="5" name="Picture 4"/>
          <p:cNvPicPr>
            <a:picLocks noChangeAspect="1"/>
          </p:cNvPicPr>
          <p:nvPr/>
        </p:nvPicPr>
        <p:blipFill>
          <a:blip r:embed="rId4"/>
          <a:stretch>
            <a:fillRect/>
          </a:stretch>
        </p:blipFill>
        <p:spPr>
          <a:xfrm>
            <a:off x="6800850" y="1343025"/>
            <a:ext cx="1790700" cy="609600"/>
          </a:xfrm>
          <a:prstGeom prst="rect">
            <a:avLst/>
          </a:prstGeom>
        </p:spPr>
      </p:pic>
    </p:spTree>
    <p:extLst>
      <p:ext uri="{BB962C8B-B14F-4D97-AF65-F5344CB8AC3E}">
        <p14:creationId xmlns:p14="http://schemas.microsoft.com/office/powerpoint/2010/main" val="303283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8797" y="0"/>
            <a:ext cx="9953625" cy="7038975"/>
          </a:xfrm>
          <a:prstGeom prst="rect">
            <a:avLst/>
          </a:prstGeom>
        </p:spPr>
      </p:pic>
    </p:spTree>
    <p:extLst>
      <p:ext uri="{BB962C8B-B14F-4D97-AF65-F5344CB8AC3E}">
        <p14:creationId xmlns:p14="http://schemas.microsoft.com/office/powerpoint/2010/main" val="1677717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6775" y="1438275"/>
            <a:ext cx="7515224" cy="5355312"/>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[O]n </a:t>
            </a:r>
            <a:r>
              <a:rPr lang="en-US" dirty="0"/>
              <a:t>the whole, we did not question Jackie herself. And that’s because, when we sorted through </a:t>
            </a:r>
            <a:r>
              <a:rPr lang="en-US" dirty="0" err="1"/>
              <a:t>Erdely’s</a:t>
            </a:r>
            <a:r>
              <a:rPr lang="en-US" dirty="0"/>
              <a:t> snide tone and some small missteps, we found something in that article that struck a chord with </a:t>
            </a:r>
            <a:r>
              <a:rPr lang="en-US" dirty="0" smtClean="0"/>
              <a:t>us . . .</a:t>
            </a:r>
          </a:p>
          <a:p>
            <a:endParaRPr lang="en-US" dirty="0"/>
          </a:p>
          <a:p>
            <a:r>
              <a:rPr lang="en-US" dirty="0"/>
              <a:t>I</a:t>
            </a:r>
            <a:r>
              <a:rPr lang="en-US" dirty="0" smtClean="0"/>
              <a:t>t </a:t>
            </a:r>
            <a:r>
              <a:rPr lang="en-US" dirty="0"/>
              <a:t>is becoming increasingly clear that the story that blew the lid off campus sexual assault has some major, major </a:t>
            </a:r>
            <a:r>
              <a:rPr lang="en-US" dirty="0" smtClean="0"/>
              <a:t>holes.</a:t>
            </a:r>
            <a:r>
              <a:rPr lang="en-US" dirty="0"/>
              <a:t> </a:t>
            </a:r>
            <a:r>
              <a:rPr lang="en-US" dirty="0" smtClean="0"/>
              <a:t>Ultimately</a:t>
            </a:r>
            <a:r>
              <a:rPr lang="en-US" dirty="0"/>
              <a:t>, though, from where I sit in Charlottesville, </a:t>
            </a:r>
            <a:r>
              <a:rPr lang="en-US" b="1" dirty="0">
                <a:solidFill>
                  <a:srgbClr val="FF0000"/>
                </a:solidFill>
              </a:rPr>
              <a:t>to let fact checking define the narrative would be a huge mistake.</a:t>
            </a:r>
          </a:p>
        </p:txBody>
      </p:sp>
      <p:pic>
        <p:nvPicPr>
          <p:cNvPr id="6" name="Picture 5"/>
          <p:cNvPicPr>
            <a:picLocks noChangeAspect="1"/>
          </p:cNvPicPr>
          <p:nvPr/>
        </p:nvPicPr>
        <p:blipFill>
          <a:blip r:embed="rId2"/>
          <a:stretch>
            <a:fillRect/>
          </a:stretch>
        </p:blipFill>
        <p:spPr>
          <a:xfrm>
            <a:off x="4676774" y="2930236"/>
            <a:ext cx="7515225" cy="1438275"/>
          </a:xfrm>
          <a:prstGeom prst="rect">
            <a:avLst/>
          </a:prstGeom>
        </p:spPr>
      </p:pic>
      <p:pic>
        <p:nvPicPr>
          <p:cNvPr id="8" name="Picture 7"/>
          <p:cNvPicPr>
            <a:picLocks noChangeAspect="1"/>
          </p:cNvPicPr>
          <p:nvPr/>
        </p:nvPicPr>
        <p:blipFill>
          <a:blip r:embed="rId3"/>
          <a:stretch>
            <a:fillRect/>
          </a:stretch>
        </p:blipFill>
        <p:spPr>
          <a:xfrm>
            <a:off x="0" y="0"/>
            <a:ext cx="4945647" cy="1438275"/>
          </a:xfrm>
          <a:prstGeom prst="rect">
            <a:avLst/>
          </a:prstGeom>
        </p:spPr>
      </p:pic>
      <p:pic>
        <p:nvPicPr>
          <p:cNvPr id="9" name="Picture 8"/>
          <p:cNvPicPr>
            <a:picLocks noChangeAspect="1"/>
          </p:cNvPicPr>
          <p:nvPr/>
        </p:nvPicPr>
        <p:blipFill>
          <a:blip r:embed="rId4"/>
          <a:stretch>
            <a:fillRect/>
          </a:stretch>
        </p:blipFill>
        <p:spPr>
          <a:xfrm>
            <a:off x="5204114" y="50472"/>
            <a:ext cx="4410073" cy="1283646"/>
          </a:xfrm>
          <a:prstGeom prst="rect">
            <a:avLst/>
          </a:prstGeom>
        </p:spPr>
      </p:pic>
      <p:pic>
        <p:nvPicPr>
          <p:cNvPr id="10" name="Picture 9"/>
          <p:cNvPicPr>
            <a:picLocks noChangeAspect="1"/>
          </p:cNvPicPr>
          <p:nvPr/>
        </p:nvPicPr>
        <p:blipFill>
          <a:blip r:embed="rId5"/>
          <a:stretch>
            <a:fillRect/>
          </a:stretch>
        </p:blipFill>
        <p:spPr>
          <a:xfrm>
            <a:off x="0" y="1686543"/>
            <a:ext cx="5400675" cy="1085850"/>
          </a:xfrm>
          <a:prstGeom prst="rect">
            <a:avLst/>
          </a:prstGeom>
        </p:spPr>
      </p:pic>
    </p:spTree>
    <p:extLst>
      <p:ext uri="{BB962C8B-B14F-4D97-AF65-F5344CB8AC3E}">
        <p14:creationId xmlns:p14="http://schemas.microsoft.com/office/powerpoint/2010/main" val="354835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8317" y="149624"/>
            <a:ext cx="8341029" cy="6375866"/>
          </a:xfrm>
          <a:prstGeom prst="rect">
            <a:avLst/>
          </a:prstGeom>
        </p:spPr>
      </p:pic>
    </p:spTree>
    <p:extLst>
      <p:ext uri="{BB962C8B-B14F-4D97-AF65-F5344CB8AC3E}">
        <p14:creationId xmlns:p14="http://schemas.microsoft.com/office/powerpoint/2010/main" val="3123785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4227</TotalTime>
  <Words>896</Words>
  <Application>Microsoft Office PowerPoint</Application>
  <PresentationFormat>Widescreen</PresentationFormat>
  <Paragraphs>88</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 Johnson</dc:creator>
  <cp:lastModifiedBy>KC Johnson</cp:lastModifiedBy>
  <cp:revision>83</cp:revision>
  <dcterms:created xsi:type="dcterms:W3CDTF">2015-02-13T17:50:25Z</dcterms:created>
  <dcterms:modified xsi:type="dcterms:W3CDTF">2015-04-05T02:55:27Z</dcterms:modified>
</cp:coreProperties>
</file>