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1" r:id="rId5"/>
    <p:sldId id="289" r:id="rId6"/>
    <p:sldId id="291" r:id="rId7"/>
    <p:sldId id="284" r:id="rId8"/>
    <p:sldId id="262" r:id="rId9"/>
    <p:sldId id="278" r:id="rId10"/>
    <p:sldId id="279" r:id="rId11"/>
    <p:sldId id="280" r:id="rId12"/>
    <p:sldId id="292" r:id="rId13"/>
    <p:sldId id="295" r:id="rId14"/>
    <p:sldId id="296" r:id="rId15"/>
    <p:sldId id="302" r:id="rId16"/>
    <p:sldId id="303" r:id="rId17"/>
    <p:sldId id="304" r:id="rId18"/>
    <p:sldId id="311" r:id="rId19"/>
    <p:sldId id="299" r:id="rId20"/>
    <p:sldId id="257" r:id="rId21"/>
    <p:sldId id="265" r:id="rId22"/>
    <p:sldId id="267" r:id="rId23"/>
    <p:sldId id="309" r:id="rId24"/>
    <p:sldId id="268" r:id="rId25"/>
    <p:sldId id="269" r:id="rId26"/>
    <p:sldId id="275" r:id="rId27"/>
    <p:sldId id="286" r:id="rId28"/>
    <p:sldId id="287" r:id="rId29"/>
    <p:sldId id="306" r:id="rId30"/>
    <p:sldId id="310" r:id="rId31"/>
    <p:sldId id="30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3" autoAdjust="0"/>
    <p:restoredTop sz="94660"/>
  </p:normalViewPr>
  <p:slideViewPr>
    <p:cSldViewPr snapToGrid="0">
      <p:cViewPr varScale="1">
        <p:scale>
          <a:sx n="92" d="100"/>
          <a:sy n="92" d="100"/>
        </p:scale>
        <p:origin x="35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BB050BD-025A-4601-945D-42B1C7053DF9}" type="datetimeFigureOut">
              <a:rPr lang="en-US" smtClean="0"/>
              <a:t>01-Nov-17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87EFF5-F704-4974-8AEF-91AEE5FB18DF}" type="slidenum">
              <a:rPr lang="en-US" smtClean="0"/>
              <a:t>‹#›</a:t>
            </a:fld>
            <a:endParaRPr lang="en-US"/>
          </a:p>
        </p:txBody>
      </p:sp>
    </p:spTree>
    <p:extLst>
      <p:ext uri="{BB962C8B-B14F-4D97-AF65-F5344CB8AC3E}">
        <p14:creationId xmlns:p14="http://schemas.microsoft.com/office/powerpoint/2010/main" val="3169858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B050BD-025A-4601-945D-42B1C7053DF9}" type="datetimeFigureOut">
              <a:rPr lang="en-US" smtClean="0"/>
              <a:t>01-Nov-17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87EFF5-F704-4974-8AEF-91AEE5FB18DF}" type="slidenum">
              <a:rPr lang="en-US" smtClean="0"/>
              <a:t>‹#›</a:t>
            </a:fld>
            <a:endParaRPr lang="en-US"/>
          </a:p>
        </p:txBody>
      </p:sp>
    </p:spTree>
    <p:extLst>
      <p:ext uri="{BB962C8B-B14F-4D97-AF65-F5344CB8AC3E}">
        <p14:creationId xmlns:p14="http://schemas.microsoft.com/office/powerpoint/2010/main" val="2525328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B050BD-025A-4601-945D-42B1C7053DF9}" type="datetimeFigureOut">
              <a:rPr lang="en-US" smtClean="0"/>
              <a:t>01-Nov-17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87EFF5-F704-4974-8AEF-91AEE5FB18DF}" type="slidenum">
              <a:rPr lang="en-US" smtClean="0"/>
              <a:t>‹#›</a:t>
            </a:fld>
            <a:endParaRPr lang="en-US"/>
          </a:p>
        </p:txBody>
      </p:sp>
    </p:spTree>
    <p:extLst>
      <p:ext uri="{BB962C8B-B14F-4D97-AF65-F5344CB8AC3E}">
        <p14:creationId xmlns:p14="http://schemas.microsoft.com/office/powerpoint/2010/main" val="4083803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B050BD-025A-4601-945D-42B1C7053DF9}" type="datetimeFigureOut">
              <a:rPr lang="en-US" smtClean="0"/>
              <a:t>01-Nov-17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87EFF5-F704-4974-8AEF-91AEE5FB18DF}" type="slidenum">
              <a:rPr lang="en-US" smtClean="0"/>
              <a:t>‹#›</a:t>
            </a:fld>
            <a:endParaRPr lang="en-US"/>
          </a:p>
        </p:txBody>
      </p:sp>
    </p:spTree>
    <p:extLst>
      <p:ext uri="{BB962C8B-B14F-4D97-AF65-F5344CB8AC3E}">
        <p14:creationId xmlns:p14="http://schemas.microsoft.com/office/powerpoint/2010/main" val="3619871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B050BD-025A-4601-945D-42B1C7053DF9}" type="datetimeFigureOut">
              <a:rPr lang="en-US" smtClean="0"/>
              <a:t>01-Nov-17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87EFF5-F704-4974-8AEF-91AEE5FB18DF}" type="slidenum">
              <a:rPr lang="en-US" smtClean="0"/>
              <a:t>‹#›</a:t>
            </a:fld>
            <a:endParaRPr lang="en-US"/>
          </a:p>
        </p:txBody>
      </p:sp>
    </p:spTree>
    <p:extLst>
      <p:ext uri="{BB962C8B-B14F-4D97-AF65-F5344CB8AC3E}">
        <p14:creationId xmlns:p14="http://schemas.microsoft.com/office/powerpoint/2010/main" val="3197494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BB050BD-025A-4601-945D-42B1C7053DF9}" type="datetimeFigureOut">
              <a:rPr lang="en-US" smtClean="0"/>
              <a:t>01-Nov-17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87EFF5-F704-4974-8AEF-91AEE5FB18DF}" type="slidenum">
              <a:rPr lang="en-US" smtClean="0"/>
              <a:t>‹#›</a:t>
            </a:fld>
            <a:endParaRPr lang="en-US"/>
          </a:p>
        </p:txBody>
      </p:sp>
    </p:spTree>
    <p:extLst>
      <p:ext uri="{BB962C8B-B14F-4D97-AF65-F5344CB8AC3E}">
        <p14:creationId xmlns:p14="http://schemas.microsoft.com/office/powerpoint/2010/main" val="437290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B050BD-025A-4601-945D-42B1C7053DF9}" type="datetimeFigureOut">
              <a:rPr lang="en-US" smtClean="0"/>
              <a:t>01-Nov-17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87EFF5-F704-4974-8AEF-91AEE5FB18DF}" type="slidenum">
              <a:rPr lang="en-US" smtClean="0"/>
              <a:t>‹#›</a:t>
            </a:fld>
            <a:endParaRPr lang="en-US"/>
          </a:p>
        </p:txBody>
      </p:sp>
    </p:spTree>
    <p:extLst>
      <p:ext uri="{BB962C8B-B14F-4D97-AF65-F5344CB8AC3E}">
        <p14:creationId xmlns:p14="http://schemas.microsoft.com/office/powerpoint/2010/main" val="1884114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B050BD-025A-4601-945D-42B1C7053DF9}" type="datetimeFigureOut">
              <a:rPr lang="en-US" smtClean="0"/>
              <a:t>01-Nov-17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87EFF5-F704-4974-8AEF-91AEE5FB18DF}" type="slidenum">
              <a:rPr lang="en-US" smtClean="0"/>
              <a:t>‹#›</a:t>
            </a:fld>
            <a:endParaRPr lang="en-US"/>
          </a:p>
        </p:txBody>
      </p:sp>
    </p:spTree>
    <p:extLst>
      <p:ext uri="{BB962C8B-B14F-4D97-AF65-F5344CB8AC3E}">
        <p14:creationId xmlns:p14="http://schemas.microsoft.com/office/powerpoint/2010/main" val="450664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B050BD-025A-4601-945D-42B1C7053DF9}" type="datetimeFigureOut">
              <a:rPr lang="en-US" smtClean="0"/>
              <a:t>01-Nov-17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87EFF5-F704-4974-8AEF-91AEE5FB18DF}" type="slidenum">
              <a:rPr lang="en-US" smtClean="0"/>
              <a:t>‹#›</a:t>
            </a:fld>
            <a:endParaRPr lang="en-US"/>
          </a:p>
        </p:txBody>
      </p:sp>
    </p:spTree>
    <p:extLst>
      <p:ext uri="{BB962C8B-B14F-4D97-AF65-F5344CB8AC3E}">
        <p14:creationId xmlns:p14="http://schemas.microsoft.com/office/powerpoint/2010/main" val="1112141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B050BD-025A-4601-945D-42B1C7053DF9}" type="datetimeFigureOut">
              <a:rPr lang="en-US" smtClean="0"/>
              <a:t>01-Nov-17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87EFF5-F704-4974-8AEF-91AEE5FB18DF}" type="slidenum">
              <a:rPr lang="en-US" smtClean="0"/>
              <a:t>‹#›</a:t>
            </a:fld>
            <a:endParaRPr lang="en-US"/>
          </a:p>
        </p:txBody>
      </p:sp>
    </p:spTree>
    <p:extLst>
      <p:ext uri="{BB962C8B-B14F-4D97-AF65-F5344CB8AC3E}">
        <p14:creationId xmlns:p14="http://schemas.microsoft.com/office/powerpoint/2010/main" val="1000383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B050BD-025A-4601-945D-42B1C7053DF9}" type="datetimeFigureOut">
              <a:rPr lang="en-US" smtClean="0"/>
              <a:t>01-Nov-17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87EFF5-F704-4974-8AEF-91AEE5FB18DF}" type="slidenum">
              <a:rPr lang="en-US" smtClean="0"/>
              <a:t>‹#›</a:t>
            </a:fld>
            <a:endParaRPr lang="en-US"/>
          </a:p>
        </p:txBody>
      </p:sp>
    </p:spTree>
    <p:extLst>
      <p:ext uri="{BB962C8B-B14F-4D97-AF65-F5344CB8AC3E}">
        <p14:creationId xmlns:p14="http://schemas.microsoft.com/office/powerpoint/2010/main" val="1471001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B050BD-025A-4601-945D-42B1C7053DF9}" type="datetimeFigureOut">
              <a:rPr lang="en-US" smtClean="0"/>
              <a:t>01-Nov-17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87EFF5-F704-4974-8AEF-91AEE5FB18DF}" type="slidenum">
              <a:rPr lang="en-US" smtClean="0"/>
              <a:t>‹#›</a:t>
            </a:fld>
            <a:endParaRPr lang="en-US"/>
          </a:p>
        </p:txBody>
      </p:sp>
    </p:spTree>
    <p:extLst>
      <p:ext uri="{BB962C8B-B14F-4D97-AF65-F5344CB8AC3E}">
        <p14:creationId xmlns:p14="http://schemas.microsoft.com/office/powerpoint/2010/main" val="36222220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4.png"/><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7.xml"/><Relationship Id="rId7" Type="http://schemas.openxmlformats.org/officeDocument/2006/relationships/image" Target="../media/image18.png"/><Relationship Id="rId2" Type="http://schemas.openxmlformats.org/officeDocument/2006/relationships/video" Target="../media/media2.wmv"/><Relationship Id="rId1" Type="http://schemas.microsoft.com/office/2007/relationships/media" Target="../media/media2.wmv"/><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24224" y="-72736"/>
            <a:ext cx="11282421" cy="2815106"/>
          </a:xfrm>
          <a:prstGeom prst="rect">
            <a:avLst/>
          </a:prstGeom>
        </p:spPr>
      </p:pic>
    </p:spTree>
    <p:extLst>
      <p:ext uri="{BB962C8B-B14F-4D97-AF65-F5344CB8AC3E}">
        <p14:creationId xmlns:p14="http://schemas.microsoft.com/office/powerpoint/2010/main" val="33604936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130138" y="0"/>
            <a:ext cx="7491844" cy="1869309"/>
          </a:xfrm>
          <a:prstGeom prst="rect">
            <a:avLst/>
          </a:prstGeom>
        </p:spPr>
      </p:pic>
      <p:pic>
        <p:nvPicPr>
          <p:cNvPr id="3" name="Picture 2"/>
          <p:cNvPicPr>
            <a:picLocks noChangeAspect="1"/>
          </p:cNvPicPr>
          <p:nvPr/>
        </p:nvPicPr>
        <p:blipFill>
          <a:blip r:embed="rId3"/>
          <a:stretch>
            <a:fillRect/>
          </a:stretch>
        </p:blipFill>
        <p:spPr>
          <a:xfrm>
            <a:off x="3819525" y="2495550"/>
            <a:ext cx="4552950" cy="485775"/>
          </a:xfrm>
          <a:prstGeom prst="rect">
            <a:avLst/>
          </a:prstGeom>
        </p:spPr>
      </p:pic>
      <p:pic>
        <p:nvPicPr>
          <p:cNvPr id="5" name="Picture 4"/>
          <p:cNvPicPr>
            <a:picLocks noChangeAspect="1"/>
          </p:cNvPicPr>
          <p:nvPr/>
        </p:nvPicPr>
        <p:blipFill>
          <a:blip r:embed="rId4"/>
          <a:stretch>
            <a:fillRect/>
          </a:stretch>
        </p:blipFill>
        <p:spPr>
          <a:xfrm>
            <a:off x="1184564" y="3033712"/>
            <a:ext cx="10224653" cy="1033674"/>
          </a:xfrm>
          <a:prstGeom prst="rect">
            <a:avLst/>
          </a:prstGeom>
        </p:spPr>
      </p:pic>
    </p:spTree>
    <p:extLst>
      <p:ext uri="{BB962C8B-B14F-4D97-AF65-F5344CB8AC3E}">
        <p14:creationId xmlns:p14="http://schemas.microsoft.com/office/powerpoint/2010/main" val="34820776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130138" y="0"/>
            <a:ext cx="7491844" cy="1869309"/>
          </a:xfrm>
          <a:prstGeom prst="rect">
            <a:avLst/>
          </a:prstGeom>
        </p:spPr>
      </p:pic>
      <p:pic>
        <p:nvPicPr>
          <p:cNvPr id="3" name="Picture 2"/>
          <p:cNvPicPr>
            <a:picLocks noChangeAspect="1"/>
          </p:cNvPicPr>
          <p:nvPr/>
        </p:nvPicPr>
        <p:blipFill>
          <a:blip r:embed="rId3"/>
          <a:stretch>
            <a:fillRect/>
          </a:stretch>
        </p:blipFill>
        <p:spPr>
          <a:xfrm>
            <a:off x="3819525" y="2495550"/>
            <a:ext cx="4552950" cy="485775"/>
          </a:xfrm>
          <a:prstGeom prst="rect">
            <a:avLst/>
          </a:prstGeom>
        </p:spPr>
      </p:pic>
      <p:pic>
        <p:nvPicPr>
          <p:cNvPr id="5" name="Picture 4"/>
          <p:cNvPicPr>
            <a:picLocks noChangeAspect="1"/>
          </p:cNvPicPr>
          <p:nvPr/>
        </p:nvPicPr>
        <p:blipFill>
          <a:blip r:embed="rId4"/>
          <a:stretch>
            <a:fillRect/>
          </a:stretch>
        </p:blipFill>
        <p:spPr>
          <a:xfrm>
            <a:off x="3847235" y="4093341"/>
            <a:ext cx="4057650" cy="2705100"/>
          </a:xfrm>
          <a:prstGeom prst="rect">
            <a:avLst/>
          </a:prstGeom>
        </p:spPr>
      </p:pic>
      <p:pic>
        <p:nvPicPr>
          <p:cNvPr id="6" name="Picture 5"/>
          <p:cNvPicPr>
            <a:picLocks noChangeAspect="1"/>
          </p:cNvPicPr>
          <p:nvPr/>
        </p:nvPicPr>
        <p:blipFill>
          <a:blip r:embed="rId5"/>
          <a:stretch>
            <a:fillRect/>
          </a:stretch>
        </p:blipFill>
        <p:spPr>
          <a:xfrm>
            <a:off x="2244435" y="3148445"/>
            <a:ext cx="7900613" cy="795711"/>
          </a:xfrm>
          <a:prstGeom prst="rect">
            <a:avLst/>
          </a:prstGeom>
        </p:spPr>
      </p:pic>
    </p:spTree>
    <p:extLst>
      <p:ext uri="{BB962C8B-B14F-4D97-AF65-F5344CB8AC3E}">
        <p14:creationId xmlns:p14="http://schemas.microsoft.com/office/powerpoint/2010/main" val="32471520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13509" y="93951"/>
            <a:ext cx="4367645" cy="1705269"/>
          </a:xfrm>
          <a:prstGeom prst="rect">
            <a:avLst/>
          </a:prstGeom>
        </p:spPr>
      </p:pic>
      <p:pic>
        <p:nvPicPr>
          <p:cNvPr id="3" name="Picture 2"/>
          <p:cNvPicPr>
            <a:picLocks noChangeAspect="1"/>
          </p:cNvPicPr>
          <p:nvPr/>
        </p:nvPicPr>
        <p:blipFill>
          <a:blip r:embed="rId3"/>
          <a:stretch>
            <a:fillRect/>
          </a:stretch>
        </p:blipFill>
        <p:spPr>
          <a:xfrm>
            <a:off x="6650182" y="93952"/>
            <a:ext cx="4919230" cy="1748576"/>
          </a:xfrm>
          <a:prstGeom prst="rect">
            <a:avLst/>
          </a:prstGeom>
        </p:spPr>
      </p:pic>
      <p:sp>
        <p:nvSpPr>
          <p:cNvPr id="4" name="TextBox 3"/>
          <p:cNvSpPr txBox="1"/>
          <p:nvPr/>
        </p:nvSpPr>
        <p:spPr>
          <a:xfrm>
            <a:off x="2514601" y="2202874"/>
            <a:ext cx="7096990" cy="3816429"/>
          </a:xfrm>
          <a:prstGeom prst="rect">
            <a:avLst/>
          </a:prstGeom>
          <a:noFill/>
        </p:spPr>
        <p:txBody>
          <a:bodyPr wrap="square" rtlCol="0">
            <a:spAutoFit/>
          </a:bodyPr>
          <a:lstStyle/>
          <a:p>
            <a:pPr marL="342900" indent="-342900">
              <a:buFont typeface="+mj-lt"/>
              <a:buAutoNum type="arabicPeriod"/>
            </a:pPr>
            <a:r>
              <a:rPr lang="en-US" sz="2200" dirty="0" smtClean="0"/>
              <a:t>preponderance of the evidence (50.01 percent) for guilt</a:t>
            </a:r>
          </a:p>
          <a:p>
            <a:pPr marL="342900" indent="-342900">
              <a:buFont typeface="+mj-lt"/>
              <a:buAutoNum type="arabicPeriod"/>
            </a:pPr>
            <a:r>
              <a:rPr lang="en-US" sz="2200" dirty="0" smtClean="0"/>
              <a:t>allow accusers to appeal not-guilty findings</a:t>
            </a:r>
          </a:p>
          <a:p>
            <a:pPr marL="342900" indent="-342900">
              <a:buFont typeface="+mj-lt"/>
              <a:buAutoNum type="arabicPeriod"/>
            </a:pPr>
            <a:r>
              <a:rPr lang="en-US" sz="2200" dirty="0" smtClean="0"/>
              <a:t>“strongly” discourage cross-examination of accusers under procedures then used by most schools</a:t>
            </a:r>
          </a:p>
          <a:p>
            <a:pPr marL="342900" indent="-342900">
              <a:buFont typeface="+mj-lt"/>
              <a:buAutoNum type="arabicPeriod"/>
            </a:pPr>
            <a:r>
              <a:rPr lang="en-US" sz="2200" dirty="0"/>
              <a:t>d</a:t>
            </a:r>
            <a:r>
              <a:rPr lang="en-US" sz="2200" dirty="0" smtClean="0"/>
              <a:t>iscourage jury of accused student’s peers (fellow students) in Title IX tribunals</a:t>
            </a:r>
          </a:p>
          <a:p>
            <a:pPr marL="342900" indent="-342900">
              <a:buFont typeface="+mj-lt"/>
              <a:buAutoNum type="arabicPeriod"/>
            </a:pPr>
            <a:r>
              <a:rPr lang="en-US" sz="2200" dirty="0" smtClean="0"/>
              <a:t>accelerated adjudications (60 days suggested limit)</a:t>
            </a:r>
          </a:p>
          <a:p>
            <a:pPr marL="342900" indent="-342900">
              <a:buFont typeface="+mj-lt"/>
              <a:buAutoNum type="arabicPeriod"/>
            </a:pPr>
            <a:r>
              <a:rPr lang="en-US" sz="2200" dirty="0" smtClean="0">
                <a:solidFill>
                  <a:schemeClr val="accent1">
                    <a:lumMod val="75000"/>
                  </a:schemeClr>
                </a:solidFill>
              </a:rPr>
              <a:t>mandatory training </a:t>
            </a:r>
            <a:r>
              <a:rPr lang="en-US" sz="2200" dirty="0" smtClean="0">
                <a:solidFill>
                  <a:schemeClr val="accent1">
                    <a:lumMod val="75000"/>
                  </a:schemeClr>
                </a:solidFill>
              </a:rPr>
              <a:t>in effects of “neurobiological change” of </a:t>
            </a:r>
            <a:r>
              <a:rPr lang="en-US" sz="2200" dirty="0" smtClean="0">
                <a:solidFill>
                  <a:schemeClr val="accent1">
                    <a:lumMod val="75000"/>
                  </a:schemeClr>
                </a:solidFill>
              </a:rPr>
              <a:t>all Title IX tribunals and investigators</a:t>
            </a:r>
          </a:p>
          <a:p>
            <a:pPr marL="342900" indent="-342900">
              <a:buFont typeface="+mj-lt"/>
              <a:buAutoNum type="arabicPeriod"/>
            </a:pPr>
            <a:r>
              <a:rPr lang="en-US" sz="2200" dirty="0" smtClean="0"/>
              <a:t>praise for single investigator-adjudicator model (which eliminates all hearings and cross-examination)</a:t>
            </a:r>
            <a:endParaRPr lang="en-US" sz="2200" dirty="0"/>
          </a:p>
        </p:txBody>
      </p:sp>
    </p:spTree>
    <p:extLst>
      <p:ext uri="{BB962C8B-B14F-4D97-AF65-F5344CB8AC3E}">
        <p14:creationId xmlns:p14="http://schemas.microsoft.com/office/powerpoint/2010/main" val="39462664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088574" y="2071904"/>
            <a:ext cx="7626926" cy="2477713"/>
          </a:xfrm>
          <a:prstGeom prst="rect">
            <a:avLst/>
          </a:prstGeom>
        </p:spPr>
      </p:pic>
      <p:pic>
        <p:nvPicPr>
          <p:cNvPr id="5" name="Picture 4"/>
          <p:cNvPicPr>
            <a:picLocks noChangeAspect="1"/>
          </p:cNvPicPr>
          <p:nvPr/>
        </p:nvPicPr>
        <p:blipFill>
          <a:blip r:embed="rId3"/>
          <a:stretch>
            <a:fillRect/>
          </a:stretch>
        </p:blipFill>
        <p:spPr>
          <a:xfrm>
            <a:off x="2925186" y="0"/>
            <a:ext cx="5267325" cy="1990725"/>
          </a:xfrm>
          <a:prstGeom prst="rect">
            <a:avLst/>
          </a:prstGeom>
        </p:spPr>
      </p:pic>
    </p:spTree>
    <p:extLst>
      <p:ext uri="{BB962C8B-B14F-4D97-AF65-F5344CB8AC3E}">
        <p14:creationId xmlns:p14="http://schemas.microsoft.com/office/powerpoint/2010/main" val="41844560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429000" y="1510881"/>
            <a:ext cx="3807547" cy="1236935"/>
          </a:xfrm>
          <a:prstGeom prst="rect">
            <a:avLst/>
          </a:prstGeom>
        </p:spPr>
      </p:pic>
      <p:pic>
        <p:nvPicPr>
          <p:cNvPr id="5" name="Picture 4"/>
          <p:cNvPicPr>
            <a:picLocks noChangeAspect="1"/>
          </p:cNvPicPr>
          <p:nvPr/>
        </p:nvPicPr>
        <p:blipFill>
          <a:blip r:embed="rId3"/>
          <a:stretch>
            <a:fillRect/>
          </a:stretch>
        </p:blipFill>
        <p:spPr>
          <a:xfrm>
            <a:off x="3429000" y="0"/>
            <a:ext cx="3807547" cy="1439019"/>
          </a:xfrm>
          <a:prstGeom prst="rect">
            <a:avLst/>
          </a:prstGeom>
        </p:spPr>
      </p:pic>
      <p:pic>
        <p:nvPicPr>
          <p:cNvPr id="2" name="Picture 1"/>
          <p:cNvPicPr>
            <a:picLocks noChangeAspect="1"/>
          </p:cNvPicPr>
          <p:nvPr/>
        </p:nvPicPr>
        <p:blipFill>
          <a:blip r:embed="rId4"/>
          <a:stretch>
            <a:fillRect/>
          </a:stretch>
        </p:blipFill>
        <p:spPr>
          <a:xfrm>
            <a:off x="1434519" y="2819678"/>
            <a:ext cx="8312153" cy="3226902"/>
          </a:xfrm>
          <a:prstGeom prst="rect">
            <a:avLst/>
          </a:prstGeom>
        </p:spPr>
      </p:pic>
    </p:spTree>
    <p:extLst>
      <p:ext uri="{BB962C8B-B14F-4D97-AF65-F5344CB8AC3E}">
        <p14:creationId xmlns:p14="http://schemas.microsoft.com/office/powerpoint/2010/main" val="37982729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oli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08666" y="2408038"/>
            <a:ext cx="7917225" cy="4449962"/>
          </a:xfrm>
          <a:prstGeom prst="rect">
            <a:avLst/>
          </a:prstGeom>
        </p:spPr>
      </p:pic>
      <p:pic>
        <p:nvPicPr>
          <p:cNvPr id="3" name="Picture 2"/>
          <p:cNvPicPr>
            <a:picLocks noChangeAspect="1"/>
          </p:cNvPicPr>
          <p:nvPr/>
        </p:nvPicPr>
        <p:blipFill>
          <a:blip r:embed="rId5"/>
          <a:stretch>
            <a:fillRect/>
          </a:stretch>
        </p:blipFill>
        <p:spPr>
          <a:xfrm>
            <a:off x="6290561" y="0"/>
            <a:ext cx="5901439" cy="579170"/>
          </a:xfrm>
          <a:prstGeom prst="rect">
            <a:avLst/>
          </a:prstGeom>
        </p:spPr>
      </p:pic>
      <p:pic>
        <p:nvPicPr>
          <p:cNvPr id="4" name="Picture 3"/>
          <p:cNvPicPr>
            <a:picLocks noChangeAspect="1"/>
          </p:cNvPicPr>
          <p:nvPr/>
        </p:nvPicPr>
        <p:blipFill>
          <a:blip r:embed="rId6"/>
          <a:stretch>
            <a:fillRect/>
          </a:stretch>
        </p:blipFill>
        <p:spPr>
          <a:xfrm>
            <a:off x="6290561" y="871665"/>
            <a:ext cx="5584420" cy="1457070"/>
          </a:xfrm>
          <a:prstGeom prst="rect">
            <a:avLst/>
          </a:prstGeom>
        </p:spPr>
      </p:pic>
      <p:pic>
        <p:nvPicPr>
          <p:cNvPr id="7" name="Picture 6"/>
          <p:cNvPicPr>
            <a:picLocks noChangeAspect="1"/>
          </p:cNvPicPr>
          <p:nvPr/>
        </p:nvPicPr>
        <p:blipFill>
          <a:blip r:embed="rId7"/>
          <a:stretch>
            <a:fillRect/>
          </a:stretch>
        </p:blipFill>
        <p:spPr>
          <a:xfrm>
            <a:off x="-15373" y="-1"/>
            <a:ext cx="4812685" cy="2161310"/>
          </a:xfrm>
          <a:prstGeom prst="rect">
            <a:avLst/>
          </a:prstGeom>
        </p:spPr>
      </p:pic>
    </p:spTree>
    <p:extLst>
      <p:ext uri="{BB962C8B-B14F-4D97-AF65-F5344CB8AC3E}">
        <p14:creationId xmlns:p14="http://schemas.microsoft.com/office/powerpoint/2010/main" val="27168476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8169" y="886752"/>
            <a:ext cx="10531209" cy="1690193"/>
          </a:xfrm>
          <a:prstGeom prst="rect">
            <a:avLst/>
          </a:prstGeom>
        </p:spPr>
      </p:pic>
      <p:pic>
        <p:nvPicPr>
          <p:cNvPr id="3" name="Picture 2"/>
          <p:cNvPicPr>
            <a:picLocks noChangeAspect="1"/>
          </p:cNvPicPr>
          <p:nvPr/>
        </p:nvPicPr>
        <p:blipFill>
          <a:blip r:embed="rId3"/>
          <a:stretch>
            <a:fillRect/>
          </a:stretch>
        </p:blipFill>
        <p:spPr>
          <a:xfrm>
            <a:off x="2764414" y="160255"/>
            <a:ext cx="6600825" cy="581025"/>
          </a:xfrm>
          <a:prstGeom prst="rect">
            <a:avLst/>
          </a:prstGeom>
        </p:spPr>
      </p:pic>
    </p:spTree>
    <p:extLst>
      <p:ext uri="{BB962C8B-B14F-4D97-AF65-F5344CB8AC3E}">
        <p14:creationId xmlns:p14="http://schemas.microsoft.com/office/powerpoint/2010/main" val="21401697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199640" y="671181"/>
            <a:ext cx="5468696" cy="877692"/>
          </a:xfrm>
          <a:prstGeom prst="rect">
            <a:avLst/>
          </a:prstGeom>
        </p:spPr>
      </p:pic>
      <p:pic>
        <p:nvPicPr>
          <p:cNvPr id="3" name="Picture 2"/>
          <p:cNvPicPr>
            <a:picLocks noChangeAspect="1"/>
          </p:cNvPicPr>
          <p:nvPr/>
        </p:nvPicPr>
        <p:blipFill>
          <a:blip r:embed="rId5"/>
          <a:stretch>
            <a:fillRect/>
          </a:stretch>
        </p:blipFill>
        <p:spPr>
          <a:xfrm>
            <a:off x="73169" y="145776"/>
            <a:ext cx="5595167" cy="492504"/>
          </a:xfrm>
          <a:prstGeom prst="rect">
            <a:avLst/>
          </a:prstGeom>
        </p:spPr>
      </p:pic>
      <p:pic>
        <p:nvPicPr>
          <p:cNvPr id="5" name="Picture 4"/>
          <p:cNvPicPr>
            <a:picLocks noChangeAspect="1"/>
          </p:cNvPicPr>
          <p:nvPr/>
        </p:nvPicPr>
        <p:blipFill>
          <a:blip r:embed="rId6"/>
          <a:stretch>
            <a:fillRect/>
          </a:stretch>
        </p:blipFill>
        <p:spPr>
          <a:xfrm>
            <a:off x="5668336" y="634045"/>
            <a:ext cx="6655422" cy="704444"/>
          </a:xfrm>
          <a:prstGeom prst="rect">
            <a:avLst/>
          </a:prstGeom>
        </p:spPr>
      </p:pic>
      <p:pic>
        <p:nvPicPr>
          <p:cNvPr id="7" name="Picture 6"/>
          <p:cNvPicPr>
            <a:picLocks noChangeAspect="1"/>
          </p:cNvPicPr>
          <p:nvPr/>
        </p:nvPicPr>
        <p:blipFill>
          <a:blip r:embed="rId7"/>
          <a:stretch>
            <a:fillRect/>
          </a:stretch>
        </p:blipFill>
        <p:spPr>
          <a:xfrm>
            <a:off x="8351123" y="0"/>
            <a:ext cx="1289848" cy="666566"/>
          </a:xfrm>
          <a:prstGeom prst="rect">
            <a:avLst/>
          </a:prstGeom>
        </p:spPr>
      </p:pic>
      <p:pic>
        <p:nvPicPr>
          <p:cNvPr id="8" name="speierstat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905289" y="1826758"/>
            <a:ext cx="8134350" cy="4572000"/>
          </a:xfrm>
          <a:prstGeom prst="rect">
            <a:avLst/>
          </a:prstGeom>
        </p:spPr>
      </p:pic>
    </p:spTree>
    <p:extLst>
      <p:ext uri="{BB962C8B-B14F-4D97-AF65-F5344CB8AC3E}">
        <p14:creationId xmlns:p14="http://schemas.microsoft.com/office/powerpoint/2010/main" val="28549432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vol="80000">
                <p:cTn id="7" fill="hold" display="0">
                  <p:stCondLst>
                    <p:cond delay="indefinite"/>
                  </p:stCondLst>
                </p:cTn>
                <p:tgtEl>
                  <p:spTgt spid="8"/>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7066" y="0"/>
            <a:ext cx="5924550" cy="2867025"/>
          </a:xfrm>
          <a:prstGeom prst="rect">
            <a:avLst/>
          </a:prstGeom>
        </p:spPr>
      </p:pic>
      <p:pic>
        <p:nvPicPr>
          <p:cNvPr id="5" name="Picture 4"/>
          <p:cNvPicPr>
            <a:picLocks noChangeAspect="1"/>
          </p:cNvPicPr>
          <p:nvPr/>
        </p:nvPicPr>
        <p:blipFill>
          <a:blip r:embed="rId3"/>
          <a:stretch>
            <a:fillRect/>
          </a:stretch>
        </p:blipFill>
        <p:spPr>
          <a:xfrm>
            <a:off x="5989060" y="161925"/>
            <a:ext cx="5991225" cy="2705100"/>
          </a:xfrm>
          <a:prstGeom prst="rect">
            <a:avLst/>
          </a:prstGeom>
        </p:spPr>
      </p:pic>
      <p:pic>
        <p:nvPicPr>
          <p:cNvPr id="6" name="Picture 5"/>
          <p:cNvPicPr>
            <a:picLocks noChangeAspect="1"/>
          </p:cNvPicPr>
          <p:nvPr/>
        </p:nvPicPr>
        <p:blipFill>
          <a:blip r:embed="rId4"/>
          <a:stretch>
            <a:fillRect/>
          </a:stretch>
        </p:blipFill>
        <p:spPr>
          <a:xfrm>
            <a:off x="7144616" y="3244562"/>
            <a:ext cx="3409950" cy="514350"/>
          </a:xfrm>
          <a:prstGeom prst="rect">
            <a:avLst/>
          </a:prstGeom>
        </p:spPr>
      </p:pic>
      <p:pic>
        <p:nvPicPr>
          <p:cNvPr id="7" name="Picture 6"/>
          <p:cNvPicPr>
            <a:picLocks noChangeAspect="1"/>
          </p:cNvPicPr>
          <p:nvPr/>
        </p:nvPicPr>
        <p:blipFill>
          <a:blip r:embed="rId5"/>
          <a:stretch>
            <a:fillRect/>
          </a:stretch>
        </p:blipFill>
        <p:spPr>
          <a:xfrm>
            <a:off x="826077" y="3244562"/>
            <a:ext cx="3619500" cy="657225"/>
          </a:xfrm>
          <a:prstGeom prst="rect">
            <a:avLst/>
          </a:prstGeom>
        </p:spPr>
      </p:pic>
    </p:spTree>
    <p:extLst>
      <p:ext uri="{BB962C8B-B14F-4D97-AF65-F5344CB8AC3E}">
        <p14:creationId xmlns:p14="http://schemas.microsoft.com/office/powerpoint/2010/main" val="15184652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71437"/>
            <a:ext cx="12192000" cy="6715125"/>
          </a:xfrm>
          <a:prstGeom prst="rect">
            <a:avLst/>
          </a:prstGeom>
        </p:spPr>
      </p:pic>
    </p:spTree>
    <p:extLst>
      <p:ext uri="{BB962C8B-B14F-4D97-AF65-F5344CB8AC3E}">
        <p14:creationId xmlns:p14="http://schemas.microsoft.com/office/powerpoint/2010/main" val="29327652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7023" y="0"/>
            <a:ext cx="5076825" cy="4705350"/>
          </a:xfrm>
          <a:prstGeom prst="rect">
            <a:avLst/>
          </a:prstGeom>
        </p:spPr>
      </p:pic>
      <p:sp>
        <p:nvSpPr>
          <p:cNvPr id="3" name="TextBox 2"/>
          <p:cNvSpPr txBox="1"/>
          <p:nvPr/>
        </p:nvSpPr>
        <p:spPr>
          <a:xfrm>
            <a:off x="5746173" y="0"/>
            <a:ext cx="6016338" cy="5909310"/>
          </a:xfrm>
          <a:prstGeom prst="rect">
            <a:avLst/>
          </a:prstGeom>
          <a:noFill/>
        </p:spPr>
        <p:txBody>
          <a:bodyPr wrap="square" rtlCol="0">
            <a:spAutoFit/>
          </a:bodyPr>
          <a:lstStyle/>
          <a:p>
            <a:endParaRPr lang="en-US" dirty="0" smtClean="0">
              <a:solidFill>
                <a:prstClr val="black"/>
              </a:solidFill>
            </a:endParaRPr>
          </a:p>
          <a:p>
            <a:r>
              <a:rPr lang="en-US" dirty="0" smtClean="0">
                <a:solidFill>
                  <a:prstClr val="black"/>
                </a:solidFill>
              </a:rPr>
              <a:t>--“Dear Colleague” letter mandates: preponderance-of-evidence; right of accuser to appeal not-guilty finding; accelerated investigation</a:t>
            </a:r>
          </a:p>
          <a:p>
            <a:endParaRPr lang="en-US" dirty="0" smtClean="0">
              <a:solidFill>
                <a:prstClr val="black"/>
              </a:solidFill>
            </a:endParaRPr>
          </a:p>
          <a:p>
            <a:r>
              <a:rPr lang="en-US" dirty="0">
                <a:solidFill>
                  <a:prstClr val="black"/>
                </a:solidFill>
              </a:rPr>
              <a:t>--accused student can’t have lawyer at </a:t>
            </a:r>
            <a:r>
              <a:rPr lang="en-US" dirty="0" smtClean="0">
                <a:solidFill>
                  <a:prstClr val="black"/>
                </a:solidFill>
              </a:rPr>
              <a:t>hearing</a:t>
            </a:r>
          </a:p>
          <a:p>
            <a:endParaRPr lang="en-US" dirty="0" smtClean="0">
              <a:solidFill>
                <a:prstClr val="black"/>
              </a:solidFill>
            </a:endParaRPr>
          </a:p>
          <a:p>
            <a:r>
              <a:rPr lang="en-US" dirty="0" smtClean="0">
                <a:solidFill>
                  <a:prstClr val="black"/>
                </a:solidFill>
              </a:rPr>
              <a:t>--elimination of direct cross-examination; questions submitted in writing, in advance; may or may not be asked by panel</a:t>
            </a:r>
          </a:p>
          <a:p>
            <a:endParaRPr lang="en-US" dirty="0" smtClean="0">
              <a:solidFill>
                <a:prstClr val="black"/>
              </a:solidFill>
            </a:endParaRPr>
          </a:p>
          <a:p>
            <a:r>
              <a:rPr lang="en-US" dirty="0" smtClean="0">
                <a:solidFill>
                  <a:prstClr val="black"/>
                </a:solidFill>
              </a:rPr>
              <a:t>--no students in disciplinary panel; special training</a:t>
            </a:r>
          </a:p>
          <a:p>
            <a:endParaRPr lang="en-US" dirty="0" smtClean="0">
              <a:solidFill>
                <a:prstClr val="black"/>
              </a:solidFill>
            </a:endParaRPr>
          </a:p>
          <a:p>
            <a:r>
              <a:rPr lang="en-US" dirty="0" smtClean="0">
                <a:solidFill>
                  <a:prstClr val="black"/>
                </a:solidFill>
              </a:rPr>
              <a:t>--investigator hired by Title IX office, to use “affirmative consent” standard</a:t>
            </a:r>
          </a:p>
          <a:p>
            <a:endParaRPr lang="en-US" dirty="0" smtClean="0">
              <a:solidFill>
                <a:prstClr val="black"/>
              </a:solidFill>
            </a:endParaRPr>
          </a:p>
          <a:p>
            <a:r>
              <a:rPr lang="en-US" dirty="0" smtClean="0">
                <a:solidFill>
                  <a:prstClr val="black"/>
                </a:solidFill>
              </a:rPr>
              <a:t>--intoxicated students might “appear </a:t>
            </a:r>
            <a:r>
              <a:rPr lang="en-US" dirty="0">
                <a:solidFill>
                  <a:prstClr val="black"/>
                </a:solidFill>
              </a:rPr>
              <a:t>to be giving consent, but do not actually have conscious awareness or the ability to </a:t>
            </a:r>
            <a:r>
              <a:rPr lang="en-US" dirty="0" smtClean="0">
                <a:solidFill>
                  <a:prstClr val="black"/>
                </a:solidFill>
              </a:rPr>
              <a:t>consent”; no standard on how to evaluate</a:t>
            </a:r>
          </a:p>
          <a:p>
            <a:endParaRPr lang="en-US" dirty="0" smtClean="0">
              <a:solidFill>
                <a:prstClr val="black"/>
              </a:solidFill>
            </a:endParaRPr>
          </a:p>
          <a:p>
            <a:r>
              <a:rPr lang="en-US" dirty="0" smtClean="0">
                <a:solidFill>
                  <a:prstClr val="black"/>
                </a:solidFill>
              </a:rPr>
              <a:t>--</a:t>
            </a:r>
            <a:r>
              <a:rPr lang="en-US" b="1" dirty="0" smtClean="0">
                <a:solidFill>
                  <a:srgbClr val="FF0000"/>
                </a:solidFill>
              </a:rPr>
              <a:t>goal of procedure is “empowering victims”</a:t>
            </a:r>
          </a:p>
          <a:p>
            <a:endParaRPr lang="en-US" dirty="0">
              <a:solidFill>
                <a:prstClr val="black"/>
              </a:solidFill>
            </a:endParaRPr>
          </a:p>
        </p:txBody>
      </p:sp>
    </p:spTree>
    <p:extLst>
      <p:ext uri="{BB962C8B-B14F-4D97-AF65-F5344CB8AC3E}">
        <p14:creationId xmlns:p14="http://schemas.microsoft.com/office/powerpoint/2010/main" val="17398544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8826" y="112135"/>
            <a:ext cx="3190875" cy="6238875"/>
          </a:xfrm>
          <a:prstGeom prst="rect">
            <a:avLst/>
          </a:prstGeom>
        </p:spPr>
      </p:pic>
      <p:pic>
        <p:nvPicPr>
          <p:cNvPr id="3" name="Picture 2"/>
          <p:cNvPicPr>
            <a:picLocks noChangeAspect="1"/>
          </p:cNvPicPr>
          <p:nvPr/>
        </p:nvPicPr>
        <p:blipFill>
          <a:blip r:embed="rId3"/>
          <a:stretch>
            <a:fillRect/>
          </a:stretch>
        </p:blipFill>
        <p:spPr>
          <a:xfrm>
            <a:off x="5453062" y="112135"/>
            <a:ext cx="5857875" cy="2705100"/>
          </a:xfrm>
          <a:prstGeom prst="rect">
            <a:avLst/>
          </a:prstGeom>
        </p:spPr>
      </p:pic>
      <p:sp>
        <p:nvSpPr>
          <p:cNvPr id="4" name="TextBox 3"/>
          <p:cNvSpPr txBox="1"/>
          <p:nvPr/>
        </p:nvSpPr>
        <p:spPr>
          <a:xfrm>
            <a:off x="5486400" y="3418609"/>
            <a:ext cx="5870864" cy="1015663"/>
          </a:xfrm>
          <a:prstGeom prst="rect">
            <a:avLst/>
          </a:prstGeom>
          <a:noFill/>
        </p:spPr>
        <p:txBody>
          <a:bodyPr wrap="square" rtlCol="0">
            <a:spAutoFit/>
          </a:bodyPr>
          <a:lstStyle/>
          <a:p>
            <a:r>
              <a:rPr lang="en-US" sz="2000" dirty="0" smtClean="0">
                <a:solidFill>
                  <a:prstClr val="black"/>
                </a:solidFill>
              </a:rPr>
              <a:t>“Ms. [Stanton] did not keep </a:t>
            </a:r>
            <a:r>
              <a:rPr lang="en-US" sz="2000" dirty="0">
                <a:solidFill>
                  <a:prstClr val="black"/>
                </a:solidFill>
              </a:rPr>
              <a:t>a journal; </a:t>
            </a:r>
            <a:r>
              <a:rPr lang="en-US" sz="2000" b="1" dirty="0" smtClean="0">
                <a:solidFill>
                  <a:srgbClr val="FF0000"/>
                </a:solidFill>
              </a:rPr>
              <a:t>she did </a:t>
            </a:r>
            <a:r>
              <a:rPr lang="en-US" sz="2000" b="1" dirty="0">
                <a:solidFill>
                  <a:srgbClr val="FF0000"/>
                </a:solidFill>
              </a:rPr>
              <a:t>not email, text or otherwise reduce what had happened with </a:t>
            </a:r>
            <a:r>
              <a:rPr lang="en-US" sz="2000" b="1" dirty="0" smtClean="0">
                <a:solidFill>
                  <a:srgbClr val="FF0000"/>
                </a:solidFill>
              </a:rPr>
              <a:t>[Cheng] </a:t>
            </a:r>
            <a:r>
              <a:rPr lang="en-US" sz="2000" b="1" dirty="0">
                <a:solidFill>
                  <a:srgbClr val="FF0000"/>
                </a:solidFill>
              </a:rPr>
              <a:t>to writing</a:t>
            </a:r>
            <a:r>
              <a:rPr lang="en-US" sz="2000" dirty="0" smtClean="0">
                <a:solidFill>
                  <a:prstClr val="black"/>
                </a:solidFill>
              </a:rPr>
              <a:t>.”</a:t>
            </a:r>
            <a:endParaRPr lang="en-US" sz="2000" dirty="0">
              <a:solidFill>
                <a:prstClr val="black"/>
              </a:solidFill>
            </a:endParaRPr>
          </a:p>
        </p:txBody>
      </p:sp>
    </p:spTree>
    <p:extLst>
      <p:ext uri="{BB962C8B-B14F-4D97-AF65-F5344CB8AC3E}">
        <p14:creationId xmlns:p14="http://schemas.microsoft.com/office/powerpoint/2010/main" val="15046339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92483" y="1"/>
            <a:ext cx="6151418" cy="1015663"/>
          </a:xfrm>
          <a:prstGeom prst="rect">
            <a:avLst/>
          </a:prstGeom>
          <a:noFill/>
        </p:spPr>
        <p:txBody>
          <a:bodyPr wrap="square" rtlCol="0">
            <a:spAutoFit/>
          </a:bodyPr>
          <a:lstStyle/>
          <a:p>
            <a:r>
              <a:rPr lang="en-US" sz="2000" dirty="0" smtClean="0">
                <a:solidFill>
                  <a:prstClr val="black"/>
                </a:solidFill>
              </a:rPr>
              <a:t>Stanton: I felt very alone and confused . . . I realized that I did not want to be alone. </a:t>
            </a:r>
            <a:r>
              <a:rPr lang="en-US" sz="2000" b="1" dirty="0" smtClean="0">
                <a:solidFill>
                  <a:srgbClr val="FF0000"/>
                </a:solidFill>
              </a:rPr>
              <a:t>I texted a friend to come over and talk to me and spend the night </a:t>
            </a:r>
            <a:r>
              <a:rPr lang="en-US" sz="2000" dirty="0" smtClean="0">
                <a:solidFill>
                  <a:prstClr val="black"/>
                </a:solidFill>
              </a:rPr>
              <a:t>. . .</a:t>
            </a:r>
            <a:endParaRPr lang="en-US" sz="2000" dirty="0">
              <a:solidFill>
                <a:prstClr val="black"/>
              </a:solidFill>
            </a:endParaRPr>
          </a:p>
        </p:txBody>
      </p:sp>
    </p:spTree>
    <p:extLst>
      <p:ext uri="{BB962C8B-B14F-4D97-AF65-F5344CB8AC3E}">
        <p14:creationId xmlns:p14="http://schemas.microsoft.com/office/powerpoint/2010/main" val="9274424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92483" y="1"/>
            <a:ext cx="6151418" cy="2862322"/>
          </a:xfrm>
          <a:prstGeom prst="rect">
            <a:avLst/>
          </a:prstGeom>
          <a:noFill/>
        </p:spPr>
        <p:txBody>
          <a:bodyPr wrap="square" rtlCol="0">
            <a:spAutoFit/>
          </a:bodyPr>
          <a:lstStyle/>
          <a:p>
            <a:r>
              <a:rPr lang="en-US" sz="2000" dirty="0" smtClean="0">
                <a:solidFill>
                  <a:prstClr val="black"/>
                </a:solidFill>
              </a:rPr>
              <a:t>Stanton: I felt very alone and confused . . . I realized that I did not want to be alone. </a:t>
            </a:r>
            <a:r>
              <a:rPr lang="en-US" sz="2000" b="1" dirty="0" smtClean="0">
                <a:solidFill>
                  <a:srgbClr val="FF0000"/>
                </a:solidFill>
              </a:rPr>
              <a:t>I texted a friend to come over and talk to me and spend the night </a:t>
            </a:r>
            <a:r>
              <a:rPr lang="en-US" sz="2000" dirty="0" smtClean="0">
                <a:solidFill>
                  <a:prstClr val="black"/>
                </a:solidFill>
              </a:rPr>
              <a:t>. . </a:t>
            </a:r>
            <a:r>
              <a:rPr lang="en-US" sz="2000" dirty="0" smtClean="0">
                <a:solidFill>
                  <a:prstClr val="black"/>
                </a:solidFill>
              </a:rPr>
              <a:t>.</a:t>
            </a:r>
          </a:p>
          <a:p>
            <a:endParaRPr lang="en-US" sz="2000" dirty="0">
              <a:solidFill>
                <a:prstClr val="black"/>
              </a:solidFill>
            </a:endParaRPr>
          </a:p>
          <a:p>
            <a:r>
              <a:rPr lang="en-US" sz="2000" dirty="0">
                <a:solidFill>
                  <a:prstClr val="black"/>
                </a:solidFill>
              </a:rPr>
              <a:t>Chair: Any other questions from the hearing panel at this stage?</a:t>
            </a:r>
          </a:p>
          <a:p>
            <a:endParaRPr lang="en-US" sz="2000" dirty="0">
              <a:solidFill>
                <a:prstClr val="black"/>
              </a:solidFill>
            </a:endParaRPr>
          </a:p>
          <a:p>
            <a:r>
              <a:rPr lang="en-US" sz="2000" dirty="0">
                <a:solidFill>
                  <a:prstClr val="black"/>
                </a:solidFill>
              </a:rPr>
              <a:t>Q: How did your relationships with [common friends], how were your relationships affected [after the incident</a:t>
            </a:r>
            <a:r>
              <a:rPr lang="en-US" sz="2000" dirty="0" smtClean="0">
                <a:solidFill>
                  <a:prstClr val="black"/>
                </a:solidFill>
              </a:rPr>
              <a:t>]?</a:t>
            </a:r>
            <a:endParaRPr lang="en-US" sz="2000" dirty="0">
              <a:solidFill>
                <a:prstClr val="black"/>
              </a:solidFill>
            </a:endParaRPr>
          </a:p>
        </p:txBody>
      </p:sp>
    </p:spTree>
    <p:extLst>
      <p:ext uri="{BB962C8B-B14F-4D97-AF65-F5344CB8AC3E}">
        <p14:creationId xmlns:p14="http://schemas.microsoft.com/office/powerpoint/2010/main" val="41726014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3036" y="519545"/>
            <a:ext cx="7710055" cy="3693319"/>
          </a:xfrm>
          <a:prstGeom prst="rect">
            <a:avLst/>
          </a:prstGeom>
          <a:noFill/>
        </p:spPr>
        <p:txBody>
          <a:bodyPr wrap="square" rtlCol="0">
            <a:spAutoFit/>
          </a:bodyPr>
          <a:lstStyle/>
          <a:p>
            <a:r>
              <a:rPr lang="en-US" dirty="0" smtClean="0"/>
              <a:t>Q: We heard in testimony that there was a text message sent to D.R., the resident advisor, after the incident. Do you recall that the content of that message was?</a:t>
            </a:r>
          </a:p>
          <a:p>
            <a:endParaRPr lang="en-US" dirty="0"/>
          </a:p>
          <a:p>
            <a:r>
              <a:rPr lang="en-US" dirty="0" smtClean="0"/>
              <a:t>Stanton: I think I did say like, well, something about . . . Like, well doing a bad thing. So I actually, like, texted him right after [Cheng] had left . . .</a:t>
            </a:r>
          </a:p>
          <a:p>
            <a:endParaRPr lang="en-US" dirty="0"/>
          </a:p>
          <a:p>
            <a:r>
              <a:rPr lang="en-US" dirty="0" smtClean="0"/>
              <a:t>Q: So you had said previously that immediately after [Cheng] had left you texted someone, and someone came over? Was D.R. the person who came over?</a:t>
            </a:r>
          </a:p>
          <a:p>
            <a:endParaRPr lang="en-US" dirty="0"/>
          </a:p>
          <a:p>
            <a:r>
              <a:rPr lang="en-US" dirty="0" smtClean="0"/>
              <a:t>Stanton: No.</a:t>
            </a:r>
          </a:p>
          <a:p>
            <a:endParaRPr lang="en-US" dirty="0"/>
          </a:p>
          <a:p>
            <a:endParaRPr lang="en-US" dirty="0"/>
          </a:p>
        </p:txBody>
      </p:sp>
    </p:spTree>
    <p:extLst>
      <p:ext uri="{BB962C8B-B14F-4D97-AF65-F5344CB8AC3E}">
        <p14:creationId xmlns:p14="http://schemas.microsoft.com/office/powerpoint/2010/main" val="29463476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3036" y="519545"/>
            <a:ext cx="7710055" cy="3970318"/>
          </a:xfrm>
          <a:prstGeom prst="rect">
            <a:avLst/>
          </a:prstGeom>
          <a:noFill/>
        </p:spPr>
        <p:txBody>
          <a:bodyPr wrap="square" rtlCol="0">
            <a:spAutoFit/>
          </a:bodyPr>
          <a:lstStyle/>
          <a:p>
            <a:r>
              <a:rPr lang="en-US" dirty="0" smtClean="0"/>
              <a:t>Q: We heard in testimony that there was a text message sent to D.R., the resident advisor, after the incident. Do you recall that the content of that message was?</a:t>
            </a:r>
          </a:p>
          <a:p>
            <a:endParaRPr lang="en-US" dirty="0"/>
          </a:p>
          <a:p>
            <a:r>
              <a:rPr lang="en-US" dirty="0" smtClean="0"/>
              <a:t>Stanton: I think I did say like, well, something about . . . Like, well doing a bad thing. So I actually, like, texted him right after [Cheng] had left . . .</a:t>
            </a:r>
          </a:p>
          <a:p>
            <a:endParaRPr lang="en-US" dirty="0"/>
          </a:p>
          <a:p>
            <a:r>
              <a:rPr lang="en-US" dirty="0" smtClean="0"/>
              <a:t>Q: So you had said previously that immediately after [Cheng] had left you texted someone, and someone came over? Was D.R. the person who came over?</a:t>
            </a:r>
          </a:p>
          <a:p>
            <a:endParaRPr lang="en-US" dirty="0"/>
          </a:p>
          <a:p>
            <a:r>
              <a:rPr lang="en-US" dirty="0" smtClean="0"/>
              <a:t>Stanton: No.</a:t>
            </a:r>
          </a:p>
          <a:p>
            <a:endParaRPr lang="en-US" dirty="0"/>
          </a:p>
          <a:p>
            <a:r>
              <a:rPr lang="en-US" dirty="0" smtClean="0"/>
              <a:t>Q: </a:t>
            </a:r>
            <a:r>
              <a:rPr lang="en-US" b="1" dirty="0" smtClean="0">
                <a:solidFill>
                  <a:srgbClr val="FF0000"/>
                </a:solidFill>
              </a:rPr>
              <a:t>And . . . Thank you</a:t>
            </a:r>
            <a:r>
              <a:rPr lang="en-US" dirty="0" smtClean="0"/>
              <a:t>. [Question about Stanton’s difficult relations with her former friends.]</a:t>
            </a:r>
          </a:p>
        </p:txBody>
      </p:sp>
    </p:spTree>
    <p:extLst>
      <p:ext uri="{BB962C8B-B14F-4D97-AF65-F5344CB8AC3E}">
        <p14:creationId xmlns:p14="http://schemas.microsoft.com/office/powerpoint/2010/main" val="41481131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436917" y="0"/>
            <a:ext cx="7678881" cy="5078313"/>
          </a:xfrm>
          <a:prstGeom prst="rect">
            <a:avLst/>
          </a:prstGeom>
          <a:noFill/>
        </p:spPr>
        <p:txBody>
          <a:bodyPr wrap="square" rtlCol="0">
            <a:spAutoFit/>
          </a:bodyPr>
          <a:lstStyle/>
          <a:p>
            <a:r>
              <a:rPr lang="en-US" dirty="0"/>
              <a:t>After </a:t>
            </a:r>
            <a:r>
              <a:rPr lang="en-US" dirty="0" smtClean="0"/>
              <a:t>Cheng left </a:t>
            </a:r>
            <a:r>
              <a:rPr lang="en-US" dirty="0"/>
              <a:t>her room, </a:t>
            </a:r>
            <a:r>
              <a:rPr lang="en-US" dirty="0" smtClean="0"/>
              <a:t>Stanton exchanged </a:t>
            </a:r>
            <a:r>
              <a:rPr lang="en-US" dirty="0"/>
              <a:t>text messages with another student, </a:t>
            </a:r>
            <a:r>
              <a:rPr lang="en-US" dirty="0" smtClean="0"/>
              <a:t>D.R., </a:t>
            </a:r>
            <a:r>
              <a:rPr lang="en-US" dirty="0"/>
              <a:t>who lived on the same floor as </a:t>
            </a:r>
            <a:r>
              <a:rPr lang="en-US" dirty="0" smtClean="0"/>
              <a:t>Stanton and [her roommate] and </a:t>
            </a:r>
            <a:r>
              <a:rPr lang="en-US" dirty="0"/>
              <a:t>served as a residential counselor. In the course of the text message exchange, </a:t>
            </a:r>
            <a:r>
              <a:rPr lang="en-US" dirty="0" smtClean="0"/>
              <a:t>Stanton stated </a:t>
            </a:r>
            <a:r>
              <a:rPr lang="en-US" dirty="0"/>
              <a:t>that </a:t>
            </a:r>
            <a:r>
              <a:rPr lang="en-US" b="1" dirty="0">
                <a:solidFill>
                  <a:srgbClr val="FF0000"/>
                </a:solidFill>
              </a:rPr>
              <a:t>she “fucked” </a:t>
            </a:r>
            <a:r>
              <a:rPr lang="en-US" b="1" dirty="0" smtClean="0">
                <a:solidFill>
                  <a:srgbClr val="FF0000"/>
                </a:solidFill>
              </a:rPr>
              <a:t>Cheng </a:t>
            </a:r>
            <a:r>
              <a:rPr lang="en-US" dirty="0" smtClean="0"/>
              <a:t>and </a:t>
            </a:r>
            <a:r>
              <a:rPr lang="en-US" b="1" dirty="0">
                <a:solidFill>
                  <a:srgbClr val="FF0000"/>
                </a:solidFill>
              </a:rPr>
              <a:t>proposed lying to others about what happened</a:t>
            </a:r>
            <a:r>
              <a:rPr lang="en-US" dirty="0"/>
              <a:t>, expressing concern about the fact that others, including </a:t>
            </a:r>
            <a:r>
              <a:rPr lang="en-US" dirty="0" smtClean="0"/>
              <a:t>[another student in the dorm], </a:t>
            </a:r>
            <a:r>
              <a:rPr lang="en-US" dirty="0"/>
              <a:t>had seen her kissing </a:t>
            </a:r>
            <a:r>
              <a:rPr lang="en-US" dirty="0" smtClean="0"/>
              <a:t>Cheng in </a:t>
            </a:r>
            <a:r>
              <a:rPr lang="en-US" dirty="0"/>
              <a:t>the common room, and </a:t>
            </a:r>
            <a:r>
              <a:rPr lang="en-US" b="1" dirty="0">
                <a:solidFill>
                  <a:srgbClr val="FF0000"/>
                </a:solidFill>
              </a:rPr>
              <a:t>her belief that </a:t>
            </a:r>
            <a:r>
              <a:rPr lang="en-US" b="1" dirty="0" smtClean="0">
                <a:solidFill>
                  <a:srgbClr val="FF0000"/>
                </a:solidFill>
              </a:rPr>
              <a:t>Cheng “was </a:t>
            </a:r>
            <a:r>
              <a:rPr lang="en-US" b="1" dirty="0">
                <a:solidFill>
                  <a:srgbClr val="FF0000"/>
                </a:solidFill>
              </a:rPr>
              <a:t>too drunk to make a good lie out of shit.” </a:t>
            </a:r>
            <a:r>
              <a:rPr lang="en-US" dirty="0" smtClean="0"/>
              <a:t>Stanton also </a:t>
            </a:r>
            <a:r>
              <a:rPr lang="en-US" dirty="0"/>
              <a:t>told DR that another student, </a:t>
            </a:r>
            <a:r>
              <a:rPr lang="en-US" dirty="0" smtClean="0"/>
              <a:t>ML [</a:t>
            </a:r>
            <a:r>
              <a:rPr lang="en-US" b="1" dirty="0" smtClean="0">
                <a:solidFill>
                  <a:srgbClr val="FF0000"/>
                </a:solidFill>
              </a:rPr>
              <a:t>who she had invited to her room to hook up before encountering Cheng</a:t>
            </a:r>
            <a:r>
              <a:rPr lang="en-US" dirty="0" smtClean="0"/>
              <a:t>], </a:t>
            </a:r>
            <a:r>
              <a:rPr lang="en-US" dirty="0"/>
              <a:t>was coming to her room. </a:t>
            </a:r>
            <a:r>
              <a:rPr lang="en-US" dirty="0" smtClean="0"/>
              <a:t>After </a:t>
            </a:r>
            <a:r>
              <a:rPr lang="en-US" dirty="0"/>
              <a:t>ML arrived, </a:t>
            </a:r>
            <a:r>
              <a:rPr lang="en-US" dirty="0" smtClean="0"/>
              <a:t>Stanton complained </a:t>
            </a:r>
            <a:r>
              <a:rPr lang="en-US" dirty="0"/>
              <a:t>to DR that ML was “just talking” </a:t>
            </a:r>
            <a:r>
              <a:rPr lang="en-US" b="1" dirty="0">
                <a:solidFill>
                  <a:srgbClr val="FF0000"/>
                </a:solidFill>
              </a:rPr>
              <a:t>rather than initiating sexual contact</a:t>
            </a:r>
            <a:r>
              <a:rPr lang="en-US" dirty="0"/>
              <a:t>. </a:t>
            </a:r>
            <a:r>
              <a:rPr lang="en-US" dirty="0" smtClean="0"/>
              <a:t>Later</a:t>
            </a:r>
            <a:r>
              <a:rPr lang="en-US" dirty="0"/>
              <a:t>, </a:t>
            </a:r>
            <a:r>
              <a:rPr lang="en-US" dirty="0" smtClean="0"/>
              <a:t>Stanton complained </a:t>
            </a:r>
            <a:r>
              <a:rPr lang="en-US" dirty="0"/>
              <a:t>to DR that “action did not happen </a:t>
            </a:r>
            <a:r>
              <a:rPr lang="en-US" dirty="0" err="1"/>
              <a:t>til</a:t>
            </a:r>
            <a:r>
              <a:rPr lang="en-US" dirty="0"/>
              <a:t> 5 in the . . . morning.” </a:t>
            </a:r>
            <a:r>
              <a:rPr lang="en-US" dirty="0" smtClean="0"/>
              <a:t>She </a:t>
            </a:r>
            <a:r>
              <a:rPr lang="en-US" dirty="0"/>
              <a:t>also mentioned that </a:t>
            </a:r>
            <a:r>
              <a:rPr lang="en-US" dirty="0" smtClean="0"/>
              <a:t>Cheng had </a:t>
            </a:r>
            <a:r>
              <a:rPr lang="en-US" dirty="0"/>
              <a:t>come to her room in search of his phone, but </a:t>
            </a:r>
            <a:r>
              <a:rPr lang="en-US" b="1" dirty="0">
                <a:solidFill>
                  <a:srgbClr val="FF0000"/>
                </a:solidFill>
              </a:rPr>
              <a:t>that she had told him to go away because ML was still in her room</a:t>
            </a:r>
            <a:r>
              <a:rPr lang="en-US" dirty="0"/>
              <a:t>. </a:t>
            </a:r>
            <a:r>
              <a:rPr lang="en-US" dirty="0" smtClean="0"/>
              <a:t>The </a:t>
            </a:r>
            <a:r>
              <a:rPr lang="en-US" dirty="0"/>
              <a:t>text messages </a:t>
            </a:r>
            <a:r>
              <a:rPr lang="en-US" b="1" dirty="0">
                <a:solidFill>
                  <a:srgbClr val="FF0000"/>
                </a:solidFill>
              </a:rPr>
              <a:t>contain a significant back and forth between DR and </a:t>
            </a:r>
            <a:r>
              <a:rPr lang="en-US" b="1" dirty="0" smtClean="0">
                <a:solidFill>
                  <a:srgbClr val="FF0000"/>
                </a:solidFill>
              </a:rPr>
              <a:t>Stanton about </a:t>
            </a:r>
            <a:r>
              <a:rPr lang="en-US" b="1" dirty="0">
                <a:solidFill>
                  <a:srgbClr val="FF0000"/>
                </a:solidFill>
              </a:rPr>
              <a:t>what </a:t>
            </a:r>
            <a:r>
              <a:rPr lang="en-US" b="1" dirty="0" smtClean="0">
                <a:solidFill>
                  <a:srgbClr val="FF0000"/>
                </a:solidFill>
              </a:rPr>
              <a:t>Stanton would </a:t>
            </a:r>
            <a:r>
              <a:rPr lang="en-US" b="1" dirty="0">
                <a:solidFill>
                  <a:srgbClr val="FF0000"/>
                </a:solidFill>
              </a:rPr>
              <a:t>tell her </a:t>
            </a:r>
            <a:r>
              <a:rPr lang="en-US" b="1" dirty="0" smtClean="0">
                <a:solidFill>
                  <a:srgbClr val="FF0000"/>
                </a:solidFill>
              </a:rPr>
              <a:t>roommate</a:t>
            </a:r>
            <a:r>
              <a:rPr lang="en-US" dirty="0" smtClean="0"/>
              <a:t>, </a:t>
            </a:r>
            <a:r>
              <a:rPr lang="en-US" dirty="0"/>
              <a:t>who had been casually dating </a:t>
            </a:r>
            <a:r>
              <a:rPr lang="en-US" dirty="0" smtClean="0"/>
              <a:t>Cheng. </a:t>
            </a:r>
            <a:r>
              <a:rPr lang="en-US" b="1" dirty="0" smtClean="0">
                <a:solidFill>
                  <a:srgbClr val="FF0000"/>
                </a:solidFill>
              </a:rPr>
              <a:t>DR </a:t>
            </a:r>
            <a:r>
              <a:rPr lang="en-US" b="1" dirty="0">
                <a:solidFill>
                  <a:srgbClr val="FF0000"/>
                </a:solidFill>
              </a:rPr>
              <a:t>took the position that word would get out</a:t>
            </a:r>
            <a:r>
              <a:rPr lang="en-US" dirty="0"/>
              <a:t>, stating </a:t>
            </a:r>
            <a:r>
              <a:rPr lang="en-US" dirty="0" smtClean="0"/>
              <a:t>Cheng had </a:t>
            </a:r>
            <a:r>
              <a:rPr lang="en-US" dirty="0"/>
              <a:t>told someone else and reminding </a:t>
            </a:r>
            <a:r>
              <a:rPr lang="en-US" dirty="0" smtClean="0"/>
              <a:t>Stanton she </a:t>
            </a:r>
            <a:r>
              <a:rPr lang="en-US" dirty="0"/>
              <a:t>too had also told someone, to which </a:t>
            </a:r>
            <a:r>
              <a:rPr lang="en-US" dirty="0" smtClean="0"/>
              <a:t>Stanton responded </a:t>
            </a:r>
            <a:r>
              <a:rPr lang="en-US" dirty="0"/>
              <a:t>that DR did not count.</a:t>
            </a:r>
          </a:p>
        </p:txBody>
      </p:sp>
      <p:pic>
        <p:nvPicPr>
          <p:cNvPr id="4" name="Picture 3"/>
          <p:cNvPicPr>
            <a:picLocks noChangeAspect="1"/>
          </p:cNvPicPr>
          <p:nvPr/>
        </p:nvPicPr>
        <p:blipFill>
          <a:blip r:embed="rId2"/>
          <a:stretch>
            <a:fillRect/>
          </a:stretch>
        </p:blipFill>
        <p:spPr>
          <a:xfrm>
            <a:off x="-83128" y="-1"/>
            <a:ext cx="4490120" cy="2878283"/>
          </a:xfrm>
          <a:prstGeom prst="rect">
            <a:avLst/>
          </a:prstGeom>
        </p:spPr>
      </p:pic>
    </p:spTree>
    <p:extLst>
      <p:ext uri="{BB962C8B-B14F-4D97-AF65-F5344CB8AC3E}">
        <p14:creationId xmlns:p14="http://schemas.microsoft.com/office/powerpoint/2010/main" val="8672225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98905" y="0"/>
            <a:ext cx="5200650" cy="1752600"/>
          </a:xfrm>
          <a:prstGeom prst="rect">
            <a:avLst/>
          </a:prstGeom>
        </p:spPr>
      </p:pic>
      <p:pic>
        <p:nvPicPr>
          <p:cNvPr id="3" name="Picture 2"/>
          <p:cNvPicPr>
            <a:picLocks noChangeAspect="1"/>
          </p:cNvPicPr>
          <p:nvPr/>
        </p:nvPicPr>
        <p:blipFill>
          <a:blip r:embed="rId3"/>
          <a:stretch>
            <a:fillRect/>
          </a:stretch>
        </p:blipFill>
        <p:spPr>
          <a:xfrm>
            <a:off x="3298905" y="2001395"/>
            <a:ext cx="5295900" cy="2276475"/>
          </a:xfrm>
          <a:prstGeom prst="rect">
            <a:avLst/>
          </a:prstGeom>
        </p:spPr>
      </p:pic>
      <p:sp>
        <p:nvSpPr>
          <p:cNvPr id="4" name="Rectangle 3"/>
          <p:cNvSpPr/>
          <p:nvPr/>
        </p:nvSpPr>
        <p:spPr>
          <a:xfrm>
            <a:off x="3048000" y="3105835"/>
            <a:ext cx="6096000" cy="2862322"/>
          </a:xfrm>
          <a:prstGeom prst="rect">
            <a:avLst/>
          </a:prstGeom>
        </p:spPr>
        <p:txBody>
          <a:bodyPr>
            <a:spAutoFit/>
          </a:bodyPr>
          <a:lstStyle/>
          <a:p>
            <a:r>
              <a:rPr lang="en-US" dirty="0">
                <a:solidFill>
                  <a:prstClr val="black"/>
                </a:solidFill>
              </a:rPr>
              <a:t> </a:t>
            </a:r>
            <a:endParaRPr lang="en-US" dirty="0" smtClean="0">
              <a:solidFill>
                <a:prstClr val="black"/>
              </a:solidFill>
            </a:endParaRPr>
          </a:p>
          <a:p>
            <a:endParaRPr lang="en-US" dirty="0">
              <a:solidFill>
                <a:prstClr val="black"/>
              </a:solidFill>
            </a:endParaRPr>
          </a:p>
          <a:p>
            <a:endParaRPr lang="en-US" dirty="0" smtClean="0">
              <a:solidFill>
                <a:prstClr val="black"/>
              </a:solidFill>
            </a:endParaRPr>
          </a:p>
          <a:p>
            <a:endParaRPr lang="en-US" dirty="0">
              <a:solidFill>
                <a:prstClr val="black"/>
              </a:solidFill>
            </a:endParaRPr>
          </a:p>
          <a:p>
            <a:endParaRPr lang="en-US" dirty="0" smtClean="0">
              <a:solidFill>
                <a:prstClr val="black"/>
              </a:solidFill>
            </a:endParaRPr>
          </a:p>
          <a:p>
            <a:endParaRPr lang="en-US" dirty="0">
              <a:solidFill>
                <a:prstClr val="black"/>
              </a:solidFill>
            </a:endParaRPr>
          </a:p>
          <a:p>
            <a:r>
              <a:rPr lang="en-US" dirty="0" smtClean="0">
                <a:solidFill>
                  <a:prstClr val="black"/>
                </a:solidFill>
              </a:rPr>
              <a:t>Amherst filing: Stanton’s </a:t>
            </a:r>
            <a:r>
              <a:rPr lang="en-US" dirty="0">
                <a:solidFill>
                  <a:prstClr val="black"/>
                </a:solidFill>
              </a:rPr>
              <a:t>non-production of the text messages wasn’t misleading, because Amherst was only interested in “</a:t>
            </a:r>
            <a:r>
              <a:rPr lang="en-US" b="1" dirty="0">
                <a:solidFill>
                  <a:srgbClr val="FF0000"/>
                </a:solidFill>
              </a:rPr>
              <a:t>whether she had communicated or recorded in writing that the Incident had been ‘non-consensual,’ which she did not</a:t>
            </a:r>
            <a:r>
              <a:rPr lang="en-US" dirty="0">
                <a:solidFill>
                  <a:prstClr val="black"/>
                </a:solidFill>
              </a:rPr>
              <a:t>.”</a:t>
            </a:r>
          </a:p>
        </p:txBody>
      </p:sp>
    </p:spTree>
    <p:extLst>
      <p:ext uri="{BB962C8B-B14F-4D97-AF65-F5344CB8AC3E}">
        <p14:creationId xmlns:p14="http://schemas.microsoft.com/office/powerpoint/2010/main" val="9817396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015836" y="-1"/>
            <a:ext cx="7601123" cy="6813989"/>
          </a:xfrm>
          <a:prstGeom prst="rect">
            <a:avLst/>
          </a:prstGeom>
        </p:spPr>
      </p:pic>
    </p:spTree>
    <p:extLst>
      <p:ext uri="{BB962C8B-B14F-4D97-AF65-F5344CB8AC3E}">
        <p14:creationId xmlns:p14="http://schemas.microsoft.com/office/powerpoint/2010/main" val="25226986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430271" y="3104283"/>
            <a:ext cx="7143220" cy="748579"/>
          </a:xfrm>
          <a:prstGeom prst="rect">
            <a:avLst/>
          </a:prstGeom>
        </p:spPr>
      </p:pic>
      <p:pic>
        <p:nvPicPr>
          <p:cNvPr id="4" name="Picture 3"/>
          <p:cNvPicPr>
            <a:picLocks noChangeAspect="1"/>
          </p:cNvPicPr>
          <p:nvPr/>
        </p:nvPicPr>
        <p:blipFill>
          <a:blip r:embed="rId3"/>
          <a:stretch>
            <a:fillRect/>
          </a:stretch>
        </p:blipFill>
        <p:spPr>
          <a:xfrm>
            <a:off x="2430271" y="4384964"/>
            <a:ext cx="7143220" cy="1213715"/>
          </a:xfrm>
          <a:prstGeom prst="rect">
            <a:avLst/>
          </a:prstGeom>
        </p:spPr>
      </p:pic>
      <p:pic>
        <p:nvPicPr>
          <p:cNvPr id="5" name="Picture 4"/>
          <p:cNvPicPr>
            <a:picLocks noChangeAspect="1"/>
          </p:cNvPicPr>
          <p:nvPr/>
        </p:nvPicPr>
        <p:blipFill>
          <a:blip r:embed="rId4"/>
          <a:stretch>
            <a:fillRect/>
          </a:stretch>
        </p:blipFill>
        <p:spPr>
          <a:xfrm>
            <a:off x="3497838" y="775854"/>
            <a:ext cx="2838450" cy="1905000"/>
          </a:xfrm>
          <a:prstGeom prst="rect">
            <a:avLst/>
          </a:prstGeom>
        </p:spPr>
      </p:pic>
      <p:pic>
        <p:nvPicPr>
          <p:cNvPr id="6" name="Picture 5"/>
          <p:cNvPicPr>
            <a:picLocks noChangeAspect="1"/>
          </p:cNvPicPr>
          <p:nvPr/>
        </p:nvPicPr>
        <p:blipFill>
          <a:blip r:embed="rId5"/>
          <a:stretch>
            <a:fillRect/>
          </a:stretch>
        </p:blipFill>
        <p:spPr>
          <a:xfrm>
            <a:off x="349826" y="39831"/>
            <a:ext cx="6296025" cy="2838450"/>
          </a:xfrm>
          <a:prstGeom prst="rect">
            <a:avLst/>
          </a:prstGeom>
        </p:spPr>
      </p:pic>
      <p:pic>
        <p:nvPicPr>
          <p:cNvPr id="7" name="Picture 6"/>
          <p:cNvPicPr>
            <a:picLocks noChangeAspect="1"/>
          </p:cNvPicPr>
          <p:nvPr/>
        </p:nvPicPr>
        <p:blipFill>
          <a:blip r:embed="rId6"/>
          <a:stretch>
            <a:fillRect/>
          </a:stretch>
        </p:blipFill>
        <p:spPr>
          <a:xfrm>
            <a:off x="4607221" y="549852"/>
            <a:ext cx="7471344" cy="2131002"/>
          </a:xfrm>
          <a:prstGeom prst="rect">
            <a:avLst/>
          </a:prstGeom>
        </p:spPr>
      </p:pic>
    </p:spTree>
    <p:extLst>
      <p:ext uri="{BB962C8B-B14F-4D97-AF65-F5344CB8AC3E}">
        <p14:creationId xmlns:p14="http://schemas.microsoft.com/office/powerpoint/2010/main" val="6129354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8126" y="1541182"/>
            <a:ext cx="3837709" cy="2428550"/>
          </a:xfrm>
          <a:prstGeom prst="rect">
            <a:avLst/>
          </a:prstGeom>
        </p:spPr>
      </p:pic>
      <p:pic>
        <p:nvPicPr>
          <p:cNvPr id="3" name="Picture 2"/>
          <p:cNvPicPr>
            <a:picLocks noChangeAspect="1"/>
          </p:cNvPicPr>
          <p:nvPr/>
        </p:nvPicPr>
        <p:blipFill>
          <a:blip r:embed="rId3"/>
          <a:stretch>
            <a:fillRect/>
          </a:stretch>
        </p:blipFill>
        <p:spPr>
          <a:xfrm>
            <a:off x="202623" y="114300"/>
            <a:ext cx="2933700" cy="4572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0766" y="122113"/>
            <a:ext cx="8507924" cy="5353896"/>
          </a:xfrm>
          <a:prstGeom prst="rect">
            <a:avLst/>
          </a:prstGeom>
        </p:spPr>
      </p:pic>
    </p:spTree>
    <p:extLst>
      <p:ext uri="{BB962C8B-B14F-4D97-AF65-F5344CB8AC3E}">
        <p14:creationId xmlns:p14="http://schemas.microsoft.com/office/powerpoint/2010/main" val="2126459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127" y="1556470"/>
            <a:ext cx="5595028" cy="1072861"/>
          </a:xfrm>
          <a:prstGeom prst="rect">
            <a:avLst/>
          </a:prstGeom>
        </p:spPr>
      </p:pic>
      <p:pic>
        <p:nvPicPr>
          <p:cNvPr id="3" name="Picture 2"/>
          <p:cNvPicPr>
            <a:picLocks noChangeAspect="1"/>
          </p:cNvPicPr>
          <p:nvPr/>
        </p:nvPicPr>
        <p:blipFill>
          <a:blip r:embed="rId3"/>
          <a:stretch>
            <a:fillRect/>
          </a:stretch>
        </p:blipFill>
        <p:spPr>
          <a:xfrm>
            <a:off x="83127" y="2792988"/>
            <a:ext cx="5731828" cy="3141951"/>
          </a:xfrm>
          <a:prstGeom prst="rect">
            <a:avLst/>
          </a:prstGeom>
        </p:spPr>
      </p:pic>
      <p:pic>
        <p:nvPicPr>
          <p:cNvPr id="4" name="Picture 3"/>
          <p:cNvPicPr>
            <a:picLocks noChangeAspect="1"/>
          </p:cNvPicPr>
          <p:nvPr/>
        </p:nvPicPr>
        <p:blipFill>
          <a:blip r:embed="rId4"/>
          <a:stretch>
            <a:fillRect/>
          </a:stretch>
        </p:blipFill>
        <p:spPr>
          <a:xfrm>
            <a:off x="6826826" y="1556470"/>
            <a:ext cx="5077691" cy="1024446"/>
          </a:xfrm>
          <a:prstGeom prst="rect">
            <a:avLst/>
          </a:prstGeom>
        </p:spPr>
      </p:pic>
      <p:pic>
        <p:nvPicPr>
          <p:cNvPr id="5" name="Picture 4"/>
          <p:cNvPicPr>
            <a:picLocks noChangeAspect="1"/>
          </p:cNvPicPr>
          <p:nvPr/>
        </p:nvPicPr>
        <p:blipFill>
          <a:blip r:embed="rId5"/>
          <a:stretch>
            <a:fillRect/>
          </a:stretch>
        </p:blipFill>
        <p:spPr>
          <a:xfrm>
            <a:off x="6734385" y="2792988"/>
            <a:ext cx="5491172" cy="1321809"/>
          </a:xfrm>
          <a:prstGeom prst="rect">
            <a:avLst/>
          </a:prstGeom>
        </p:spPr>
      </p:pic>
      <p:pic>
        <p:nvPicPr>
          <p:cNvPr id="6" name="Picture 5"/>
          <p:cNvPicPr>
            <a:picLocks noChangeAspect="1"/>
          </p:cNvPicPr>
          <p:nvPr/>
        </p:nvPicPr>
        <p:blipFill>
          <a:blip r:embed="rId6"/>
          <a:stretch>
            <a:fillRect/>
          </a:stretch>
        </p:blipFill>
        <p:spPr>
          <a:xfrm>
            <a:off x="7667625" y="271895"/>
            <a:ext cx="3028950" cy="723900"/>
          </a:xfrm>
          <a:prstGeom prst="rect">
            <a:avLst/>
          </a:prstGeom>
        </p:spPr>
      </p:pic>
      <p:pic>
        <p:nvPicPr>
          <p:cNvPr id="7" name="Picture 6"/>
          <p:cNvPicPr>
            <a:picLocks noChangeAspect="1"/>
          </p:cNvPicPr>
          <p:nvPr/>
        </p:nvPicPr>
        <p:blipFill>
          <a:blip r:embed="rId7"/>
          <a:stretch>
            <a:fillRect/>
          </a:stretch>
        </p:blipFill>
        <p:spPr>
          <a:xfrm>
            <a:off x="1373765" y="24930"/>
            <a:ext cx="2741036" cy="1217829"/>
          </a:xfrm>
          <a:prstGeom prst="rect">
            <a:avLst/>
          </a:prstGeom>
        </p:spPr>
      </p:pic>
    </p:spTree>
    <p:extLst>
      <p:ext uri="{BB962C8B-B14F-4D97-AF65-F5344CB8AC3E}">
        <p14:creationId xmlns:p14="http://schemas.microsoft.com/office/powerpoint/2010/main" val="22926592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48505" y="0"/>
            <a:ext cx="8640647" cy="4935681"/>
          </a:xfrm>
          <a:prstGeom prst="rect">
            <a:avLst/>
          </a:prstGeom>
        </p:spPr>
      </p:pic>
      <p:pic>
        <p:nvPicPr>
          <p:cNvPr id="4" name="Picture 3"/>
          <p:cNvPicPr>
            <a:picLocks noChangeAspect="1"/>
          </p:cNvPicPr>
          <p:nvPr/>
        </p:nvPicPr>
        <p:blipFill>
          <a:blip r:embed="rId3"/>
          <a:stretch>
            <a:fillRect/>
          </a:stretch>
        </p:blipFill>
        <p:spPr>
          <a:xfrm>
            <a:off x="929445" y="93518"/>
            <a:ext cx="9721235" cy="5457535"/>
          </a:xfrm>
          <a:prstGeom prst="rect">
            <a:avLst/>
          </a:prstGeom>
        </p:spPr>
      </p:pic>
    </p:spTree>
    <p:extLst>
      <p:ext uri="{BB962C8B-B14F-4D97-AF65-F5344CB8AC3E}">
        <p14:creationId xmlns:p14="http://schemas.microsoft.com/office/powerpoint/2010/main" val="24941497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01436" y="1"/>
            <a:ext cx="8343900" cy="6740307"/>
          </a:xfrm>
          <a:prstGeom prst="rect">
            <a:avLst/>
          </a:prstGeom>
          <a:noFill/>
        </p:spPr>
        <p:txBody>
          <a:bodyPr wrap="square" rtlCol="0">
            <a:spAutoFit/>
          </a:bodyPr>
          <a:lstStyle/>
          <a:p>
            <a:r>
              <a:rPr lang="en-US" sz="1600" dirty="0" smtClean="0"/>
              <a:t>	</a:t>
            </a:r>
            <a:r>
              <a:rPr lang="en-US" sz="1600" b="1" cap="small" dirty="0" smtClean="0"/>
              <a:t>Evan </a:t>
            </a:r>
            <a:r>
              <a:rPr lang="en-US" sz="1600" b="1" cap="small" dirty="0" err="1" smtClean="0"/>
              <a:t>Priestle</a:t>
            </a:r>
            <a:r>
              <a:rPr lang="en-US" sz="1600" b="1" cap="small" dirty="0" smtClean="0"/>
              <a:t> </a:t>
            </a:r>
            <a:r>
              <a:rPr lang="en-US" sz="1600" dirty="0" smtClean="0"/>
              <a:t>(lawyer for University of Cincinnati): The one thing that he [the accused student] is claiming that he didn’t receive was the ability to confront and cross-examine his accuser. But, Your Honors, the probable value of cross-examination in these cases is likely going to be minimal. In fact, if hearsay evidence is still allowed to be—</a:t>
            </a:r>
          </a:p>
          <a:p>
            <a:endParaRPr lang="en-US" sz="1600" dirty="0"/>
          </a:p>
          <a:p>
            <a:r>
              <a:rPr lang="en-US" sz="1600" dirty="0" smtClean="0"/>
              <a:t>	</a:t>
            </a:r>
            <a:r>
              <a:rPr lang="en-US" sz="1600" b="1" cap="small" dirty="0" smtClean="0"/>
              <a:t>Judge </a:t>
            </a:r>
            <a:r>
              <a:rPr lang="en-US" sz="1600" b="1" cap="small" dirty="0" err="1" smtClean="0"/>
              <a:t>Amul</a:t>
            </a:r>
            <a:r>
              <a:rPr lang="en-US" sz="1600" b="1" cap="small" dirty="0" smtClean="0"/>
              <a:t> </a:t>
            </a:r>
            <a:r>
              <a:rPr lang="en-US" sz="1600" b="1" cap="small" dirty="0" err="1" smtClean="0"/>
              <a:t>Thapar</a:t>
            </a:r>
            <a:r>
              <a:rPr lang="en-US" sz="1600" dirty="0" smtClean="0"/>
              <a:t>: The courts—wait. The courts have said exactly the opposite. They’ve said when their [the students’] credibility is at issue, cross-examination is critical.</a:t>
            </a:r>
          </a:p>
          <a:p>
            <a:endParaRPr lang="en-US" sz="1600" dirty="0"/>
          </a:p>
          <a:p>
            <a:r>
              <a:rPr lang="en-US" sz="1600" dirty="0" smtClean="0"/>
              <a:t>	</a:t>
            </a:r>
            <a:r>
              <a:rPr lang="en-US" sz="1600" b="1" cap="small" dirty="0" err="1" smtClean="0"/>
              <a:t>Priestle</a:t>
            </a:r>
            <a:r>
              <a:rPr lang="en-US" sz="1600" dirty="0" smtClean="0"/>
              <a:t>: Courts have said that in dictum statements, but they’ve never actually analyzed, under the </a:t>
            </a:r>
            <a:r>
              <a:rPr lang="en-US" sz="1600" i="1" dirty="0" smtClean="0"/>
              <a:t>Mathews v. Eldridge </a:t>
            </a:r>
            <a:r>
              <a:rPr lang="en-US" sz="1600" dirty="0" smtClean="0"/>
              <a:t>factors, how that would actually play out in reality. The only case that has actually analyzed the three </a:t>
            </a:r>
            <a:r>
              <a:rPr lang="en-US" sz="1600" i="1" dirty="0" smtClean="0"/>
              <a:t>Mathews v. Eldridge </a:t>
            </a:r>
            <a:r>
              <a:rPr lang="en-US" sz="1600" dirty="0" smtClean="0"/>
              <a:t>factors is </a:t>
            </a:r>
            <a:r>
              <a:rPr lang="en-US" sz="1600" i="1" dirty="0" smtClean="0"/>
              <a:t>Newsome v. Batavia Local School District</a:t>
            </a:r>
            <a:r>
              <a:rPr lang="en-US" sz="1600" dirty="0" smtClean="0"/>
              <a:t>, and it held—</a:t>
            </a:r>
          </a:p>
          <a:p>
            <a:endParaRPr lang="en-US" sz="1600" dirty="0"/>
          </a:p>
          <a:p>
            <a:r>
              <a:rPr lang="en-US" sz="1600" dirty="0" smtClean="0"/>
              <a:t>	</a:t>
            </a:r>
            <a:r>
              <a:rPr lang="en-US" sz="1600" b="1" cap="small" dirty="0" smtClean="0"/>
              <a:t>Judge </a:t>
            </a:r>
            <a:r>
              <a:rPr lang="en-US" sz="1600" b="1" cap="small" dirty="0" err="1" smtClean="0"/>
              <a:t>Thapar</a:t>
            </a:r>
            <a:r>
              <a:rPr lang="en-US" sz="1600" dirty="0" smtClean="0"/>
              <a:t>: I mean, you keep coming back to that, but </a:t>
            </a:r>
            <a:r>
              <a:rPr lang="en-US" sz="1600" i="1" dirty="0" smtClean="0"/>
              <a:t>Newsome</a:t>
            </a:r>
            <a:r>
              <a:rPr lang="en-US" sz="1600" dirty="0" smtClean="0"/>
              <a:t> was a high school setting. And they said how important cross-examination was. And then they said—and I’ve got it open—they said,</a:t>
            </a:r>
          </a:p>
          <a:p>
            <a:endParaRPr lang="en-US" sz="1600" dirty="0" smtClean="0"/>
          </a:p>
          <a:p>
            <a:r>
              <a:rPr lang="en-US" sz="1600" dirty="0"/>
              <a:t>	</a:t>
            </a:r>
            <a:r>
              <a:rPr lang="en-US" sz="1600" dirty="0" smtClean="0"/>
              <a:t>The </a:t>
            </a:r>
            <a:r>
              <a:rPr lang="en-US" sz="1600" dirty="0"/>
              <a:t>value of cross-examining student witnesses in school disciplinary cases, however, is </a:t>
            </a:r>
            <a:r>
              <a:rPr lang="en-US" sz="1600" dirty="0" smtClean="0"/>
              <a:t>	somewhat </a:t>
            </a:r>
            <a:r>
              <a:rPr lang="en-US" sz="1600" dirty="0"/>
              <a:t>muted by the fact that the veracity of a student account of misconduct by </a:t>
            </a:r>
            <a:r>
              <a:rPr lang="en-US" sz="1600" dirty="0" smtClean="0"/>
              <a:t>	another student </a:t>
            </a:r>
            <a:r>
              <a:rPr lang="en-US" sz="1600" dirty="0"/>
              <a:t>is initially assessed by a school </a:t>
            </a:r>
            <a:r>
              <a:rPr lang="en-US" sz="1600" dirty="0" smtClean="0"/>
              <a:t>administrator—in </a:t>
            </a:r>
            <a:r>
              <a:rPr lang="en-US" sz="1600" dirty="0"/>
              <a:t>this case, the school </a:t>
            </a:r>
            <a:r>
              <a:rPr lang="en-US" sz="1600" dirty="0" smtClean="0"/>
              <a:t>	principal—who has</a:t>
            </a:r>
            <a:r>
              <a:rPr lang="en-US" sz="1600" dirty="0"/>
              <a:t>, or has available to him, a particularized knowledge of the </a:t>
            </a:r>
            <a:r>
              <a:rPr lang="en-US" sz="1600" dirty="0" smtClean="0"/>
              <a:t>student’s 	trustworthiness.</a:t>
            </a:r>
          </a:p>
          <a:p>
            <a:endParaRPr lang="en-US" sz="1600" dirty="0"/>
          </a:p>
          <a:p>
            <a:r>
              <a:rPr lang="en-US" sz="1600" dirty="0" smtClean="0"/>
              <a:t>	</a:t>
            </a:r>
            <a:r>
              <a:rPr lang="en-US" sz="1600" b="1" cap="small" dirty="0" smtClean="0"/>
              <a:t>Judge </a:t>
            </a:r>
            <a:r>
              <a:rPr lang="en-US" sz="1600" b="1" cap="small" dirty="0" err="1" smtClean="0"/>
              <a:t>Thapar</a:t>
            </a:r>
            <a:r>
              <a:rPr lang="en-US" sz="1600" dirty="0" smtClean="0"/>
              <a:t>: And this Court has noted that is lacking in a university setting with 44,000 students.</a:t>
            </a:r>
          </a:p>
          <a:p>
            <a:endParaRPr lang="en-US" sz="1600" dirty="0"/>
          </a:p>
        </p:txBody>
      </p:sp>
      <p:pic>
        <p:nvPicPr>
          <p:cNvPr id="3" name="UC atty--x-exam value minimal judge thapar respond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26882" y="5482936"/>
            <a:ext cx="609600" cy="609600"/>
          </a:xfrm>
          <a:prstGeom prst="rect">
            <a:avLst/>
          </a:prstGeom>
        </p:spPr>
      </p:pic>
    </p:spTree>
    <p:extLst>
      <p:ext uri="{BB962C8B-B14F-4D97-AF65-F5344CB8AC3E}">
        <p14:creationId xmlns:p14="http://schemas.microsoft.com/office/powerpoint/2010/main" val="38786191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1680" fill="hold"/>
                                        <p:tgtEl>
                                          <p:spTgt spid="3"/>
                                        </p:tgtEl>
                                      </p:cBhvr>
                                    </p:cmd>
                                  </p:childTnLst>
                                </p:cTn>
                              </p:par>
                            </p:childTnLst>
                          </p:cTn>
                        </p:par>
                      </p:childTnLst>
                    </p:cTn>
                  </p:par>
                </p:childTnLst>
              </p:cTn>
              <p:nextCondLst>
                <p:cond evt="onClick" delay="0">
                  <p:tgtEl>
                    <p:spTgt spid="3"/>
                  </p:tgtEl>
                </p:cond>
              </p:nextCondLst>
            </p:seq>
            <p:audio>
              <p:cMediaNode vol="75758">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13809" y="0"/>
            <a:ext cx="5257800" cy="2905125"/>
          </a:xfrm>
          <a:prstGeom prst="rect">
            <a:avLst/>
          </a:prstGeom>
        </p:spPr>
      </p:pic>
      <p:pic>
        <p:nvPicPr>
          <p:cNvPr id="3" name="Picture 2"/>
          <p:cNvPicPr>
            <a:picLocks noChangeAspect="1"/>
          </p:cNvPicPr>
          <p:nvPr/>
        </p:nvPicPr>
        <p:blipFill>
          <a:blip r:embed="rId3"/>
          <a:stretch>
            <a:fillRect/>
          </a:stretch>
        </p:blipFill>
        <p:spPr>
          <a:xfrm>
            <a:off x="2410691" y="2905125"/>
            <a:ext cx="7367153" cy="3778890"/>
          </a:xfrm>
          <a:prstGeom prst="rect">
            <a:avLst/>
          </a:prstGeom>
        </p:spPr>
      </p:pic>
      <p:pic>
        <p:nvPicPr>
          <p:cNvPr id="4" name="Picture 3"/>
          <p:cNvPicPr>
            <a:picLocks noChangeAspect="1"/>
          </p:cNvPicPr>
          <p:nvPr/>
        </p:nvPicPr>
        <p:blipFill>
          <a:blip r:embed="rId4"/>
          <a:stretch>
            <a:fillRect/>
          </a:stretch>
        </p:blipFill>
        <p:spPr>
          <a:xfrm>
            <a:off x="2485006" y="2905125"/>
            <a:ext cx="7218522" cy="3620366"/>
          </a:xfrm>
          <a:prstGeom prst="rect">
            <a:avLst/>
          </a:prstGeom>
        </p:spPr>
      </p:pic>
    </p:spTree>
    <p:extLst>
      <p:ext uri="{BB962C8B-B14F-4D97-AF65-F5344CB8AC3E}">
        <p14:creationId xmlns:p14="http://schemas.microsoft.com/office/powerpoint/2010/main" val="15746576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5210175" cy="3190875"/>
          </a:xfrm>
          <a:prstGeom prst="rect">
            <a:avLst/>
          </a:prstGeom>
        </p:spPr>
      </p:pic>
      <p:pic>
        <p:nvPicPr>
          <p:cNvPr id="5" name="Picture 4"/>
          <p:cNvPicPr>
            <a:picLocks noChangeAspect="1"/>
          </p:cNvPicPr>
          <p:nvPr/>
        </p:nvPicPr>
        <p:blipFill>
          <a:blip r:embed="rId3"/>
          <a:stretch>
            <a:fillRect/>
          </a:stretch>
        </p:blipFill>
        <p:spPr>
          <a:xfrm>
            <a:off x="5210175" y="0"/>
            <a:ext cx="6572250" cy="5219700"/>
          </a:xfrm>
          <a:prstGeom prst="rect">
            <a:avLst/>
          </a:prstGeom>
        </p:spPr>
      </p:pic>
    </p:spTree>
    <p:extLst>
      <p:ext uri="{BB962C8B-B14F-4D97-AF65-F5344CB8AC3E}">
        <p14:creationId xmlns:p14="http://schemas.microsoft.com/office/powerpoint/2010/main" val="14688165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65806" y="924791"/>
            <a:ext cx="8273150" cy="5632311"/>
          </a:xfrm>
          <a:prstGeom prst="rect">
            <a:avLst/>
          </a:prstGeom>
          <a:noFill/>
        </p:spPr>
        <p:txBody>
          <a:bodyPr wrap="square" rtlCol="0">
            <a:spAutoFit/>
          </a:bodyPr>
          <a:lstStyle/>
          <a:p>
            <a:endParaRPr lang="en-US" b="1" dirty="0" smtClean="0">
              <a:solidFill>
                <a:prstClr val="black"/>
              </a:solidFill>
            </a:endParaRPr>
          </a:p>
          <a:p>
            <a:endParaRPr lang="en-US" b="1" dirty="0">
              <a:solidFill>
                <a:prstClr val="black"/>
              </a:solidFill>
            </a:endParaRPr>
          </a:p>
          <a:p>
            <a:endParaRPr lang="en-US" b="1" dirty="0" smtClean="0">
              <a:solidFill>
                <a:prstClr val="black"/>
              </a:solidFill>
            </a:endParaRPr>
          </a:p>
          <a:p>
            <a:endParaRPr lang="en-US" b="1" dirty="0">
              <a:solidFill>
                <a:prstClr val="black"/>
              </a:solidFill>
            </a:endParaRPr>
          </a:p>
          <a:p>
            <a:endParaRPr lang="en-US" b="1" dirty="0" smtClean="0">
              <a:solidFill>
                <a:prstClr val="black"/>
              </a:solidFill>
            </a:endParaRPr>
          </a:p>
          <a:p>
            <a:endParaRPr lang="en-US" b="1" dirty="0">
              <a:solidFill>
                <a:prstClr val="black"/>
              </a:solidFill>
            </a:endParaRPr>
          </a:p>
          <a:p>
            <a:endParaRPr lang="en-US" b="1" dirty="0" smtClean="0">
              <a:solidFill>
                <a:prstClr val="black"/>
              </a:solidFill>
            </a:endParaRPr>
          </a:p>
          <a:p>
            <a:endParaRPr lang="en-US" b="1" dirty="0">
              <a:solidFill>
                <a:prstClr val="black"/>
              </a:solidFill>
            </a:endParaRPr>
          </a:p>
          <a:p>
            <a:endParaRPr lang="en-US" b="1" dirty="0" smtClean="0">
              <a:solidFill>
                <a:prstClr val="black"/>
              </a:solidFill>
            </a:endParaRPr>
          </a:p>
          <a:p>
            <a:r>
              <a:rPr lang="en-US" b="1" dirty="0" smtClean="0">
                <a:solidFill>
                  <a:prstClr val="black"/>
                </a:solidFill>
              </a:rPr>
              <a:t>Harvard </a:t>
            </a:r>
            <a:r>
              <a:rPr lang="en-US" b="1" dirty="0">
                <a:solidFill>
                  <a:prstClr val="black"/>
                </a:solidFill>
              </a:rPr>
              <a:t>has adopted procedures</a:t>
            </a:r>
            <a:r>
              <a:rPr lang="en-US" dirty="0">
                <a:solidFill>
                  <a:prstClr val="black"/>
                </a:solidFill>
              </a:rPr>
              <a:t> for deciding cases of alleged sexual misconduct </a:t>
            </a:r>
            <a:r>
              <a:rPr lang="en-US" b="1" dirty="0">
                <a:solidFill>
                  <a:srgbClr val="FF0000"/>
                </a:solidFill>
              </a:rPr>
              <a:t>which lack the most basic elements of fairness and due process</a:t>
            </a:r>
            <a:r>
              <a:rPr lang="en-US" dirty="0">
                <a:solidFill>
                  <a:prstClr val="black"/>
                </a:solidFill>
              </a:rPr>
              <a:t>, are overwhelmingly stacked against the accused, and are in no way required by Title IX law or </a:t>
            </a:r>
            <a:r>
              <a:rPr lang="en-US" dirty="0" smtClean="0">
                <a:solidFill>
                  <a:prstClr val="black"/>
                </a:solidFill>
              </a:rPr>
              <a:t>regulation …</a:t>
            </a:r>
          </a:p>
          <a:p>
            <a:endParaRPr lang="en-US" dirty="0">
              <a:solidFill>
                <a:prstClr val="black"/>
              </a:solidFill>
            </a:endParaRPr>
          </a:p>
          <a:p>
            <a:r>
              <a:rPr lang="en-US" dirty="0" smtClean="0">
                <a:solidFill>
                  <a:prstClr val="black"/>
                </a:solidFill>
              </a:rPr>
              <a:t>The </a:t>
            </a:r>
            <a:r>
              <a:rPr lang="en-US" dirty="0">
                <a:solidFill>
                  <a:prstClr val="black"/>
                </a:solidFill>
              </a:rPr>
              <a:t>goal must not be simply to go as far as possible in the direction of preventing anything that some might characterize as sexual harassment. The goal must instead be to fully address sexual harassment while at the same time protecting students against unfair and inappropriate discipline, honoring individual relationship autonomy, and maintaining the values of academic freedom</a:t>
            </a:r>
            <a:r>
              <a:rPr lang="en-US" dirty="0" smtClean="0">
                <a:solidFill>
                  <a:prstClr val="black"/>
                </a:solidFill>
              </a:rPr>
              <a:t>.</a:t>
            </a:r>
          </a:p>
          <a:p>
            <a:endParaRPr lang="en-US" dirty="0">
              <a:solidFill>
                <a:prstClr val="black"/>
              </a:solidFill>
            </a:endParaRPr>
          </a:p>
          <a:p>
            <a:pPr algn="r"/>
            <a:r>
              <a:rPr lang="en-US" sz="1400" dirty="0" smtClean="0">
                <a:solidFill>
                  <a:prstClr val="black"/>
                </a:solidFill>
              </a:rPr>
              <a:t>--15 Oct. 2014</a:t>
            </a:r>
            <a:endParaRPr lang="en-US" sz="1400" dirty="0">
              <a:solidFill>
                <a:prstClr val="black"/>
              </a:solidFill>
            </a:endParaRPr>
          </a:p>
        </p:txBody>
      </p:sp>
      <p:pic>
        <p:nvPicPr>
          <p:cNvPr id="3" name="Picture 2"/>
          <p:cNvPicPr>
            <a:picLocks noChangeAspect="1"/>
          </p:cNvPicPr>
          <p:nvPr/>
        </p:nvPicPr>
        <p:blipFill>
          <a:blip r:embed="rId2"/>
          <a:stretch>
            <a:fillRect/>
          </a:stretch>
        </p:blipFill>
        <p:spPr>
          <a:xfrm>
            <a:off x="2065805" y="169605"/>
            <a:ext cx="7443861" cy="2591025"/>
          </a:xfrm>
          <a:prstGeom prst="rect">
            <a:avLst/>
          </a:prstGeom>
        </p:spPr>
      </p:pic>
    </p:spTree>
    <p:extLst>
      <p:ext uri="{BB962C8B-B14F-4D97-AF65-F5344CB8AC3E}">
        <p14:creationId xmlns:p14="http://schemas.microsoft.com/office/powerpoint/2010/main" val="22129754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79519" y="1787237"/>
            <a:ext cx="7425170" cy="4494762"/>
          </a:xfrm>
          <a:prstGeom prst="rect">
            <a:avLst/>
          </a:prstGeom>
        </p:spPr>
      </p:pic>
      <p:pic>
        <p:nvPicPr>
          <p:cNvPr id="3" name="Picture 2"/>
          <p:cNvPicPr>
            <a:picLocks noChangeAspect="1"/>
          </p:cNvPicPr>
          <p:nvPr/>
        </p:nvPicPr>
        <p:blipFill>
          <a:blip r:embed="rId3"/>
          <a:stretch>
            <a:fillRect/>
          </a:stretch>
        </p:blipFill>
        <p:spPr>
          <a:xfrm>
            <a:off x="2771775" y="0"/>
            <a:ext cx="6153150" cy="1543050"/>
          </a:xfrm>
          <a:prstGeom prst="rect">
            <a:avLst/>
          </a:prstGeom>
        </p:spPr>
      </p:pic>
    </p:spTree>
    <p:extLst>
      <p:ext uri="{BB962C8B-B14F-4D97-AF65-F5344CB8AC3E}">
        <p14:creationId xmlns:p14="http://schemas.microsoft.com/office/powerpoint/2010/main" val="29006868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085600" y="104495"/>
            <a:ext cx="6114818" cy="5651482"/>
          </a:xfrm>
          <a:prstGeom prst="rect">
            <a:avLst/>
          </a:prstGeom>
        </p:spPr>
      </p:pic>
      <p:pic>
        <p:nvPicPr>
          <p:cNvPr id="3" name="Picture 2"/>
          <p:cNvPicPr>
            <a:picLocks noChangeAspect="1"/>
          </p:cNvPicPr>
          <p:nvPr/>
        </p:nvPicPr>
        <p:blipFill>
          <a:blip r:embed="rId3"/>
          <a:stretch>
            <a:fillRect/>
          </a:stretch>
        </p:blipFill>
        <p:spPr>
          <a:xfrm>
            <a:off x="725631" y="104494"/>
            <a:ext cx="3108614" cy="4662921"/>
          </a:xfrm>
          <a:prstGeom prst="rect">
            <a:avLst/>
          </a:prstGeom>
        </p:spPr>
      </p:pic>
    </p:spTree>
    <p:extLst>
      <p:ext uri="{BB962C8B-B14F-4D97-AF65-F5344CB8AC3E}">
        <p14:creationId xmlns:p14="http://schemas.microsoft.com/office/powerpoint/2010/main" val="32393969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236460" y="0"/>
            <a:ext cx="3324225" cy="1571625"/>
          </a:xfrm>
          <a:prstGeom prst="rect">
            <a:avLst/>
          </a:prstGeom>
        </p:spPr>
      </p:pic>
      <p:pic>
        <p:nvPicPr>
          <p:cNvPr id="3" name="Picture 2"/>
          <p:cNvPicPr>
            <a:picLocks noChangeAspect="1"/>
          </p:cNvPicPr>
          <p:nvPr/>
        </p:nvPicPr>
        <p:blipFill>
          <a:blip r:embed="rId3"/>
          <a:stretch>
            <a:fillRect/>
          </a:stretch>
        </p:blipFill>
        <p:spPr>
          <a:xfrm>
            <a:off x="2014681" y="1588943"/>
            <a:ext cx="8220363" cy="809192"/>
          </a:xfrm>
          <a:prstGeom prst="rect">
            <a:avLst/>
          </a:prstGeom>
        </p:spPr>
      </p:pic>
      <p:pic>
        <p:nvPicPr>
          <p:cNvPr id="4" name="Picture 3"/>
          <p:cNvPicPr>
            <a:picLocks noChangeAspect="1"/>
          </p:cNvPicPr>
          <p:nvPr/>
        </p:nvPicPr>
        <p:blipFill>
          <a:blip r:embed="rId4"/>
          <a:stretch>
            <a:fillRect/>
          </a:stretch>
        </p:blipFill>
        <p:spPr>
          <a:xfrm>
            <a:off x="1990337" y="2819831"/>
            <a:ext cx="8244707" cy="744683"/>
          </a:xfrm>
          <a:prstGeom prst="rect">
            <a:avLst/>
          </a:prstGeom>
        </p:spPr>
      </p:pic>
      <p:pic>
        <p:nvPicPr>
          <p:cNvPr id="5" name="Picture 4"/>
          <p:cNvPicPr>
            <a:picLocks noChangeAspect="1"/>
          </p:cNvPicPr>
          <p:nvPr/>
        </p:nvPicPr>
        <p:blipFill>
          <a:blip r:embed="rId5"/>
          <a:stretch>
            <a:fillRect/>
          </a:stretch>
        </p:blipFill>
        <p:spPr>
          <a:xfrm>
            <a:off x="1990337" y="3840306"/>
            <a:ext cx="8427132" cy="1157721"/>
          </a:xfrm>
          <a:prstGeom prst="rect">
            <a:avLst/>
          </a:prstGeom>
        </p:spPr>
      </p:pic>
      <p:pic>
        <p:nvPicPr>
          <p:cNvPr id="6" name="Picture 5"/>
          <p:cNvPicPr>
            <a:picLocks noChangeAspect="1"/>
          </p:cNvPicPr>
          <p:nvPr/>
        </p:nvPicPr>
        <p:blipFill>
          <a:blip r:embed="rId6"/>
          <a:stretch>
            <a:fillRect/>
          </a:stretch>
        </p:blipFill>
        <p:spPr>
          <a:xfrm>
            <a:off x="2014681" y="5392882"/>
            <a:ext cx="8343364" cy="790142"/>
          </a:xfrm>
          <a:prstGeom prst="rect">
            <a:avLst/>
          </a:prstGeom>
        </p:spPr>
      </p:pic>
    </p:spTree>
    <p:extLst>
      <p:ext uri="{BB962C8B-B14F-4D97-AF65-F5344CB8AC3E}">
        <p14:creationId xmlns:p14="http://schemas.microsoft.com/office/powerpoint/2010/main" val="14759145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4665</TotalTime>
  <Words>906</Words>
  <Application>Microsoft Office PowerPoint</Application>
  <PresentationFormat>Widescreen</PresentationFormat>
  <Paragraphs>77</Paragraphs>
  <Slides>31</Slides>
  <Notes>0</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 Johnson</dc:creator>
  <cp:lastModifiedBy>KC Johnson</cp:lastModifiedBy>
  <cp:revision>50</cp:revision>
  <dcterms:created xsi:type="dcterms:W3CDTF">2017-09-23T19:57:12Z</dcterms:created>
  <dcterms:modified xsi:type="dcterms:W3CDTF">2017-11-04T17:25:13Z</dcterms:modified>
</cp:coreProperties>
</file>