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332" r:id="rId3"/>
    <p:sldId id="333" r:id="rId4"/>
    <p:sldId id="312" r:id="rId5"/>
    <p:sldId id="313" r:id="rId6"/>
    <p:sldId id="314" r:id="rId7"/>
    <p:sldId id="315" r:id="rId8"/>
    <p:sldId id="316" r:id="rId9"/>
    <p:sldId id="317" r:id="rId10"/>
    <p:sldId id="318" r:id="rId11"/>
    <p:sldId id="319" r:id="rId12"/>
    <p:sldId id="321" r:id="rId13"/>
    <p:sldId id="322" r:id="rId14"/>
    <p:sldId id="323" r:id="rId15"/>
    <p:sldId id="325" r:id="rId16"/>
    <p:sldId id="326" r:id="rId17"/>
    <p:sldId id="327" r:id="rId18"/>
    <p:sldId id="329" r:id="rId19"/>
    <p:sldId id="308" r:id="rId20"/>
    <p:sldId id="306" r:id="rId21"/>
    <p:sldId id="307" r:id="rId22"/>
    <p:sldId id="279" r:id="rId23"/>
    <p:sldId id="260" r:id="rId24"/>
    <p:sldId id="263" r:id="rId25"/>
    <p:sldId id="309" r:id="rId26"/>
    <p:sldId id="272" r:id="rId27"/>
    <p:sldId id="289" r:id="rId28"/>
    <p:sldId id="262" r:id="rId29"/>
    <p:sldId id="311" r:id="rId30"/>
    <p:sldId id="331" r:id="rId31"/>
    <p:sldId id="330" r:id="rId32"/>
    <p:sldId id="268" r:id="rId33"/>
    <p:sldId id="271" r:id="rId34"/>
    <p:sldId id="283" r:id="rId35"/>
    <p:sldId id="266" r:id="rId36"/>
    <p:sldId id="265" r:id="rId37"/>
    <p:sldId id="297" r:id="rId38"/>
    <p:sldId id="298" r:id="rId39"/>
    <p:sldId id="299" r:id="rId40"/>
    <p:sldId id="300" r:id="rId41"/>
    <p:sldId id="301" r:id="rId42"/>
    <p:sldId id="296" r:id="rId43"/>
    <p:sldId id="290" r:id="rId44"/>
    <p:sldId id="302" r:id="rId45"/>
    <p:sldId id="291" r:id="rId46"/>
    <p:sldId id="294" r:id="rId47"/>
    <p:sldId id="303" r:id="rId48"/>
    <p:sldId id="304" r:id="rId49"/>
    <p:sldId id="29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7B70B1-6D47-4FCD-AF8C-7A47A39A5DEB}" type="datetimeFigureOut">
              <a:rPr lang="en-US" smtClean="0"/>
              <a:pPr/>
              <a:t>06-Nov-13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F4A82-FA45-461F-AAEF-B2A5014A4212}" type="slidenum">
              <a:rPr lang="en-US" smtClean="0"/>
              <a:pPr/>
              <a:t>‹#›</a:t>
            </a:fld>
            <a:endParaRPr lang="en-US"/>
          </a:p>
        </p:txBody>
      </p:sp>
    </p:spTree>
    <p:extLst>
      <p:ext uri="{BB962C8B-B14F-4D97-AF65-F5344CB8AC3E}">
        <p14:creationId xmlns:p14="http://schemas.microsoft.com/office/powerpoint/2010/main" val="3503993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Emk</a:t>
            </a:r>
            <a:r>
              <a:rPr lang="en-US" dirty="0" smtClean="0"/>
              <a:t> and </a:t>
            </a:r>
            <a:r>
              <a:rPr lang="en-US" dirty="0" err="1" smtClean="0"/>
              <a:t>bayh</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carswell</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hruska</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hebert</a:t>
            </a:r>
            <a:endParaRPr lang="en-US" dirty="0"/>
          </a:p>
        </p:txBody>
      </p:sp>
      <p:sp>
        <p:nvSpPr>
          <p:cNvPr id="4" name="Slide Number Placeholder 3"/>
          <p:cNvSpPr>
            <a:spLocks noGrp="1"/>
          </p:cNvSpPr>
          <p:nvPr>
            <p:ph type="sldNum" sz="quarter" idx="10"/>
          </p:nvPr>
        </p:nvSpPr>
        <p:spPr/>
        <p:txBody>
          <a:bodyPr/>
          <a:lstStyle/>
          <a:p>
            <a:fld id="{33EF4A82-FA45-461F-AAEF-B2A5014A4212}"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adams</a:t>
            </a:r>
            <a:endParaRPr lang="en-US" dirty="0"/>
          </a:p>
        </p:txBody>
      </p:sp>
      <p:sp>
        <p:nvSpPr>
          <p:cNvPr id="4" name="Slide Number Placeholder 3"/>
          <p:cNvSpPr>
            <a:spLocks noGrp="1"/>
          </p:cNvSpPr>
          <p:nvPr>
            <p:ph type="sldNum" sz="quarter" idx="10"/>
          </p:nvPr>
        </p:nvSpPr>
        <p:spPr/>
        <p:txBody>
          <a:bodyPr/>
          <a:lstStyle/>
          <a:p>
            <a:fld id="{33EF4A82-FA45-461F-AAEF-B2A5014A4212}" type="slidenum">
              <a:rPr lang="en-US" smtClean="0"/>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48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8E0AA6-7F31-401E-A033-7A9D82D9D847}" type="datetimeFigureOut">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8E0AA6-7F31-401E-A033-7A9D82D9D847}" type="datetimeFigureOut">
              <a:rPr lang="en-US" smtClean="0"/>
              <a:pPr/>
              <a:t>06-Nov-13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8E0AA6-7F31-401E-A033-7A9D82D9D847}" type="datetimeFigureOut">
              <a:rPr lang="en-US" smtClean="0"/>
              <a:pPr/>
              <a:t>06-Nov-13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8E0AA6-7F31-401E-A033-7A9D82D9D847}" type="datetimeFigureOut">
              <a:rPr lang="en-US" smtClean="0"/>
              <a:pPr/>
              <a:t>06-Nov-13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E0AA6-7F31-401E-A033-7A9D82D9D847}" type="datetimeFigureOut">
              <a:rPr lang="en-US" smtClean="0"/>
              <a:pPr/>
              <a:t>06-Nov-13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pPr/>
              <a:t>06-Nov-13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pPr/>
              <a:t>06-Nov-13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DF077-21B0-4FDF-9F0B-1C84069FC6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E0AA6-7F31-401E-A033-7A9D82D9D847}" type="datetimeFigureOut">
              <a:rPr lang="en-US" smtClean="0"/>
              <a:pPr/>
              <a:t>06-Nov-13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DF077-21B0-4FDF-9F0B-1C84069FC6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1.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1.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1.png"/><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jpg"/>
          <p:cNvPicPr>
            <a:picLocks noChangeAspect="1"/>
          </p:cNvPicPr>
          <p:nvPr/>
        </p:nvPicPr>
        <p:blipFill>
          <a:blip r:embed="rId3" cstate="print"/>
          <a:stretch>
            <a:fillRect/>
          </a:stretch>
        </p:blipFill>
        <p:spPr>
          <a:xfrm>
            <a:off x="174478" y="533400"/>
            <a:ext cx="8682288" cy="586739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23672"/>
            <a:ext cx="8839200" cy="601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4500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112756"/>
            <a:ext cx="5257800" cy="6537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1219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corbisimages.com/images/67/3657A462-B47B-4F5B-B1D6-B4B02D54EC73/U1621670.jpg"/>
          <p:cNvPicPr>
            <a:picLocks noChangeAspect="1" noChangeArrowheads="1"/>
          </p:cNvPicPr>
          <p:nvPr/>
        </p:nvPicPr>
        <p:blipFill>
          <a:blip r:embed="rId3" cstate="print"/>
          <a:srcRect/>
          <a:stretch>
            <a:fillRect/>
          </a:stretch>
        </p:blipFill>
        <p:spPr bwMode="auto">
          <a:xfrm>
            <a:off x="1290955" y="98965"/>
            <a:ext cx="6557645" cy="6530435"/>
          </a:xfrm>
          <a:prstGeom prst="rect">
            <a:avLst/>
          </a:prstGeom>
          <a:noFill/>
        </p:spPr>
      </p:pic>
    </p:spTree>
    <p:extLst>
      <p:ext uri="{BB962C8B-B14F-4D97-AF65-F5344CB8AC3E}">
        <p14:creationId xmlns:p14="http://schemas.microsoft.com/office/powerpoint/2010/main" val="768119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cache1.asset-cache.net/xc/50546522.jpg?v=1&amp;c=IWSAsset&amp;k=2&amp;d=E41C9FE5C4AA0A1465822B4509DA1CC8BCA6CCDDFB97184A2BB4C21812444FB4B01E70F2B3269972"/>
          <p:cNvPicPr>
            <a:picLocks noChangeAspect="1" noChangeArrowheads="1"/>
          </p:cNvPicPr>
          <p:nvPr/>
        </p:nvPicPr>
        <p:blipFill>
          <a:blip r:embed="rId3" cstate="print"/>
          <a:srcRect/>
          <a:stretch>
            <a:fillRect/>
          </a:stretch>
        </p:blipFill>
        <p:spPr bwMode="auto">
          <a:xfrm>
            <a:off x="2017345" y="-23382"/>
            <a:ext cx="4993055" cy="6881382"/>
          </a:xfrm>
          <a:prstGeom prst="rect">
            <a:avLst/>
          </a:prstGeom>
          <a:noFill/>
        </p:spPr>
      </p:pic>
    </p:spTree>
    <p:extLst>
      <p:ext uri="{BB962C8B-B14F-4D97-AF65-F5344CB8AC3E}">
        <p14:creationId xmlns:p14="http://schemas.microsoft.com/office/powerpoint/2010/main" val="780803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2571097" y="33767"/>
            <a:ext cx="3982104" cy="6824233"/>
          </a:xfrm>
          <a:prstGeom prst="rect">
            <a:avLst/>
          </a:prstGeom>
        </p:spPr>
      </p:pic>
    </p:spTree>
    <p:extLst>
      <p:ext uri="{BB962C8B-B14F-4D97-AF65-F5344CB8AC3E}">
        <p14:creationId xmlns:p14="http://schemas.microsoft.com/office/powerpoint/2010/main" val="973501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blstb.msn.com/i/32/E5DB18DD69EE589D2898FC69C0B0C4.jpg"/>
          <p:cNvPicPr>
            <a:picLocks noChangeAspect="1" noChangeArrowheads="1"/>
          </p:cNvPicPr>
          <p:nvPr/>
        </p:nvPicPr>
        <p:blipFill>
          <a:blip r:embed="rId3" cstate="print"/>
          <a:srcRect/>
          <a:stretch>
            <a:fillRect/>
          </a:stretch>
        </p:blipFill>
        <p:spPr bwMode="auto">
          <a:xfrm>
            <a:off x="1941364" y="144979"/>
            <a:ext cx="5602436" cy="6255821"/>
          </a:xfrm>
          <a:prstGeom prst="rect">
            <a:avLst/>
          </a:prstGeom>
          <a:noFill/>
        </p:spPr>
      </p:pic>
    </p:spTree>
    <p:extLst>
      <p:ext uri="{BB962C8B-B14F-4D97-AF65-F5344CB8AC3E}">
        <p14:creationId xmlns:p14="http://schemas.microsoft.com/office/powerpoint/2010/main" val="33630085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cstate="print"/>
          <a:srcRect/>
          <a:stretch>
            <a:fillRect/>
          </a:stretch>
        </p:blipFill>
        <p:spPr bwMode="auto">
          <a:xfrm>
            <a:off x="2971800" y="76200"/>
            <a:ext cx="2971800" cy="4269346"/>
          </a:xfrm>
          <a:prstGeom prst="rect">
            <a:avLst/>
          </a:prstGeom>
          <a:noFill/>
          <a:ln w="9525">
            <a:noFill/>
            <a:miter lim="800000"/>
            <a:headEnd/>
            <a:tailEnd/>
          </a:ln>
          <a:effectLst/>
        </p:spPr>
      </p:pic>
      <p:sp>
        <p:nvSpPr>
          <p:cNvPr id="2" name="TextBox 1"/>
          <p:cNvSpPr txBox="1"/>
          <p:nvPr/>
        </p:nvSpPr>
        <p:spPr>
          <a:xfrm>
            <a:off x="2362200" y="4572000"/>
            <a:ext cx="4800600" cy="1477328"/>
          </a:xfrm>
          <a:prstGeom prst="rect">
            <a:avLst/>
          </a:prstGeom>
          <a:noFill/>
        </p:spPr>
        <p:txBody>
          <a:bodyPr wrap="square" rtlCol="0">
            <a:spAutoFit/>
          </a:bodyPr>
          <a:lstStyle/>
          <a:p>
            <a:r>
              <a:rPr lang="en-US" dirty="0"/>
              <a:t>"Even if he were </a:t>
            </a:r>
            <a:r>
              <a:rPr lang="en-US" dirty="0" smtClean="0"/>
              <a:t>mediocre, there </a:t>
            </a:r>
            <a:r>
              <a:rPr lang="en-US" dirty="0"/>
              <a:t>are a lot of mediocre judges and people and lawyers. They are entitled to a little representation, aren't they, and a little chance? We can't have all </a:t>
            </a:r>
            <a:r>
              <a:rPr lang="en-US" dirty="0" err="1"/>
              <a:t>Brandeises</a:t>
            </a:r>
            <a:r>
              <a:rPr lang="en-US" dirty="0"/>
              <a:t>, Frankfurters and </a:t>
            </a:r>
            <a:r>
              <a:rPr lang="en-US" dirty="0" err="1"/>
              <a:t>Cardozos</a:t>
            </a:r>
            <a:r>
              <a:rPr lang="en-US" dirty="0"/>
              <a:t>."</a:t>
            </a:r>
          </a:p>
        </p:txBody>
      </p:sp>
    </p:spTree>
    <p:extLst>
      <p:ext uri="{BB962C8B-B14F-4D97-AF65-F5344CB8AC3E}">
        <p14:creationId xmlns:p14="http://schemas.microsoft.com/office/powerpoint/2010/main" val="27402505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2500065" y="15646"/>
            <a:ext cx="4281735" cy="6613753"/>
          </a:xfrm>
          <a:prstGeom prst="rect">
            <a:avLst/>
          </a:prstGeom>
        </p:spPr>
      </p:pic>
    </p:spTree>
    <p:extLst>
      <p:ext uri="{BB962C8B-B14F-4D97-AF65-F5344CB8AC3E}">
        <p14:creationId xmlns:p14="http://schemas.microsoft.com/office/powerpoint/2010/main" val="1952346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westlawinsider.com/wp-content/uploads/2010/05/harry-blackmun.jpg"/>
          <p:cNvPicPr>
            <a:picLocks noChangeAspect="1" noChangeArrowheads="1"/>
          </p:cNvPicPr>
          <p:nvPr/>
        </p:nvPicPr>
        <p:blipFill>
          <a:blip r:embed="rId3" cstate="print"/>
          <a:srcRect/>
          <a:stretch>
            <a:fillRect/>
          </a:stretch>
        </p:blipFill>
        <p:spPr bwMode="auto">
          <a:xfrm>
            <a:off x="2489590" y="255270"/>
            <a:ext cx="4749410" cy="6221730"/>
          </a:xfrm>
          <a:prstGeom prst="rect">
            <a:avLst/>
          </a:prstGeom>
          <a:noFill/>
        </p:spPr>
      </p:pic>
    </p:spTree>
    <p:extLst>
      <p:ext uri="{BB962C8B-B14F-4D97-AF65-F5344CB8AC3E}">
        <p14:creationId xmlns:p14="http://schemas.microsoft.com/office/powerpoint/2010/main" val="2324020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
            <a:ext cx="8001000" cy="6555641"/>
          </a:xfrm>
          <a:prstGeom prst="rect">
            <a:avLst/>
          </a:prstGeom>
          <a:noFill/>
        </p:spPr>
        <p:txBody>
          <a:bodyPr wrap="square" rtlCol="0">
            <a:spAutoFit/>
          </a:bodyPr>
          <a:lstStyle/>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Now, on the other thing, John, on the second one, if it comes: can I urge you to try to examine everything to see if you can find a Catholic—a good Catholic?</a:t>
            </a:r>
          </a:p>
          <a:p>
            <a:r>
              <a:rPr lang="en-US" sz="1400" cap="small" dirty="0">
                <a:solidFill>
                  <a:prstClr val="black"/>
                </a:solidFill>
              </a:rPr>
              <a:t>	</a:t>
            </a:r>
            <a:r>
              <a:rPr lang="en-US" sz="1400" b="1" cap="small" dirty="0">
                <a:solidFill>
                  <a:prstClr val="black"/>
                </a:solidFill>
              </a:rPr>
              <a:t>John Mitchell:</a:t>
            </a:r>
            <a:r>
              <a:rPr lang="en-US" sz="1400" dirty="0">
                <a:solidFill>
                  <a:prstClr val="black"/>
                </a:solidFill>
              </a:rPr>
              <a:t> You want another [Justice William] Brennan?</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No, Christ no! That’s what I mean. I mean—</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You know, you went down—the Eisenhower administration went down that track before, you know . . .</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And they got Brennan, I know. But you don’t have an honest Italian, do you?</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a:t>
            </a:r>
            <a:r>
              <a:rPr lang="en-US" sz="1400" i="1" dirty="0">
                <a:solidFill>
                  <a:prstClr val="black"/>
                </a:solidFill>
              </a:rPr>
              <a:t>Chuckles</a:t>
            </a:r>
            <a:r>
              <a:rPr lang="en-US" sz="1400" dirty="0">
                <a:solidFill>
                  <a:prstClr val="black"/>
                </a:solidFill>
              </a:rPr>
              <a:t>.] God, they’re awful hard to find.</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A Pole?</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Uh . . .</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No.</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[California attorney and future Reagan AG] William French Smith—he isn’t one, is he?</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Oh, Christ, no. He’s a Protestant.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WASP.</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Rich and everything else.</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All right.</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Well, take a look at the Catholics, will you</a:t>
            </a:r>
            <a:r>
              <a:rPr lang="en-US" sz="1400" dirty="0" smtClean="0">
                <a:solidFill>
                  <a:prstClr val="black"/>
                </a:solidFill>
              </a:rPr>
              <a:t>?</a:t>
            </a:r>
          </a:p>
          <a:p>
            <a:r>
              <a:rPr lang="en-US" sz="1400" dirty="0">
                <a:solidFill>
                  <a:prstClr val="black"/>
                </a:solidFill>
              </a:rPr>
              <a:t>[</a:t>
            </a:r>
            <a:r>
              <a:rPr lang="en-US" sz="1400" i="1" dirty="0">
                <a:solidFill>
                  <a:prstClr val="black"/>
                </a:solidFill>
              </a:rPr>
              <a:t>Break</a:t>
            </a:r>
            <a:r>
              <a:rPr lang="en-US" sz="1400" dirty="0">
                <a:solidFill>
                  <a:prstClr val="black"/>
                </a:solidFill>
              </a:rPr>
              <a: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Do you think that’s a good line to take?</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I do. Politically, we are going to gain a lot more from a Catholic. Look, the Protestants will just figure—if he’s a conservative, a Catholic conservative’s better than a Protestant conservative. We really need that—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Well, they’re more engrained, I’m sure.</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Yeah. The point is, it’ll mean more to the Catholics—that’s my point—than it will to the Protestants. The Protestants expect to have things. The Catholics don’t.</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When are you going to fill that Jewish seat on the Supreme Court?</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Well, about . . . after I die. [</a:t>
            </a:r>
            <a:r>
              <a:rPr lang="en-US" sz="1400" i="1" dirty="0">
                <a:solidFill>
                  <a:prstClr val="black"/>
                </a:solidFill>
              </a:rPr>
              <a:t>Mitchell laughs</a:t>
            </a:r>
            <a:r>
              <a:rPr lang="en-US" sz="1400" dirty="0">
                <a:solidFill>
                  <a:prstClr val="black"/>
                </a:solidFill>
              </a:rPr>
              <a:t>.] You know and I know, there aren’t any.</a:t>
            </a:r>
          </a:p>
          <a:p>
            <a:r>
              <a:rPr lang="en-US" sz="1400" cap="small" dirty="0">
                <a:solidFill>
                  <a:prstClr val="black"/>
                </a:solidFill>
              </a:rPr>
              <a:t>	</a:t>
            </a:r>
            <a:r>
              <a:rPr lang="en-US" sz="1400" b="1" cap="small" dirty="0">
                <a:solidFill>
                  <a:prstClr val="black"/>
                </a:solidFill>
              </a:rPr>
              <a:t>Mitchell:</a:t>
            </a:r>
            <a:r>
              <a:rPr lang="en-US" sz="1400" dirty="0">
                <a:solidFill>
                  <a:prstClr val="black"/>
                </a:solidFill>
              </a:rPr>
              <a:t> There are no conservatives, I’ll say that.</a:t>
            </a:r>
          </a:p>
          <a:p>
            <a:r>
              <a:rPr lang="en-US" sz="1400" cap="small" dirty="0">
                <a:solidFill>
                  <a:prstClr val="black"/>
                </a:solidFill>
              </a:rPr>
              <a:t>	</a:t>
            </a:r>
            <a:r>
              <a:rPr lang="en-US" sz="1400" b="1" cap="small" dirty="0">
                <a:solidFill>
                  <a:prstClr val="black"/>
                </a:solidFill>
              </a:rPr>
              <a:t>President Nixon:</a:t>
            </a:r>
            <a:r>
              <a:rPr lang="en-US" sz="1400" dirty="0">
                <a:solidFill>
                  <a:prstClr val="black"/>
                </a:solidFill>
              </a:rPr>
              <a:t> Never</a:t>
            </a:r>
            <a:r>
              <a:rPr lang="en-US" sz="1400" dirty="0" smtClean="0">
                <a:solidFill>
                  <a:prstClr val="black"/>
                </a:solidFill>
              </a:rPr>
              <a:t>.</a:t>
            </a:r>
            <a:endParaRPr lang="en-US" sz="1400" dirty="0">
              <a:solidFill>
                <a:prstClr val="black"/>
              </a:solidFill>
            </a:endParaRPr>
          </a:p>
        </p:txBody>
      </p:sp>
      <p:pic>
        <p:nvPicPr>
          <p:cNvPr id="3" name="3--rn-mitchell-ethnic makeup-910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7600" y="2840940"/>
            <a:ext cx="609600" cy="609600"/>
          </a:xfrm>
          <a:prstGeom prst="rect">
            <a:avLst/>
          </a:prstGeom>
        </p:spPr>
      </p:pic>
    </p:spTree>
    <p:extLst>
      <p:ext uri="{BB962C8B-B14F-4D97-AF65-F5344CB8AC3E}">
        <p14:creationId xmlns:p14="http://schemas.microsoft.com/office/powerpoint/2010/main" val="303588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82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americanpicturelinks.com/Images/RehnquistRNcrop.jpg"/>
          <p:cNvPicPr>
            <a:picLocks noChangeAspect="1" noChangeArrowheads="1"/>
          </p:cNvPicPr>
          <p:nvPr/>
        </p:nvPicPr>
        <p:blipFill>
          <a:blip r:embed="rId3" cstate="print"/>
          <a:srcRect/>
          <a:stretch>
            <a:fillRect/>
          </a:stretch>
        </p:blipFill>
        <p:spPr bwMode="auto">
          <a:xfrm>
            <a:off x="1066801" y="76200"/>
            <a:ext cx="6781799" cy="6781800"/>
          </a:xfrm>
          <a:prstGeom prst="rect">
            <a:avLst/>
          </a:prstGeom>
          <a:noFill/>
        </p:spPr>
      </p:pic>
    </p:spTree>
    <p:extLst>
      <p:ext uri="{BB962C8B-B14F-4D97-AF65-F5344CB8AC3E}">
        <p14:creationId xmlns:p14="http://schemas.microsoft.com/office/powerpoint/2010/main" val="65123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lib.utexas.edu/maps/world_cities/detroit.jpg"/>
          <p:cNvPicPr>
            <a:picLocks noChangeAspect="1" noChangeArrowheads="1"/>
          </p:cNvPicPr>
          <p:nvPr/>
        </p:nvPicPr>
        <p:blipFill>
          <a:blip r:embed="rId3" cstate="print"/>
          <a:srcRect/>
          <a:stretch>
            <a:fillRect/>
          </a:stretch>
        </p:blipFill>
        <p:spPr bwMode="auto">
          <a:xfrm>
            <a:off x="165756" y="-2443"/>
            <a:ext cx="8673444" cy="6860443"/>
          </a:xfrm>
          <a:prstGeom prst="rect">
            <a:avLst/>
          </a:prstGeom>
          <a:noFill/>
        </p:spPr>
      </p:pic>
    </p:spTree>
    <p:extLst>
      <p:ext uri="{BB962C8B-B14F-4D97-AF65-F5344CB8AC3E}">
        <p14:creationId xmlns:p14="http://schemas.microsoft.com/office/powerpoint/2010/main" val="22108433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uncroppedimage1"/>
          <p:cNvPicPr>
            <a:picLocks noChangeAspect="1" noChangeArrowheads="1"/>
          </p:cNvPicPr>
          <p:nvPr/>
        </p:nvPicPr>
        <p:blipFill>
          <a:blip r:embed="rId3" cstate="print"/>
          <a:srcRect/>
          <a:stretch>
            <a:fillRect/>
          </a:stretch>
        </p:blipFill>
        <p:spPr bwMode="auto">
          <a:xfrm>
            <a:off x="136494" y="-13564"/>
            <a:ext cx="8855106" cy="6871564"/>
          </a:xfrm>
          <a:prstGeom prst="rect">
            <a:avLst/>
          </a:prstGeom>
          <a:noFill/>
        </p:spPr>
      </p:pic>
    </p:spTree>
    <p:extLst>
      <p:ext uri="{BB962C8B-B14F-4D97-AF65-F5344CB8AC3E}">
        <p14:creationId xmlns:p14="http://schemas.microsoft.com/office/powerpoint/2010/main" val="1594370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uncroppedimage1"/>
          <p:cNvPicPr>
            <a:picLocks noChangeAspect="1" noChangeArrowheads="1"/>
          </p:cNvPicPr>
          <p:nvPr/>
        </p:nvPicPr>
        <p:blipFill>
          <a:blip r:embed="rId3" cstate="print"/>
          <a:srcRect/>
          <a:stretch>
            <a:fillRect/>
          </a:stretch>
        </p:blipFill>
        <p:spPr bwMode="auto">
          <a:xfrm>
            <a:off x="-40494" y="417958"/>
            <a:ext cx="9184494" cy="6135242"/>
          </a:xfrm>
          <a:prstGeom prst="rect">
            <a:avLst/>
          </a:prstGeom>
          <a:noFill/>
        </p:spPr>
      </p:pic>
    </p:spTree>
    <p:extLst>
      <p:ext uri="{BB962C8B-B14F-4D97-AF65-F5344CB8AC3E}">
        <p14:creationId xmlns:p14="http://schemas.microsoft.com/office/powerpoint/2010/main" val="970025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corbisimages.com/images/67/EF6E216A-5BC6-46B9-A629-8B4CC4D72EA4/NA012816.jpg"/>
          <p:cNvPicPr>
            <a:picLocks noChangeAspect="1" noChangeArrowheads="1"/>
          </p:cNvPicPr>
          <p:nvPr/>
        </p:nvPicPr>
        <p:blipFill>
          <a:blip r:embed="rId3" cstate="print"/>
          <a:srcRect/>
          <a:stretch>
            <a:fillRect/>
          </a:stretch>
        </p:blipFill>
        <p:spPr bwMode="auto">
          <a:xfrm>
            <a:off x="2590800" y="0"/>
            <a:ext cx="4572000" cy="6858000"/>
          </a:xfrm>
          <a:prstGeom prst="rect">
            <a:avLst/>
          </a:prstGeom>
          <a:noFill/>
        </p:spPr>
      </p:pic>
    </p:spTree>
    <p:extLst>
      <p:ext uri="{BB962C8B-B14F-4D97-AF65-F5344CB8AC3E}">
        <p14:creationId xmlns:p14="http://schemas.microsoft.com/office/powerpoint/2010/main" val="21535702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305800" cy="7632859"/>
          </a:xfrm>
          <a:prstGeom prst="rect">
            <a:avLst/>
          </a:prstGeom>
          <a:noFill/>
        </p:spPr>
        <p:txBody>
          <a:bodyPr wrap="square" rtlCol="0">
            <a:spAutoFit/>
          </a:bodyPr>
          <a:lstStyle/>
          <a:p>
            <a:r>
              <a:rPr lang="en-US" sz="1400" dirty="0">
                <a:solidFill>
                  <a:prstClr val="black"/>
                </a:solidFill>
              </a:rPr>
              <a:t>	</a:t>
            </a:r>
            <a:r>
              <a:rPr lang="en-US" sz="1400" b="1" cap="small" dirty="0">
                <a:solidFill>
                  <a:prstClr val="black"/>
                </a:solidFill>
              </a:rPr>
              <a:t>President Nixon: </a:t>
            </a:r>
            <a:r>
              <a:rPr lang="en-US" sz="1400" dirty="0">
                <a:solidFill>
                  <a:prstClr val="black"/>
                </a:solidFill>
              </a:rPr>
              <a:t>Well, I’ve basically—we’ve got to say that it’s only the extent that it is required by law—</a:t>
            </a:r>
          </a:p>
          <a:p>
            <a:r>
              <a:rPr lang="en-US" sz="1400" b="1" cap="small" dirty="0" smtClean="0">
                <a:solidFill>
                  <a:prstClr val="black"/>
                </a:solidFill>
              </a:rPr>
              <a:t>                  	Pat </a:t>
            </a:r>
            <a:r>
              <a:rPr lang="en-US" sz="1400" b="1" cap="small" dirty="0">
                <a:solidFill>
                  <a:prstClr val="black"/>
                </a:solidFill>
              </a:rPr>
              <a:t>Buchanan:</a:t>
            </a:r>
            <a:r>
              <a:rPr lang="en-US" sz="1400" dirty="0">
                <a:solidFill>
                  <a:prstClr val="black"/>
                </a:solidFill>
              </a:rPr>
              <a:t> Right.</a:t>
            </a:r>
          </a:p>
          <a:p>
            <a:r>
              <a:rPr lang="en-US" sz="1400" b="1" cap="small" dirty="0" smtClean="0">
                <a:solidFill>
                  <a:prstClr val="black"/>
                </a:solidFill>
              </a:rPr>
              <a:t>                  	President </a:t>
            </a:r>
            <a:r>
              <a:rPr lang="en-US" sz="1400" b="1" cap="small" dirty="0">
                <a:solidFill>
                  <a:prstClr val="black"/>
                </a:solidFill>
              </a:rPr>
              <a:t>Nixon: </a:t>
            </a:r>
            <a:r>
              <a:rPr lang="en-US" sz="1400" dirty="0">
                <a:solidFill>
                  <a:prstClr val="black"/>
                </a:solidFill>
              </a:rPr>
              <a:t>By a court order, do I think busing should be used.</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Mm-hmm.</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Don’t you think that’s really what you get down to?</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Right. Right.</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Because the line, actually, between my line and Muskie’s, is not as clear as—I mean, it’s just the way he </a:t>
            </a:r>
            <a:r>
              <a:rPr lang="en-US" sz="1400" i="1" dirty="0">
                <a:solidFill>
                  <a:prstClr val="black"/>
                </a:solidFill>
              </a:rPr>
              <a:t>said</a:t>
            </a:r>
            <a:r>
              <a:rPr lang="en-US" sz="1400" dirty="0">
                <a:solidFill>
                  <a:prstClr val="black"/>
                </a:solidFill>
              </a:rPr>
              <a:t> it. He starts at the other end. He says, “Well, I think busing is a legitimate tool—</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Yeah.</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And then, “but I’m against it.” I start at the other end. I say, “I’m against busing, but, if the law requires it, to the minimum extent necessary, I, of course, will not resist it.”</a:t>
            </a:r>
          </a:p>
          <a:p>
            <a:r>
              <a:rPr lang="en-US" sz="1400" b="1" cap="small" dirty="0" smtClean="0">
                <a:solidFill>
                  <a:prstClr val="black"/>
                </a:solidFill>
              </a:rPr>
              <a:t>                  	Buchanan</a:t>
            </a:r>
            <a:r>
              <a:rPr lang="en-US" sz="1400" b="1" cap="small" dirty="0">
                <a:solidFill>
                  <a:prstClr val="black"/>
                </a:solidFill>
              </a:rPr>
              <a:t>:</a:t>
            </a:r>
            <a:r>
              <a:rPr lang="en-US" sz="1400" dirty="0">
                <a:solidFill>
                  <a:prstClr val="black"/>
                </a:solidFill>
              </a:rPr>
              <a:t> Mm-hmm.</a:t>
            </a:r>
          </a:p>
          <a:p>
            <a:r>
              <a:rPr lang="en-US" sz="1400" b="1" cap="small" dirty="0" smtClean="0">
                <a:solidFill>
                  <a:prstClr val="black"/>
                </a:solidFill>
              </a:rPr>
              <a:t>                  	President </a:t>
            </a:r>
            <a:r>
              <a:rPr lang="en-US" sz="1400" b="1" cap="small" dirty="0">
                <a:solidFill>
                  <a:prstClr val="black"/>
                </a:solidFill>
              </a:rPr>
              <a:t>Nixon: </a:t>
            </a:r>
            <a:r>
              <a:rPr lang="en-US" sz="1400" dirty="0">
                <a:solidFill>
                  <a:prstClr val="black"/>
                </a:solidFill>
              </a:rPr>
              <a:t>Right?</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Right.</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It’s purely a question of tone.</a:t>
            </a:r>
          </a:p>
          <a:p>
            <a:r>
              <a:rPr lang="en-US" sz="1400" b="1" cap="small" dirty="0" smtClean="0">
                <a:solidFill>
                  <a:prstClr val="black"/>
                </a:solidFill>
              </a:rPr>
              <a:t>                  	Buchanan</a:t>
            </a:r>
            <a:r>
              <a:rPr lang="en-US" sz="1400" b="1" cap="small" dirty="0">
                <a:solidFill>
                  <a:prstClr val="black"/>
                </a:solidFill>
              </a:rPr>
              <a:t>:</a:t>
            </a:r>
            <a:r>
              <a:rPr lang="en-US" sz="1400" dirty="0">
                <a:solidFill>
                  <a:prstClr val="black"/>
                </a:solidFill>
              </a:rPr>
              <a:t> Well, we’ve got to push Muskie’s emphasis up in the headlines; that’s the </a:t>
            </a:r>
            <a:r>
              <a:rPr lang="en-US" sz="1400" dirty="0" smtClean="0">
                <a:solidFill>
                  <a:prstClr val="black"/>
                </a:solidFill>
              </a:rPr>
              <a:t>problem.</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Nixon: </a:t>
            </a:r>
            <a:r>
              <a:rPr lang="en-US" sz="1400" dirty="0">
                <a:solidFill>
                  <a:prstClr val="black"/>
                </a:solidFill>
              </a:rPr>
              <a:t>That’s right. That’s right. Yeah. It’s got to be—well, I think it probably is going to get some play in the South </a:t>
            </a:r>
            <a:r>
              <a:rPr lang="en-US" sz="1400" dirty="0" smtClean="0">
                <a:solidFill>
                  <a:prstClr val="black"/>
                </a:solidFill>
              </a:rPr>
              <a:t>now—</a:t>
            </a:r>
          </a:p>
          <a:p>
            <a:r>
              <a:rPr lang="en-US" sz="1400" b="1" cap="small" dirty="0">
                <a:solidFill>
                  <a:prstClr val="black"/>
                </a:solidFill>
              </a:rPr>
              <a:t>	</a:t>
            </a:r>
            <a:r>
              <a:rPr lang="en-US" sz="1400" b="1" cap="small" dirty="0" smtClean="0">
                <a:solidFill>
                  <a:prstClr val="black"/>
                </a:solidFill>
              </a:rPr>
              <a:t>Buchanan</a:t>
            </a:r>
            <a:r>
              <a:rPr lang="en-US" sz="1400" b="1" cap="small" dirty="0">
                <a:solidFill>
                  <a:prstClr val="black"/>
                </a:solidFill>
              </a:rPr>
              <a:t>:</a:t>
            </a:r>
            <a:r>
              <a:rPr lang="en-US" sz="1400" dirty="0">
                <a:solidFill>
                  <a:prstClr val="black"/>
                </a:solidFill>
              </a:rPr>
              <a:t> I think, well, that’s something you could really move by various statements exaggerating his position, and then Muskie would come back sort of drawing it back and it raises—identifies him with </a:t>
            </a:r>
            <a:r>
              <a:rPr lang="en-US" sz="1400" dirty="0" smtClean="0">
                <a:solidFill>
                  <a:prstClr val="black"/>
                </a:solidFill>
              </a:rPr>
              <a:t>it.</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Nixon: </a:t>
            </a:r>
            <a:r>
              <a:rPr lang="en-US" sz="1400" dirty="0">
                <a:solidFill>
                  <a:prstClr val="black"/>
                </a:solidFill>
              </a:rPr>
              <a:t>Yeah, the thing to do really is to </a:t>
            </a:r>
            <a:r>
              <a:rPr lang="en-US" sz="1400" i="1" dirty="0">
                <a:solidFill>
                  <a:prstClr val="black"/>
                </a:solidFill>
              </a:rPr>
              <a:t>praise</a:t>
            </a:r>
            <a:r>
              <a:rPr lang="en-US" sz="1400" dirty="0">
                <a:solidFill>
                  <a:prstClr val="black"/>
                </a:solidFill>
              </a:rPr>
              <a:t> him—have some civil rights people </a:t>
            </a:r>
            <a:r>
              <a:rPr lang="en-US" sz="1400" i="1" dirty="0">
                <a:solidFill>
                  <a:prstClr val="black"/>
                </a:solidFill>
              </a:rPr>
              <a:t>praise</a:t>
            </a:r>
            <a:r>
              <a:rPr lang="en-US" sz="1400" dirty="0">
                <a:solidFill>
                  <a:prstClr val="black"/>
                </a:solidFill>
              </a:rPr>
              <a:t> him for his defense of </a:t>
            </a:r>
            <a:r>
              <a:rPr lang="en-US" sz="1400" dirty="0" smtClean="0">
                <a:solidFill>
                  <a:prstClr val="black"/>
                </a:solidFill>
              </a:rPr>
              <a:t>busing.</a:t>
            </a:r>
          </a:p>
          <a:p>
            <a:r>
              <a:rPr lang="en-US" sz="1400" b="1" cap="small" dirty="0">
                <a:solidFill>
                  <a:prstClr val="black"/>
                </a:solidFill>
              </a:rPr>
              <a:t>	</a:t>
            </a:r>
            <a:r>
              <a:rPr lang="en-US" sz="1400" b="1" cap="small" dirty="0" smtClean="0">
                <a:solidFill>
                  <a:prstClr val="black"/>
                </a:solidFill>
              </a:rPr>
              <a:t>Buchanan</a:t>
            </a:r>
            <a:r>
              <a:rPr lang="en-US" sz="1400" b="1" cap="small" dirty="0">
                <a:solidFill>
                  <a:prstClr val="black"/>
                </a:solidFill>
              </a:rPr>
              <a:t>:</a:t>
            </a:r>
            <a:r>
              <a:rPr lang="en-US" sz="1400" dirty="0">
                <a:solidFill>
                  <a:prstClr val="black"/>
                </a:solidFill>
              </a:rPr>
              <a:t> </a:t>
            </a:r>
            <a:r>
              <a:rPr lang="en-US" sz="1400" dirty="0" smtClean="0">
                <a:solidFill>
                  <a:prstClr val="black"/>
                </a:solidFill>
              </a:rPr>
              <a:t>Mm-hmm.</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Nixon: </a:t>
            </a:r>
            <a:r>
              <a:rPr lang="en-US" sz="1400" dirty="0">
                <a:solidFill>
                  <a:prstClr val="black"/>
                </a:solidFill>
              </a:rPr>
              <a:t>That’s the way to really get that, you know. It’s much the better way than to have people attack him for </a:t>
            </a:r>
            <a:r>
              <a:rPr lang="en-US" sz="1400" dirty="0" smtClean="0">
                <a:solidFill>
                  <a:prstClr val="black"/>
                </a:solidFill>
              </a:rPr>
              <a:t>it—</a:t>
            </a:r>
          </a:p>
          <a:p>
            <a:r>
              <a:rPr lang="en-US" sz="1400" b="1" cap="small" dirty="0">
                <a:solidFill>
                  <a:prstClr val="black"/>
                </a:solidFill>
              </a:rPr>
              <a:t>	</a:t>
            </a:r>
            <a:r>
              <a:rPr lang="en-US" sz="1400" b="1" cap="small" dirty="0" smtClean="0">
                <a:solidFill>
                  <a:prstClr val="black"/>
                </a:solidFill>
              </a:rPr>
              <a:t>Buchanan</a:t>
            </a:r>
            <a:r>
              <a:rPr lang="en-US" sz="1400" b="1" cap="small" dirty="0">
                <a:solidFill>
                  <a:prstClr val="black"/>
                </a:solidFill>
              </a:rPr>
              <a:t>:</a:t>
            </a:r>
            <a:r>
              <a:rPr lang="en-US" sz="1400" dirty="0">
                <a:solidFill>
                  <a:prstClr val="black"/>
                </a:solidFill>
              </a:rPr>
              <a:t> </a:t>
            </a:r>
            <a:r>
              <a:rPr lang="en-US" sz="1400" dirty="0" smtClean="0">
                <a:solidFill>
                  <a:prstClr val="black"/>
                </a:solidFill>
              </a:rPr>
              <a:t>Mm-hmm.</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Nixon: </a:t>
            </a:r>
            <a:r>
              <a:rPr lang="en-US" sz="1400" dirty="0">
                <a:solidFill>
                  <a:prstClr val="black"/>
                </a:solidFill>
              </a:rPr>
              <a:t>—is to praise him for his defense of busing, </a:t>
            </a:r>
            <a:r>
              <a:rPr lang="en-US" sz="1400" dirty="0" smtClean="0">
                <a:solidFill>
                  <a:prstClr val="black"/>
                </a:solidFill>
              </a:rPr>
              <a:t>see?</a:t>
            </a:r>
          </a:p>
          <a:p>
            <a:r>
              <a:rPr lang="en-US" sz="1400" b="1" cap="small" dirty="0">
                <a:solidFill>
                  <a:prstClr val="black"/>
                </a:solidFill>
              </a:rPr>
              <a:t>	</a:t>
            </a:r>
            <a:r>
              <a:rPr lang="en-US" sz="1400" b="1" cap="small" dirty="0" smtClean="0">
                <a:solidFill>
                  <a:prstClr val="black"/>
                </a:solidFill>
              </a:rPr>
              <a:t>Buchanan</a:t>
            </a:r>
            <a:r>
              <a:rPr lang="en-US" sz="1400" b="1" cap="small" dirty="0">
                <a:solidFill>
                  <a:prstClr val="black"/>
                </a:solidFill>
              </a:rPr>
              <a:t>:</a:t>
            </a:r>
            <a:r>
              <a:rPr lang="en-US" sz="1400" dirty="0">
                <a:solidFill>
                  <a:prstClr val="black"/>
                </a:solidFill>
              </a:rPr>
              <a:t> Mm-hmm. </a:t>
            </a:r>
            <a:r>
              <a:rPr lang="en-US" sz="1400" dirty="0" smtClean="0">
                <a:solidFill>
                  <a:prstClr val="black"/>
                </a:solidFill>
              </a:rPr>
              <a:t>Mm-hmm.</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Nixon: </a:t>
            </a:r>
            <a:r>
              <a:rPr lang="en-US" sz="1400" dirty="0">
                <a:solidFill>
                  <a:prstClr val="black"/>
                </a:solidFill>
              </a:rPr>
              <a:t>And I don’t know if you’ve got any people that can do that or not. But I would think that would be very </a:t>
            </a:r>
            <a:r>
              <a:rPr lang="en-US" sz="1400" dirty="0" smtClean="0">
                <a:solidFill>
                  <a:prstClr val="black"/>
                </a:solidFill>
              </a:rPr>
              <a:t>clever.</a:t>
            </a:r>
          </a:p>
          <a:p>
            <a:r>
              <a:rPr lang="en-US" sz="1400" b="1" cap="small" dirty="0">
                <a:solidFill>
                  <a:prstClr val="black"/>
                </a:solidFill>
              </a:rPr>
              <a:t>	</a:t>
            </a:r>
            <a:r>
              <a:rPr lang="en-US" sz="1400" b="1" cap="small" dirty="0" smtClean="0">
                <a:solidFill>
                  <a:prstClr val="black"/>
                </a:solidFill>
              </a:rPr>
              <a:t>Buchanan</a:t>
            </a:r>
            <a:r>
              <a:rPr lang="en-US" sz="1400" b="1" cap="small" dirty="0">
                <a:solidFill>
                  <a:prstClr val="black"/>
                </a:solidFill>
              </a:rPr>
              <a:t>:</a:t>
            </a:r>
            <a:r>
              <a:rPr lang="en-US" sz="1400" dirty="0">
                <a:solidFill>
                  <a:prstClr val="black"/>
                </a:solidFill>
              </a:rPr>
              <a:t> Mm-hmm. OK.</a:t>
            </a:r>
          </a:p>
          <a:p>
            <a:endParaRPr lang="en-US" sz="1400" dirty="0">
              <a:solidFill>
                <a:prstClr val="black"/>
              </a:solidFill>
            </a:endParaRPr>
          </a:p>
          <a:p>
            <a:endParaRPr lang="en-US" sz="1400" dirty="0">
              <a:solidFill>
                <a:prstClr val="black"/>
              </a:solidFill>
            </a:endParaRPr>
          </a:p>
          <a:p>
            <a:endParaRPr lang="en-US" sz="1400" dirty="0">
              <a:solidFill>
                <a:prstClr val="black"/>
              </a:solidFill>
            </a:endParaRPr>
          </a:p>
        </p:txBody>
      </p:sp>
      <p:pic>
        <p:nvPicPr>
          <p:cNvPr id="3" name="5--rn-buchan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15200" y="2362200"/>
            <a:ext cx="609600" cy="609600"/>
          </a:xfrm>
          <a:prstGeom prst="rect">
            <a:avLst/>
          </a:prstGeom>
        </p:spPr>
      </p:pic>
    </p:spTree>
    <p:extLst>
      <p:ext uri="{BB962C8B-B14F-4D97-AF65-F5344CB8AC3E}">
        <p14:creationId xmlns:p14="http://schemas.microsoft.com/office/powerpoint/2010/main" val="3226806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0"/>
            <a:ext cx="7239000" cy="5632311"/>
          </a:xfrm>
          <a:prstGeom prst="rect">
            <a:avLst/>
          </a:prstGeom>
          <a:noFill/>
        </p:spPr>
        <p:txBody>
          <a:bodyPr wrap="square" rtlCol="0">
            <a:spAutoFit/>
          </a:bodyPr>
          <a:lstStyle/>
          <a:p>
            <a:pPr algn="ctr"/>
            <a:r>
              <a:rPr lang="en-US" i="1" dirty="0" smtClean="0">
                <a:solidFill>
                  <a:prstClr val="black"/>
                </a:solidFill>
              </a:rPr>
              <a:t>Milliken v. Bradley </a:t>
            </a:r>
            <a:r>
              <a:rPr lang="en-US" dirty="0" smtClean="0">
                <a:solidFill>
                  <a:prstClr val="black"/>
                </a:solidFill>
              </a:rPr>
              <a:t>(1974)</a:t>
            </a:r>
          </a:p>
          <a:p>
            <a:endParaRPr lang="en-US" dirty="0">
              <a:solidFill>
                <a:prstClr val="black"/>
              </a:solidFill>
            </a:endParaRPr>
          </a:p>
          <a:p>
            <a:r>
              <a:rPr lang="en-US" dirty="0" smtClean="0">
                <a:solidFill>
                  <a:prstClr val="black"/>
                </a:solidFill>
              </a:rPr>
              <a:t>The </a:t>
            </a:r>
            <a:r>
              <a:rPr lang="en-US" dirty="0">
                <a:solidFill>
                  <a:prstClr val="black"/>
                </a:solidFill>
              </a:rPr>
              <a:t>District Court and the Court of Appeals shifted the </a:t>
            </a:r>
            <a:r>
              <a:rPr lang="en-US" dirty="0" smtClean="0">
                <a:solidFill>
                  <a:prstClr val="black"/>
                </a:solidFill>
              </a:rPr>
              <a:t>primary</a:t>
            </a:r>
            <a:r>
              <a:rPr lang="en-US" dirty="0">
                <a:solidFill>
                  <a:prstClr val="black"/>
                </a:solidFill>
              </a:rPr>
              <a:t> focus from a Detroit remedy to the metropolitan area only because of their conclusion that total desegregation of Detroit would not produce the racial balance which they perceived as desirable. Both courts proceeded on an assumption that the Detroit schools could not be truly desegregated -- in their view of what constituted desegregation -- unless the racial composition of the student body of each school substantially reflected the racial composition of the population of the metropolitan area as a </a:t>
            </a:r>
            <a:r>
              <a:rPr lang="en-US" dirty="0" smtClean="0">
                <a:solidFill>
                  <a:prstClr val="black"/>
                </a:solidFill>
              </a:rPr>
              <a:t>whole</a:t>
            </a:r>
            <a:r>
              <a:rPr lang="en-US" dirty="0">
                <a:solidFill>
                  <a:prstClr val="black"/>
                </a:solidFill>
              </a:rPr>
              <a:t> </a:t>
            </a:r>
            <a:r>
              <a:rPr lang="en-US" dirty="0" smtClean="0">
                <a:solidFill>
                  <a:prstClr val="black"/>
                </a:solidFill>
              </a:rPr>
              <a:t>. . .</a:t>
            </a:r>
          </a:p>
          <a:p>
            <a:endParaRPr lang="en-US" dirty="0">
              <a:solidFill>
                <a:prstClr val="black"/>
              </a:solidFill>
            </a:endParaRPr>
          </a:p>
          <a:p>
            <a:r>
              <a:rPr lang="en-US" dirty="0">
                <a:solidFill>
                  <a:prstClr val="black"/>
                </a:solidFill>
              </a:rPr>
              <a:t>Boundary lines may be bridged where there has been a constitutional violation calling for inter-district relief, but the notion that school district lines may be casually ignored or treated as a mere administrative convenience is contrary to the history of public education in our country. </a:t>
            </a:r>
            <a:r>
              <a:rPr lang="en-US" b="1" dirty="0">
                <a:solidFill>
                  <a:srgbClr val="FF0000"/>
                </a:solidFill>
              </a:rPr>
              <a:t>No single tradition in public education is more deeply rooted than local control over the operation of schools; local autonomy has long been thought essential both to the maintenance of community concern and support for public schools and </a:t>
            </a:r>
            <a:r>
              <a:rPr lang="en-US" b="1" dirty="0" smtClean="0">
                <a:solidFill>
                  <a:srgbClr val="FF0000"/>
                </a:solidFill>
              </a:rPr>
              <a:t>to quality </a:t>
            </a:r>
            <a:r>
              <a:rPr lang="en-US" b="1" dirty="0">
                <a:solidFill>
                  <a:srgbClr val="FF0000"/>
                </a:solidFill>
              </a:rPr>
              <a:t>of the educational </a:t>
            </a:r>
            <a:r>
              <a:rPr lang="en-US" b="1" dirty="0" smtClean="0">
                <a:solidFill>
                  <a:srgbClr val="FF0000"/>
                </a:solidFill>
              </a:rPr>
              <a:t>process</a:t>
            </a:r>
            <a:r>
              <a:rPr lang="en-US" b="1" dirty="0">
                <a:solidFill>
                  <a:srgbClr val="FF0000"/>
                </a:solidFill>
              </a:rPr>
              <a:t> </a:t>
            </a:r>
            <a:r>
              <a:rPr lang="en-US" dirty="0" smtClean="0">
                <a:solidFill>
                  <a:prstClr val="black"/>
                </a:solidFill>
              </a:rPr>
              <a:t>. . .</a:t>
            </a:r>
          </a:p>
        </p:txBody>
      </p:sp>
    </p:spTree>
    <p:extLst>
      <p:ext uri="{BB962C8B-B14F-4D97-AF65-F5344CB8AC3E}">
        <p14:creationId xmlns:p14="http://schemas.microsoft.com/office/powerpoint/2010/main" val="37941525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hrlichman and haldeman.jpg"/>
          <p:cNvPicPr>
            <a:picLocks noChangeAspect="1"/>
          </p:cNvPicPr>
          <p:nvPr/>
        </p:nvPicPr>
        <p:blipFill>
          <a:blip r:embed="rId3" cstate="print"/>
          <a:stretch>
            <a:fillRect/>
          </a:stretch>
        </p:blipFill>
        <p:spPr>
          <a:xfrm>
            <a:off x="233605" y="381000"/>
            <a:ext cx="8788029" cy="60198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lichman note.PNG"/>
          <p:cNvPicPr>
            <a:picLocks noChangeAspect="1"/>
          </p:cNvPicPr>
          <p:nvPr/>
        </p:nvPicPr>
        <p:blipFill>
          <a:blip r:embed="rId3" cstate="print"/>
          <a:stretch>
            <a:fillRect/>
          </a:stretch>
        </p:blipFill>
        <p:spPr>
          <a:xfrm>
            <a:off x="-169985" y="838200"/>
            <a:ext cx="9348484" cy="5257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emies list2.PNG"/>
          <p:cNvPicPr>
            <a:picLocks noChangeAspect="1"/>
          </p:cNvPicPr>
          <p:nvPr/>
        </p:nvPicPr>
        <p:blipFill>
          <a:blip r:embed="rId3" cstate="print"/>
          <a:stretch>
            <a:fillRect/>
          </a:stretch>
        </p:blipFill>
        <p:spPr>
          <a:xfrm>
            <a:off x="1422512" y="0"/>
            <a:ext cx="6298976" cy="685799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7620000" cy="6924973"/>
          </a:xfrm>
          <a:prstGeom prst="rect">
            <a:avLst/>
          </a:prstGeom>
          <a:noFill/>
        </p:spPr>
        <p:txBody>
          <a:bodyPr wrap="square" rtlCol="0">
            <a:spAutoFit/>
          </a:bodyPr>
          <a:lstStyle/>
          <a:p>
            <a:r>
              <a:rPr lang="en-US" sz="1200" dirty="0"/>
              <a:t> </a:t>
            </a:r>
            <a:r>
              <a:rPr lang="en-US" sz="1200" dirty="0" smtClean="0"/>
              <a:t>                </a:t>
            </a:r>
            <a:r>
              <a:rPr lang="en-US" sz="1200" dirty="0"/>
              <a:t>	 </a:t>
            </a:r>
            <a:r>
              <a:rPr lang="en-US" sz="1200" b="1" cap="small" dirty="0"/>
              <a:t>President Nixon</a:t>
            </a:r>
            <a:r>
              <a:rPr lang="en-US" sz="1200" cap="small" dirty="0"/>
              <a:t>:</a:t>
            </a:r>
            <a:r>
              <a:rPr lang="en-US" sz="1200" dirty="0"/>
              <a:t> But, anyway, here we go. What in the name of God are we doing on this score? What are we doing about the financial contributors? Now, those lists are made there.</a:t>
            </a:r>
          </a:p>
          <a:p>
            <a:r>
              <a:rPr lang="en-US" sz="1200" dirty="0"/>
              <a:t>                </a:t>
            </a:r>
            <a:r>
              <a:rPr lang="en-US" sz="1200" dirty="0" smtClean="0"/>
              <a:t>	Are </a:t>
            </a:r>
            <a:r>
              <a:rPr lang="en-US" sz="1200" dirty="0"/>
              <a:t>we looking over McGovern’s financial contributors? Are we looking over the financial contributors to the Democratic National Committee? Are we running their income tax returns? Is the Justice Department checking to see whether or not there is any anti-trust suits? Do we have anything going on any of these things?</a:t>
            </a:r>
          </a:p>
          <a:p>
            <a:r>
              <a:rPr lang="en-US" sz="1200" dirty="0"/>
              <a:t>	</a:t>
            </a:r>
            <a:r>
              <a:rPr lang="en-US" sz="1200" b="1" cap="small" dirty="0"/>
              <a:t>H.R. </a:t>
            </a:r>
            <a:r>
              <a:rPr lang="en-US" sz="1200" b="1" cap="small" dirty="0" err="1"/>
              <a:t>Haldeman</a:t>
            </a:r>
            <a:r>
              <a:rPr lang="en-US" sz="1200" cap="small" dirty="0"/>
              <a:t>:</a:t>
            </a:r>
            <a:r>
              <a:rPr lang="en-US" sz="1200" dirty="0"/>
              <a:t> Not as far as I know.</a:t>
            </a:r>
          </a:p>
          <a:p>
            <a:r>
              <a:rPr lang="en-US" sz="1200" dirty="0"/>
              <a:t>	</a:t>
            </a:r>
            <a:r>
              <a:rPr lang="en-US" sz="1200" b="1" cap="small" dirty="0"/>
              <a:t>President Nixon</a:t>
            </a:r>
            <a:r>
              <a:rPr lang="en-US" sz="1200" cap="small" dirty="0"/>
              <a:t>:</a:t>
            </a:r>
            <a:r>
              <a:rPr lang="en-US" sz="1200" dirty="0"/>
              <a:t> We better get the goddamn campaign right this time—not tomorrow, but now. That’s what concerns me. We have all this power and we aren’t using it. Now, what the Christ is the matter?</a:t>
            </a:r>
          </a:p>
          <a:p>
            <a:r>
              <a:rPr lang="en-US" sz="1200" dirty="0"/>
              <a:t>In other words, what I’m really saying is this: I think we’ve got to get it out.                      </a:t>
            </a:r>
          </a:p>
          <a:p>
            <a:r>
              <a:rPr lang="en-US" sz="1200" dirty="0" smtClean="0"/>
              <a:t>	Now</a:t>
            </a:r>
            <a:r>
              <a:rPr lang="en-US" sz="1200" dirty="0"/>
              <a:t>, I’m just thinking about, for example, if there’s information on Larry O’Brien [regarding possible tax problems]. If there is, I wouldn’t wait. I’d worry the sons of bitches now, because </a:t>
            </a:r>
            <a:r>
              <a:rPr lang="en-US" sz="1200" i="1" dirty="0"/>
              <a:t>after</a:t>
            </a:r>
            <a:r>
              <a:rPr lang="en-US" sz="1200" dirty="0"/>
              <a:t> they select somebody else [as a running mate for McGovern], it is irrelevant, even though he’s still in the campaign. It’s much more relevant now, that then they drop him because . . . See what I mean?</a:t>
            </a:r>
          </a:p>
          <a:p>
            <a:r>
              <a:rPr lang="en-US" sz="1200" dirty="0"/>
              <a:t>	</a:t>
            </a:r>
            <a:r>
              <a:rPr lang="en-US" sz="1200" b="1" cap="small" dirty="0"/>
              <a:t>John </a:t>
            </a:r>
            <a:r>
              <a:rPr lang="en-US" sz="1200" b="1" cap="small" dirty="0" err="1"/>
              <a:t>Ehrlichman</a:t>
            </a:r>
            <a:r>
              <a:rPr lang="en-US" sz="1200" cap="small" dirty="0"/>
              <a:t>:</a:t>
            </a:r>
            <a:r>
              <a:rPr lang="en-US" sz="1200" dirty="0"/>
              <a:t> Yeah, well—</a:t>
            </a:r>
          </a:p>
          <a:p>
            <a:r>
              <a:rPr lang="en-US" sz="1200" dirty="0"/>
              <a:t>	</a:t>
            </a:r>
            <a:r>
              <a:rPr lang="en-US" sz="1200" b="1" cap="small" dirty="0" smtClean="0"/>
              <a:t>President Nixon</a:t>
            </a:r>
            <a:r>
              <a:rPr lang="en-US" sz="1200" cap="small" dirty="0" smtClean="0"/>
              <a:t>:</a:t>
            </a:r>
            <a:r>
              <a:rPr lang="en-US" sz="1200" dirty="0" smtClean="0"/>
              <a:t> You’ve got the facts. Did they check the other side of the facts? What is being done, and who is doing this full-time? That’s what I’d like to know. Who is running the IRS? Who is running over at the Justice Department?</a:t>
            </a:r>
          </a:p>
          <a:p>
            <a:r>
              <a:rPr lang="en-US" sz="1200" dirty="0" smtClean="0"/>
              <a:t>                  So, what I meant is, with all the agencies of government, what in the name of God are we doing about, my God, the McGovern contributors?</a:t>
            </a:r>
          </a:p>
          <a:p>
            <a:r>
              <a:rPr lang="en-US" sz="1200" dirty="0"/>
              <a:t>	</a:t>
            </a:r>
            <a:r>
              <a:rPr lang="en-US" sz="1200" b="1" cap="small" dirty="0" err="1"/>
              <a:t>Ehrlichman</a:t>
            </a:r>
            <a:r>
              <a:rPr lang="en-US" sz="1200" cap="small" dirty="0"/>
              <a:t>:</a:t>
            </a:r>
            <a:r>
              <a:rPr lang="en-US" sz="1200" dirty="0"/>
              <a:t> I think the short answer to your question is nothing, and . . .  </a:t>
            </a:r>
          </a:p>
          <a:p>
            <a:r>
              <a:rPr lang="en-US" sz="1200" dirty="0"/>
              <a:t>	</a:t>
            </a:r>
            <a:r>
              <a:rPr lang="en-US" sz="1200" b="1" cap="small" dirty="0"/>
              <a:t>President Nixon</a:t>
            </a:r>
            <a:r>
              <a:rPr lang="en-US" sz="1200" cap="small" dirty="0"/>
              <a:t>:</a:t>
            </a:r>
            <a:r>
              <a:rPr lang="en-US" sz="1200" dirty="0"/>
              <a:t> There we are. Boy, they’re doing it to us.</a:t>
            </a:r>
          </a:p>
          <a:p>
            <a:r>
              <a:rPr lang="en-US" sz="1200" dirty="0"/>
              <a:t>	</a:t>
            </a:r>
            <a:r>
              <a:rPr lang="en-US" sz="1200" b="1" cap="small" dirty="0" err="1"/>
              <a:t>Ehrlichman</a:t>
            </a:r>
            <a:r>
              <a:rPr lang="en-US" sz="1200" cap="small" dirty="0"/>
              <a:t>:</a:t>
            </a:r>
            <a:r>
              <a:rPr lang="en-US" sz="1200" dirty="0"/>
              <a:t> No question; no question.</a:t>
            </a:r>
          </a:p>
          <a:p>
            <a:r>
              <a:rPr lang="en-US" sz="1200" dirty="0"/>
              <a:t>	</a:t>
            </a:r>
            <a:r>
              <a:rPr lang="en-US" sz="1200" b="1" cap="small" dirty="0"/>
              <a:t>President Nixon</a:t>
            </a:r>
            <a:r>
              <a:rPr lang="en-US" sz="1200" cap="small" dirty="0"/>
              <a:t>:</a:t>
            </a:r>
            <a:r>
              <a:rPr lang="en-US" sz="1200" dirty="0"/>
              <a:t> And it’s never happened that way before.</a:t>
            </a:r>
          </a:p>
          <a:p>
            <a:r>
              <a:rPr lang="en-US" sz="1200" dirty="0"/>
              <a:t>	</a:t>
            </a:r>
            <a:r>
              <a:rPr lang="en-US" sz="1200" b="1" cap="small" dirty="0" err="1"/>
              <a:t>Ehrlichman</a:t>
            </a:r>
            <a:r>
              <a:rPr lang="en-US" sz="1200" cap="small" dirty="0"/>
              <a:t>:</a:t>
            </a:r>
            <a:r>
              <a:rPr lang="en-US" sz="1200" dirty="0"/>
              <a:t> I can give you—</a:t>
            </a:r>
          </a:p>
          <a:p>
            <a:r>
              <a:rPr lang="en-US" sz="1200" dirty="0"/>
              <a:t>	</a:t>
            </a:r>
            <a:r>
              <a:rPr lang="en-US" sz="1200" b="1" cap="small" dirty="0"/>
              <a:t>President Nixon</a:t>
            </a:r>
            <a:r>
              <a:rPr lang="en-US" sz="1200" cap="small" dirty="0"/>
              <a:t>:</a:t>
            </a:r>
            <a:r>
              <a:rPr lang="en-US" sz="1200" dirty="0"/>
              <a:t> Johnson screwed everybody! Kennedy did. And when we were out, in ’52, the Truman people were kicking the hell out of me.</a:t>
            </a:r>
          </a:p>
          <a:p>
            <a:r>
              <a:rPr lang="en-US" sz="1200" dirty="0"/>
              <a:t>	</a:t>
            </a:r>
            <a:r>
              <a:rPr lang="en-US" sz="1200" b="1" cap="small" dirty="0" err="1"/>
              <a:t>Ehrlichman</a:t>
            </a:r>
            <a:r>
              <a:rPr lang="en-US" sz="1200" cap="small" dirty="0"/>
              <a:t>:</a:t>
            </a:r>
            <a:r>
              <a:rPr lang="en-US" sz="1200" dirty="0"/>
              <a:t> Sure</a:t>
            </a:r>
            <a:r>
              <a:rPr lang="en-US" sz="1200" dirty="0" smtClean="0"/>
              <a:t>.</a:t>
            </a:r>
            <a:endParaRPr lang="en-US" sz="1200" dirty="0"/>
          </a:p>
          <a:p>
            <a:r>
              <a:rPr lang="en-US" sz="1200" dirty="0"/>
              <a:t>	</a:t>
            </a:r>
            <a:r>
              <a:rPr lang="en-US" sz="1200" b="1" cap="small" dirty="0"/>
              <a:t>President Nixon</a:t>
            </a:r>
            <a:r>
              <a:rPr lang="en-US" sz="1200" cap="small" dirty="0"/>
              <a:t>:</a:t>
            </a:r>
            <a:r>
              <a:rPr lang="en-US" sz="1200" dirty="0"/>
              <a:t> In ’62 [when he ran for California governor], they kicked the hell out of me. In 1960, the bureaucracy bleached up on my visit to Khrushchev. </a:t>
            </a:r>
            <a:r>
              <a:rPr lang="en-US" sz="1200" i="1" dirty="0"/>
              <a:t>Our</a:t>
            </a:r>
            <a:r>
              <a:rPr lang="en-US" sz="1200" dirty="0"/>
              <a:t> bureaucracy—the guys in our bureaucracy.</a:t>
            </a:r>
          </a:p>
          <a:p>
            <a:r>
              <a:rPr lang="en-US" sz="1200" dirty="0"/>
              <a:t>	A part of the problem is the bureaucracy. Part of the problem is our own </a:t>
            </a:r>
            <a:r>
              <a:rPr lang="en-US" sz="1200" i="1" dirty="0"/>
              <a:t>goddamned fault</a:t>
            </a:r>
            <a:r>
              <a:rPr lang="en-US" sz="1200" dirty="0"/>
              <a:t>. There must be something that we can do.</a:t>
            </a:r>
          </a:p>
          <a:p>
            <a:r>
              <a:rPr lang="en-US" sz="1200" dirty="0"/>
              <a:t>	</a:t>
            </a:r>
            <a:r>
              <a:rPr lang="en-US" sz="1200" b="1" cap="small" dirty="0" err="1"/>
              <a:t>Ehrlichman</a:t>
            </a:r>
            <a:r>
              <a:rPr lang="en-US" sz="1200" cap="small" dirty="0"/>
              <a:t>:</a:t>
            </a:r>
            <a:r>
              <a:rPr lang="en-US" sz="1200" dirty="0"/>
              <a:t> I don’t disagree with you at all—</a:t>
            </a:r>
          </a:p>
          <a:p>
            <a:r>
              <a:rPr lang="en-US" sz="1200" dirty="0"/>
              <a:t>	</a:t>
            </a:r>
            <a:r>
              <a:rPr lang="en-US" sz="1200" b="1" cap="small" dirty="0"/>
              <a:t>President Nixon</a:t>
            </a:r>
            <a:r>
              <a:rPr lang="en-US" sz="1200" cap="small" dirty="0"/>
              <a:t>:</a:t>
            </a:r>
            <a:r>
              <a:rPr lang="en-US" sz="1200" dirty="0"/>
              <a:t> Now, where’s [presidential aide Tom Charles] Huston? Is he around? Can we enlist him? Or anybody, to do this kind of work? I think the trouble is we’ve got too many nice guys around, who just want to do the right thing.</a:t>
            </a:r>
          </a:p>
          <a:p>
            <a:endParaRPr lang="en-US" sz="1200" dirty="0" smtClean="0"/>
          </a:p>
          <a:p>
            <a:endParaRPr lang="en-US" sz="1200" dirty="0"/>
          </a:p>
        </p:txBody>
      </p:sp>
      <p:pic>
        <p:nvPicPr>
          <p:cNvPr id="3" name="rn-ir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8000" y="3733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6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gs watergate.jpg"/>
          <p:cNvPicPr>
            <a:picLocks noChangeAspect="1"/>
          </p:cNvPicPr>
          <p:nvPr/>
        </p:nvPicPr>
        <p:blipFill>
          <a:blip r:embed="rId3" cstate="print"/>
          <a:stretch>
            <a:fillRect/>
          </a:stretch>
        </p:blipFill>
        <p:spPr>
          <a:xfrm>
            <a:off x="1078961" y="0"/>
            <a:ext cx="6986078" cy="685799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irica.jpg"/>
          <p:cNvPicPr>
            <a:picLocks noChangeAspect="1"/>
          </p:cNvPicPr>
          <p:nvPr/>
        </p:nvPicPr>
        <p:blipFill>
          <a:blip r:embed="rId3" cstate="print"/>
          <a:stretch>
            <a:fillRect/>
          </a:stretch>
        </p:blipFill>
        <p:spPr>
          <a:xfrm>
            <a:off x="2083443" y="0"/>
            <a:ext cx="5092860" cy="6705599"/>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153400" cy="6124754"/>
          </a:xfrm>
          <a:prstGeom prst="rect">
            <a:avLst/>
          </a:prstGeom>
          <a:noFill/>
        </p:spPr>
        <p:txBody>
          <a:bodyPr wrap="square" rtlCol="0">
            <a:spAutoFit/>
          </a:bodyPr>
          <a:lstStyle/>
          <a:p>
            <a:r>
              <a:rPr lang="en-US" sz="1400" b="1" cap="small" dirty="0" smtClean="0"/>
              <a:t>                    	John Dean</a:t>
            </a:r>
            <a:r>
              <a:rPr lang="en-US" sz="1400" dirty="0" smtClean="0"/>
              <a:t>: Where are the soft spots on this? Well, first of all, there’s the problem of the continued blackmail. </a:t>
            </a:r>
          </a:p>
          <a:p>
            <a:r>
              <a:rPr lang="en-US" sz="1400" b="1" cap="small" dirty="0" smtClean="0"/>
              <a:t>                   	President Nixon</a:t>
            </a:r>
            <a:r>
              <a:rPr lang="en-US" sz="1400" dirty="0" smtClean="0"/>
              <a:t>: Right.</a:t>
            </a:r>
          </a:p>
          <a:p>
            <a:r>
              <a:rPr lang="en-US" sz="1400" b="1" cap="small" dirty="0" smtClean="0"/>
              <a:t>                   	Dean</a:t>
            </a:r>
            <a:r>
              <a:rPr lang="en-US" sz="1400" dirty="0" smtClean="0"/>
              <a:t>: Which will not only go on now, it will go on when these people are in prison. And it will compound the obstruction of justice situation. It will cost money. It’s dangerous. Nobody—people around here are not pros at this. This is the kind of thing Mafia people can do—washing money, getting clean money, things like that. We just don’t know about this. We’re not use to—we’re not criminals, we’re not used to dealing with that business. It’s a—</a:t>
            </a:r>
          </a:p>
          <a:p>
            <a:r>
              <a:rPr lang="en-US" sz="1400" b="1" cap="small" dirty="0" smtClean="0"/>
              <a:t>                   	President Nixon</a:t>
            </a:r>
            <a:r>
              <a:rPr lang="en-US" sz="1400" dirty="0" smtClean="0"/>
              <a:t>: That’s right.</a:t>
            </a:r>
          </a:p>
          <a:p>
            <a:r>
              <a:rPr lang="en-US" sz="1400" b="1" cap="small" dirty="0" smtClean="0"/>
              <a:t>                  	 Dean</a:t>
            </a:r>
            <a:r>
              <a:rPr lang="en-US" sz="1400" dirty="0" smtClean="0"/>
              <a:t>: It’s a tough thing to know how to do.</a:t>
            </a:r>
          </a:p>
          <a:p>
            <a:r>
              <a:rPr lang="en-US" sz="1400" b="1" cap="small" dirty="0" smtClean="0"/>
              <a:t>                   	President Nixon</a:t>
            </a:r>
            <a:r>
              <a:rPr lang="en-US" sz="1400" dirty="0" smtClean="0"/>
              <a:t>: Maybe we can’t do that.</a:t>
            </a:r>
          </a:p>
          <a:p>
            <a:r>
              <a:rPr lang="en-US" sz="1400" b="1" cap="small" dirty="0" smtClean="0"/>
              <a:t>                   	Dean</a:t>
            </a:r>
            <a:r>
              <a:rPr lang="en-US" sz="1400" dirty="0" smtClean="0"/>
              <a:t>: That’s right. It’s a real problem as to whether we can do it. Plus there’s a real problem raising money. [Attorney General John] Mitchell has been working on raising some money, feeling that—you know, he’s one of the ones with the most to lose.</a:t>
            </a:r>
          </a:p>
          <a:p>
            <a:r>
              <a:rPr lang="en-US" sz="1400" dirty="0" smtClean="0"/>
              <a:t>	But there’s no denying that the White House ad [John] </a:t>
            </a:r>
            <a:r>
              <a:rPr lang="en-US" sz="1400" dirty="0" err="1" smtClean="0"/>
              <a:t>Ehrlichman</a:t>
            </a:r>
            <a:r>
              <a:rPr lang="en-US" sz="1400" dirty="0" smtClean="0"/>
              <a:t>, [Bob] </a:t>
            </a:r>
            <a:r>
              <a:rPr lang="en-US" sz="1400" dirty="0" err="1" smtClean="0"/>
              <a:t>Haldeman</a:t>
            </a:r>
            <a:r>
              <a:rPr lang="en-US" sz="1400" dirty="0" smtClean="0"/>
              <a:t>, [John] Dean are involved money decisions.</a:t>
            </a:r>
          </a:p>
          <a:p>
            <a:r>
              <a:rPr lang="en-US" sz="1400" b="1" cap="small" dirty="0" smtClean="0"/>
              <a:t>	President </a:t>
            </a:r>
            <a:r>
              <a:rPr lang="en-US" sz="1400" b="1" cap="small" dirty="0"/>
              <a:t>Nixon</a:t>
            </a:r>
            <a:r>
              <a:rPr lang="en-US" sz="1400" dirty="0"/>
              <a:t>: How much do you need?</a:t>
            </a:r>
          </a:p>
          <a:p>
            <a:r>
              <a:rPr lang="en-US" sz="1400" b="1" cap="small" dirty="0"/>
              <a:t>            </a:t>
            </a:r>
            <a:r>
              <a:rPr lang="en-US" sz="1400" b="1" cap="small" dirty="0" smtClean="0"/>
              <a:t>	Dean</a:t>
            </a:r>
            <a:r>
              <a:rPr lang="en-US" sz="1400" dirty="0"/>
              <a:t>: I would say these people are going to cost a million dollars over the next few years.</a:t>
            </a:r>
          </a:p>
          <a:p>
            <a:r>
              <a:rPr lang="en-US" sz="1400" b="1" cap="small" dirty="0"/>
              <a:t>            </a:t>
            </a:r>
            <a:r>
              <a:rPr lang="en-US" sz="1400" b="1" cap="small" dirty="0" smtClean="0"/>
              <a:t>	President </a:t>
            </a:r>
            <a:r>
              <a:rPr lang="en-US" sz="1400" b="1" cap="small" dirty="0"/>
              <a:t>Nixon</a:t>
            </a:r>
            <a:r>
              <a:rPr lang="en-US" sz="1400" dirty="0"/>
              <a:t>: We’ll get it.</a:t>
            </a:r>
          </a:p>
          <a:p>
            <a:r>
              <a:rPr lang="en-US" sz="1400" b="1" cap="small" dirty="0"/>
              <a:t>             </a:t>
            </a:r>
            <a:r>
              <a:rPr lang="en-US" sz="1400" b="1" cap="small" dirty="0" smtClean="0"/>
              <a:t>	Dean</a:t>
            </a:r>
            <a:r>
              <a:rPr lang="en-US" sz="1400" dirty="0"/>
              <a:t>: Mm-hmm.</a:t>
            </a:r>
          </a:p>
          <a:p>
            <a:r>
              <a:rPr lang="en-US" sz="1400" b="1" cap="small" dirty="0"/>
              <a:t>             </a:t>
            </a:r>
            <a:r>
              <a:rPr lang="en-US" sz="1400" b="1" cap="small" dirty="0" smtClean="0"/>
              <a:t>	President </a:t>
            </a:r>
            <a:r>
              <a:rPr lang="en-US" sz="1400" b="1" cap="small" dirty="0"/>
              <a:t>Nixon</a:t>
            </a:r>
            <a:r>
              <a:rPr lang="en-US" sz="1400" dirty="0"/>
              <a:t>: On the money—if you need the money, I mean, we’ll get the money.</a:t>
            </a:r>
          </a:p>
          <a:p>
            <a:r>
              <a:rPr lang="en-US" sz="1400" b="1" cap="small" dirty="0"/>
              <a:t>              </a:t>
            </a:r>
            <a:r>
              <a:rPr lang="en-US" sz="1400" b="1" cap="small" dirty="0" smtClean="0"/>
              <a:t>	Dean</a:t>
            </a:r>
            <a:r>
              <a:rPr lang="en-US" sz="1400" dirty="0"/>
              <a:t>: Well, I think that we’ll—</a:t>
            </a:r>
          </a:p>
          <a:p>
            <a:r>
              <a:rPr lang="en-US" sz="1400" b="1" cap="small" dirty="0"/>
              <a:t>              </a:t>
            </a:r>
            <a:r>
              <a:rPr lang="en-US" sz="1400" b="1" cap="small" dirty="0" smtClean="0"/>
              <a:t>	President </a:t>
            </a:r>
            <a:r>
              <a:rPr lang="en-US" sz="1400" b="1" cap="small" dirty="0"/>
              <a:t>Nixon</a:t>
            </a:r>
            <a:r>
              <a:rPr lang="en-US" sz="1400" dirty="0"/>
              <a:t>: My point is: you can get a million dollars; you can get it in cash. I know where it could be gotten.</a:t>
            </a:r>
          </a:p>
          <a:p>
            <a:r>
              <a:rPr lang="en-US" sz="1400" b="1" cap="small" dirty="0"/>
              <a:t>              </a:t>
            </a:r>
            <a:r>
              <a:rPr lang="en-US" sz="1400" b="1" cap="small" dirty="0" smtClean="0"/>
              <a:t>	Dean</a:t>
            </a:r>
            <a:r>
              <a:rPr lang="en-US" sz="1400" dirty="0"/>
              <a:t>: Mm-hmm.</a:t>
            </a:r>
          </a:p>
          <a:p>
            <a:r>
              <a:rPr lang="en-US" sz="1400" b="1" cap="small" dirty="0"/>
              <a:t>              </a:t>
            </a:r>
            <a:r>
              <a:rPr lang="en-US" sz="1400" b="1" cap="small" dirty="0" smtClean="0"/>
              <a:t>	President </a:t>
            </a:r>
            <a:r>
              <a:rPr lang="en-US" sz="1400" b="1" cap="small" dirty="0"/>
              <a:t>Nixon</a:t>
            </a:r>
            <a:r>
              <a:rPr lang="en-US" sz="1400" dirty="0"/>
              <a:t>: I mean, it’s not easy, but it could be done.</a:t>
            </a:r>
          </a:p>
          <a:p>
            <a:endParaRPr lang="en-US" sz="1400" dirty="0" smtClean="0"/>
          </a:p>
          <a:p>
            <a:r>
              <a:rPr lang="en-US" sz="1400" dirty="0" smtClean="0"/>
              <a:t> </a:t>
            </a:r>
            <a:endParaRPr lang="en-US" sz="1400" dirty="0"/>
          </a:p>
        </p:txBody>
      </p:sp>
      <p:pic>
        <p:nvPicPr>
          <p:cNvPr id="3" name="886-8-cancer0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105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81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vin committee.jpg"/>
          <p:cNvPicPr>
            <a:picLocks noChangeAspect="1"/>
          </p:cNvPicPr>
          <p:nvPr/>
        </p:nvPicPr>
        <p:blipFill>
          <a:blip r:embed="rId3" cstate="print"/>
          <a:stretch>
            <a:fillRect/>
          </a:stretch>
        </p:blipFill>
        <p:spPr>
          <a:xfrm>
            <a:off x="51307" y="457200"/>
            <a:ext cx="9041386" cy="5943599"/>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r.PNG"/>
          <p:cNvPicPr>
            <a:picLocks noChangeAspect="1"/>
          </p:cNvPicPr>
          <p:nvPr/>
        </p:nvPicPr>
        <p:blipFill>
          <a:blip r:embed="rId3" cstate="print"/>
          <a:stretch>
            <a:fillRect/>
          </a:stretch>
        </p:blipFill>
        <p:spPr>
          <a:xfrm>
            <a:off x="24390" y="609600"/>
            <a:ext cx="9095219" cy="56388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x200.jpg"/>
          <p:cNvPicPr>
            <a:picLocks noChangeAspect="1"/>
          </p:cNvPicPr>
          <p:nvPr/>
        </p:nvPicPr>
        <p:blipFill>
          <a:blip r:embed="rId3" cstate="print"/>
          <a:stretch>
            <a:fillRect/>
          </a:stretch>
        </p:blipFill>
        <p:spPr>
          <a:xfrm>
            <a:off x="2286000" y="152400"/>
            <a:ext cx="4470400" cy="67056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me tapes.jpg"/>
          <p:cNvPicPr>
            <a:picLocks noChangeAspect="1"/>
          </p:cNvPicPr>
          <p:nvPr/>
        </p:nvPicPr>
        <p:blipFill>
          <a:blip r:embed="rId3" cstate="print"/>
          <a:stretch>
            <a:fillRect/>
          </a:stretch>
        </p:blipFill>
        <p:spPr>
          <a:xfrm>
            <a:off x="1967697" y="0"/>
            <a:ext cx="5208606" cy="6857999"/>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52400"/>
            <a:ext cx="8721009" cy="6527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8180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ichard nixon - im not a crook [higher quality - full ver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838200"/>
            <a:ext cx="6807200" cy="5105400"/>
          </a:xfrm>
          <a:prstGeom prst="rect">
            <a:avLst/>
          </a:prstGeom>
        </p:spPr>
      </p:pic>
    </p:spTree>
    <p:extLst>
      <p:ext uri="{BB962C8B-B14F-4D97-AF65-F5344CB8AC3E}">
        <p14:creationId xmlns:p14="http://schemas.microsoft.com/office/powerpoint/2010/main" val="26862875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press conference edited tapes.jpg"/>
          <p:cNvPicPr>
            <a:picLocks noChangeAspect="1"/>
          </p:cNvPicPr>
          <p:nvPr/>
        </p:nvPicPr>
        <p:blipFill>
          <a:blip r:embed="rId3" cstate="print"/>
          <a:stretch>
            <a:fillRect/>
          </a:stretch>
        </p:blipFill>
        <p:spPr>
          <a:xfrm>
            <a:off x="34033" y="381000"/>
            <a:ext cx="9075931" cy="60960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emary woods.jpg"/>
          <p:cNvPicPr>
            <a:picLocks noChangeAspect="1"/>
          </p:cNvPicPr>
          <p:nvPr/>
        </p:nvPicPr>
        <p:blipFill>
          <a:blip r:embed="rId3" cstate="print"/>
          <a:stretch>
            <a:fillRect/>
          </a:stretch>
        </p:blipFill>
        <p:spPr>
          <a:xfrm>
            <a:off x="-3519" y="381000"/>
            <a:ext cx="9151038" cy="6095999"/>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presapp0605-nixon.gif"/>
          <p:cNvPicPr>
            <a:picLocks noChangeAspect="1"/>
          </p:cNvPicPr>
          <p:nvPr/>
        </p:nvPicPr>
        <p:blipFill>
          <a:blip r:embed="rId3" cstate="print"/>
          <a:stretch>
            <a:fillRect/>
          </a:stretch>
        </p:blipFill>
        <p:spPr>
          <a:xfrm>
            <a:off x="62408" y="685800"/>
            <a:ext cx="9019184" cy="5486399"/>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d swearing-in.jpg"/>
          <p:cNvPicPr>
            <a:picLocks noChangeAspect="1"/>
          </p:cNvPicPr>
          <p:nvPr/>
        </p:nvPicPr>
        <p:blipFill>
          <a:blip r:embed="rId3" cstate="print"/>
          <a:stretch>
            <a:fillRect/>
          </a:stretch>
        </p:blipFill>
        <p:spPr>
          <a:xfrm>
            <a:off x="129848" y="381000"/>
            <a:ext cx="8884304" cy="60960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leaves.jpg"/>
          <p:cNvPicPr>
            <a:picLocks noChangeAspect="1"/>
          </p:cNvPicPr>
          <p:nvPr/>
        </p:nvPicPr>
        <p:blipFill>
          <a:blip r:embed="rId3" cstate="print"/>
          <a:stretch>
            <a:fillRect/>
          </a:stretch>
        </p:blipFill>
        <p:spPr>
          <a:xfrm>
            <a:off x="1903518" y="197739"/>
            <a:ext cx="5183082" cy="6660261"/>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jesuitnola.org/jesdata/Harry_Tompson_Eddie_Hebert_350.jpg"/>
          <p:cNvPicPr>
            <a:picLocks noChangeAspect="1" noChangeArrowheads="1"/>
          </p:cNvPicPr>
          <p:nvPr/>
        </p:nvPicPr>
        <p:blipFill>
          <a:blip r:embed="rId3" cstate="print"/>
          <a:srcRect/>
          <a:stretch>
            <a:fillRect/>
          </a:stretch>
        </p:blipFill>
        <p:spPr bwMode="auto">
          <a:xfrm>
            <a:off x="2209800" y="111699"/>
            <a:ext cx="5029200" cy="649527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lib.washington.edu/specialcoll/images/ead/PHColl622.822.jpg"/>
          <p:cNvPicPr>
            <a:picLocks noChangeAspect="1" noChangeArrowheads="1"/>
          </p:cNvPicPr>
          <p:nvPr/>
        </p:nvPicPr>
        <p:blipFill>
          <a:blip r:embed="rId3" cstate="print"/>
          <a:srcRect/>
          <a:stretch>
            <a:fillRect/>
          </a:stretch>
        </p:blipFill>
        <p:spPr bwMode="auto">
          <a:xfrm>
            <a:off x="762004" y="-2"/>
            <a:ext cx="8381996" cy="6705602"/>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t3.gstatic.com/images?q=tbn:ANd9GcSyFeUnu270-Wfy375Q1hmqZPMadnxA-qJ8zuFi5w07r1dno0_-&amp;t=1"/>
          <p:cNvPicPr>
            <a:picLocks noChangeAspect="1" noChangeArrowheads="1"/>
          </p:cNvPicPr>
          <p:nvPr/>
        </p:nvPicPr>
        <p:blipFill>
          <a:blip r:embed="rId3" cstate="print"/>
          <a:srcRect/>
          <a:stretch>
            <a:fillRect/>
          </a:stretch>
        </p:blipFill>
        <p:spPr bwMode="auto">
          <a:xfrm>
            <a:off x="609600" y="609600"/>
            <a:ext cx="7924794" cy="57912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3" cstate="print"/>
          <a:srcRect/>
          <a:stretch>
            <a:fillRect/>
          </a:stretch>
        </p:blipFill>
        <p:spPr bwMode="auto">
          <a:xfrm>
            <a:off x="75488" y="358239"/>
            <a:ext cx="8916112" cy="6194961"/>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7696200" cy="5878532"/>
          </a:xfrm>
          <a:prstGeom prst="rect">
            <a:avLst/>
          </a:prstGeom>
          <a:noFill/>
        </p:spPr>
        <p:txBody>
          <a:bodyPr wrap="square" rtlCol="0">
            <a:spAutoFit/>
          </a:bodyPr>
          <a:lstStyle/>
          <a:p>
            <a:pPr algn="ctr"/>
            <a:r>
              <a:rPr lang="en-US" i="1" dirty="0" smtClean="0"/>
              <a:t>Buckley v. </a:t>
            </a:r>
            <a:r>
              <a:rPr lang="en-US" i="1" dirty="0" err="1" smtClean="0"/>
              <a:t>Valeo</a:t>
            </a:r>
            <a:r>
              <a:rPr lang="en-US" i="1" dirty="0" smtClean="0"/>
              <a:t> </a:t>
            </a:r>
            <a:r>
              <a:rPr lang="en-US" dirty="0" smtClean="0"/>
              <a:t>(1976)</a:t>
            </a:r>
          </a:p>
          <a:p>
            <a:endParaRPr lang="en-US" dirty="0" smtClean="0"/>
          </a:p>
          <a:p>
            <a:r>
              <a:rPr lang="en-US" sz="2000" dirty="0" smtClean="0"/>
              <a:t>A restriction on the amount of money a person or group can spend on political communication during a campaign necessarily reduces the quantity of expression by restricting the number of issues discussed, the depth of their exploration, and the size of the audience reached.</a:t>
            </a:r>
            <a:r>
              <a:rPr lang="en-US" sz="2000" u="sng" baseline="30000" dirty="0" smtClean="0"/>
              <a:t> </a:t>
            </a:r>
            <a:r>
              <a:rPr lang="en-US" sz="2000" dirty="0" smtClean="0"/>
              <a:t>This is because virtually every means of communicating ideas in today’s mass society requires the expenditure of money. The distribution of the humblest handbill or leaflet entails printing, paper, and circulation costs. Speeches and rallies generally necessitate hiring a hall and publicizing the event. The electorate’s increasing dependence on television, radio, and other mass media for news and information has made these expensive modes of communication indispensable instruments of effective political speech.</a:t>
            </a:r>
          </a:p>
          <a:p>
            <a:endParaRPr lang="en-US" sz="2000" dirty="0" smtClean="0"/>
          </a:p>
          <a:p>
            <a:r>
              <a:rPr lang="en-US" sz="2000" b="1" dirty="0" smtClean="0">
                <a:solidFill>
                  <a:srgbClr val="FF0000"/>
                </a:solidFill>
              </a:rPr>
              <a:t>The expenditure limitations contained in the Act represent substantial, rather than merely theoretical, restraints on the quantity and diversity of political speech</a:t>
            </a:r>
            <a:r>
              <a:rPr lang="en-US" sz="2000" dirty="0" smtClean="0"/>
              <a:t>.</a:t>
            </a:r>
          </a:p>
          <a:p>
            <a:endParaRPr 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0"/>
            <a:ext cx="6629400" cy="6463308"/>
          </a:xfrm>
          <a:prstGeom prst="rect">
            <a:avLst/>
          </a:prstGeom>
          <a:noFill/>
        </p:spPr>
        <p:txBody>
          <a:bodyPr wrap="square" rtlCol="0">
            <a:spAutoFit/>
          </a:bodyPr>
          <a:lstStyle/>
          <a:p>
            <a:pPr algn="ctr"/>
            <a:r>
              <a:rPr lang="en-US" i="1" dirty="0" smtClean="0"/>
              <a:t>Roe v. Wade </a:t>
            </a:r>
            <a:r>
              <a:rPr lang="en-US" dirty="0" smtClean="0"/>
              <a:t>(1973)—Rehnquist dissent</a:t>
            </a:r>
          </a:p>
          <a:p>
            <a:endParaRPr lang="en-US" dirty="0" smtClean="0"/>
          </a:p>
          <a:p>
            <a:r>
              <a:rPr lang="en-US" dirty="0" smtClean="0"/>
              <a:t>I have difficulty in concluding, as the Court does, that the right of "privacy" is involved in this case. Texas, by the statute here challenged, bars the performance of a medical abortion by a licensed physician on a plaintiff such as Roe. A transaction resulting in an operation such as this is not "private" in the ordinary usage of that word. Nor is the "privacy" that the Court finds here even a distant relative of the freedom from searches and seizures protected by the Fourth Amendment to the Constitution . . .</a:t>
            </a:r>
          </a:p>
          <a:p>
            <a:endParaRPr lang="en-US" dirty="0" smtClean="0"/>
          </a:p>
          <a:p>
            <a:r>
              <a:rPr lang="en-US" b="1" dirty="0" smtClean="0">
                <a:solidFill>
                  <a:srgbClr val="FF0000"/>
                </a:solidFill>
              </a:rPr>
              <a:t>The decision here to break pregnancy into three distinct terms and to outline the permissible restrictions the State may impose in each one, for example, partakes more of judicial legislation than it does of a determination of the intent of the drafters of the Fourteenth Amendment </a:t>
            </a:r>
            <a:r>
              <a:rPr lang="en-US" dirty="0" smtClean="0"/>
              <a:t>. . .</a:t>
            </a:r>
          </a:p>
          <a:p>
            <a:endParaRPr lang="en-US" dirty="0" smtClean="0"/>
          </a:p>
          <a:p>
            <a:r>
              <a:rPr lang="en-US" dirty="0" smtClean="0"/>
              <a:t>The fact that a majority of the States reflecting, after all, the majority sentiment in those States, have had restrictions on abortions for at least a century is a strong indication, it seems to me, that the asserted right to an abortion is not “so rooted in the traditions and conscience of our people as to be ranked as fundamental.” . . .</a:t>
            </a:r>
          </a:p>
          <a:p>
            <a:endParaRPr lang="en-US"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jpg"/>
          <p:cNvPicPr>
            <a:picLocks noChangeAspect="1"/>
          </p:cNvPicPr>
          <p:nvPr/>
        </p:nvPicPr>
        <p:blipFill>
          <a:blip r:embed="rId3" cstate="print"/>
          <a:stretch>
            <a:fillRect/>
          </a:stretch>
        </p:blipFill>
        <p:spPr>
          <a:xfrm>
            <a:off x="1917839" y="152400"/>
            <a:ext cx="5371516" cy="6477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7772400" cy="6186309"/>
          </a:xfrm>
          <a:prstGeom prst="rect">
            <a:avLst/>
          </a:prstGeom>
          <a:noFill/>
        </p:spPr>
        <p:txBody>
          <a:bodyPr wrap="square" rtlCol="0">
            <a:spAutoFit/>
          </a:bodyPr>
          <a:lstStyle/>
          <a:p>
            <a:pPr algn="ctr"/>
            <a:r>
              <a:rPr lang="en-US" dirty="0" smtClean="0"/>
              <a:t>Hyde amendment (1976)</a:t>
            </a:r>
          </a:p>
          <a:p>
            <a:endParaRPr lang="en-US" dirty="0" smtClean="0"/>
          </a:p>
          <a:p>
            <a:r>
              <a:rPr lang="en-US" dirty="0" smtClean="0"/>
              <a:t>Public Law 111-8 </a:t>
            </a:r>
            <a:br>
              <a:rPr lang="en-US" dirty="0" smtClean="0"/>
            </a:br>
            <a:r>
              <a:rPr lang="en-US" dirty="0" smtClean="0"/>
              <a:t>H.R. 1105, Division F, Title V, General Provisions</a:t>
            </a:r>
            <a:br>
              <a:rPr lang="en-US" dirty="0" smtClean="0"/>
            </a:br>
            <a:r>
              <a:rPr lang="en-US" dirty="0" smtClean="0"/>
              <a:t/>
            </a:r>
            <a:br>
              <a:rPr lang="en-US" dirty="0" smtClean="0"/>
            </a:br>
            <a:r>
              <a:rPr lang="en-US" dirty="0" smtClean="0"/>
              <a:t>SEC. 507. (a) None of the funds appropriated in this Act, and none of the funds in any trust fund to which funds are appropriated in this Act, shall be expended for any abortion.</a:t>
            </a:r>
            <a:br>
              <a:rPr lang="en-US" dirty="0" smtClean="0"/>
            </a:br>
            <a:r>
              <a:rPr lang="en-US" dirty="0" smtClean="0"/>
              <a:t/>
            </a:r>
            <a:br>
              <a:rPr lang="en-US" dirty="0" smtClean="0"/>
            </a:br>
            <a:r>
              <a:rPr lang="en-US" dirty="0" smtClean="0"/>
              <a:t>(b) None of the funds appropriated in this Act, and none of the funds in any trust fund to which funds are appropriated in this Act, shall be expended for health benefits coverage that includes coverage of abortion . . .</a:t>
            </a:r>
            <a:br>
              <a:rPr lang="en-US" dirty="0" smtClean="0"/>
            </a:br>
            <a:r>
              <a:rPr lang="en-US" dirty="0" smtClean="0"/>
              <a:t/>
            </a:r>
            <a:br>
              <a:rPr lang="en-US" dirty="0" smtClean="0"/>
            </a:br>
            <a:r>
              <a:rPr lang="en-US" dirty="0" smtClean="0"/>
              <a:t>SEC. 508. (a) The limitations established in the preceding section shall not apply to an abortion--</a:t>
            </a:r>
            <a:br>
              <a:rPr lang="en-US" dirty="0" smtClean="0"/>
            </a:br>
            <a:r>
              <a:rPr lang="en-US" dirty="0" smtClean="0"/>
              <a:t/>
            </a:r>
            <a:br>
              <a:rPr lang="en-US" dirty="0" smtClean="0"/>
            </a:br>
            <a:r>
              <a:rPr lang="en-US" dirty="0" smtClean="0"/>
              <a:t>(1) if the pregnancy is the result of an act of rape or incest; or</a:t>
            </a:r>
            <a:br>
              <a:rPr lang="en-US" dirty="0" smtClean="0"/>
            </a:br>
            <a:r>
              <a:rPr lang="en-US" dirty="0" smtClean="0"/>
              <a:t/>
            </a:r>
            <a:br>
              <a:rPr lang="en-US" dirty="0" smtClean="0"/>
            </a:br>
            <a:r>
              <a:rPr lang="en-US" dirty="0" smtClean="0"/>
              <a:t>(2) in the case where a woman suffers from a physical disorder, physical injury, or physical illness, including a life-endangering physical condition caused by or arising from the pregnancy itself, that would, as certified by a physician, place the woman in danger of death unless an abortion is performed.</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 early.png"/>
          <p:cNvPicPr>
            <a:picLocks noChangeAspect="1"/>
          </p:cNvPicPr>
          <p:nvPr/>
        </p:nvPicPr>
        <p:blipFill>
          <a:blip r:embed="rId3" cstate="print"/>
          <a:stretch>
            <a:fillRect/>
          </a:stretch>
        </p:blipFill>
        <p:spPr>
          <a:xfrm>
            <a:off x="0" y="534924"/>
            <a:ext cx="9144000" cy="578815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 (1).jpg"/>
          <p:cNvPicPr>
            <a:picLocks noChangeAspect="1"/>
          </p:cNvPicPr>
          <p:nvPr/>
        </p:nvPicPr>
        <p:blipFill>
          <a:blip r:embed="rId3" cstate="print"/>
          <a:stretch>
            <a:fillRect/>
          </a:stretch>
        </p:blipFill>
        <p:spPr>
          <a:xfrm>
            <a:off x="2438400" y="268111"/>
            <a:ext cx="4267200" cy="632177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tulane.edu/~wc/lawomen/anti/exhibit%20cartoon%201.JPG"/>
          <p:cNvPicPr>
            <a:picLocks noChangeAspect="1" noChangeArrowheads="1"/>
          </p:cNvPicPr>
          <p:nvPr/>
        </p:nvPicPr>
        <p:blipFill>
          <a:blip r:embed="rId3" cstate="print"/>
          <a:srcRect/>
          <a:stretch>
            <a:fillRect/>
          </a:stretch>
        </p:blipFill>
        <p:spPr bwMode="auto">
          <a:xfrm>
            <a:off x="-33509" y="112256"/>
            <a:ext cx="9177509" cy="6440944"/>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tulane.edu/~wc/lawomen/anti/exhibitcartoon5.jpg"/>
          <p:cNvPicPr>
            <a:picLocks noChangeAspect="1" noChangeArrowheads="1"/>
          </p:cNvPicPr>
          <p:nvPr/>
        </p:nvPicPr>
        <p:blipFill>
          <a:blip r:embed="rId3" cstate="print"/>
          <a:srcRect/>
          <a:stretch>
            <a:fillRect/>
          </a:stretch>
        </p:blipFill>
        <p:spPr bwMode="auto">
          <a:xfrm>
            <a:off x="2209800" y="228600"/>
            <a:ext cx="4762500" cy="641985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Equal_Rights_Amendment_Map.svg.png"/>
          <p:cNvPicPr>
            <a:picLocks noChangeAspect="1"/>
          </p:cNvPicPr>
          <p:nvPr/>
        </p:nvPicPr>
        <p:blipFill>
          <a:blip r:embed="rId3" cstate="print"/>
          <a:stretch>
            <a:fillRect/>
          </a:stretch>
        </p:blipFill>
        <p:spPr>
          <a:xfrm>
            <a:off x="0" y="534924"/>
            <a:ext cx="9144000" cy="57881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5942</TotalTime>
  <Words>285</Words>
  <Application>Microsoft Office PowerPoint</Application>
  <PresentationFormat>On-screen Show (4:3)</PresentationFormat>
  <Paragraphs>159</Paragraphs>
  <Slides>49</Slides>
  <Notes>45</Notes>
  <HiddenSlides>0</HiddenSlides>
  <MMClips>5</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48</cp:revision>
  <dcterms:created xsi:type="dcterms:W3CDTF">2010-03-06T20:32:57Z</dcterms:created>
  <dcterms:modified xsi:type="dcterms:W3CDTF">2013-11-06T18:34:30Z</dcterms:modified>
</cp:coreProperties>
</file>