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309" r:id="rId2"/>
    <p:sldId id="310" r:id="rId3"/>
    <p:sldId id="311" r:id="rId4"/>
    <p:sldId id="312" r:id="rId5"/>
    <p:sldId id="314" r:id="rId6"/>
    <p:sldId id="323" r:id="rId7"/>
    <p:sldId id="324" r:id="rId8"/>
    <p:sldId id="316" r:id="rId9"/>
    <p:sldId id="328" r:id="rId10"/>
    <p:sldId id="329" r:id="rId11"/>
    <p:sldId id="327" r:id="rId12"/>
    <p:sldId id="287" r:id="rId13"/>
    <p:sldId id="353" r:id="rId14"/>
    <p:sldId id="288" r:id="rId15"/>
    <p:sldId id="333" r:id="rId16"/>
    <p:sldId id="334" r:id="rId17"/>
    <p:sldId id="258" r:id="rId18"/>
    <p:sldId id="271" r:id="rId19"/>
    <p:sldId id="260" r:id="rId20"/>
    <p:sldId id="331" r:id="rId21"/>
    <p:sldId id="320" r:id="rId22"/>
    <p:sldId id="321" r:id="rId23"/>
    <p:sldId id="322" r:id="rId24"/>
    <p:sldId id="272" r:id="rId25"/>
    <p:sldId id="273" r:id="rId26"/>
    <p:sldId id="352" r:id="rId27"/>
    <p:sldId id="275" r:id="rId28"/>
    <p:sldId id="276" r:id="rId29"/>
    <p:sldId id="274" r:id="rId30"/>
    <p:sldId id="277" r:id="rId31"/>
    <p:sldId id="335" r:id="rId32"/>
    <p:sldId id="336" r:id="rId33"/>
    <p:sldId id="337" r:id="rId34"/>
    <p:sldId id="338" r:id="rId35"/>
    <p:sldId id="342" r:id="rId36"/>
    <p:sldId id="343" r:id="rId37"/>
    <p:sldId id="344" r:id="rId38"/>
    <p:sldId id="345" r:id="rId39"/>
    <p:sldId id="346" r:id="rId40"/>
    <p:sldId id="351" r:id="rId41"/>
    <p:sldId id="347" r:id="rId42"/>
    <p:sldId id="269" r:id="rId43"/>
    <p:sldId id="303" r:id="rId44"/>
    <p:sldId id="319" r:id="rId45"/>
    <p:sldId id="304"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4" d="100"/>
          <a:sy n="94" d="100"/>
        </p:scale>
        <p:origin x="-1284"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5F221B-DA92-4FE2-8084-0DB6D04DE8A6}" type="datetimeFigureOut">
              <a:rPr lang="en-US" smtClean="0"/>
              <a:t>26-Oct-13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E911E6-EF1A-4272-943E-6C5F060D4688}" type="slidenum">
              <a:rPr lang="en-US" smtClean="0"/>
              <a:t>‹#›</a:t>
            </a:fld>
            <a:endParaRPr lang="en-US"/>
          </a:p>
        </p:txBody>
      </p:sp>
    </p:spTree>
    <p:extLst>
      <p:ext uri="{BB962C8B-B14F-4D97-AF65-F5344CB8AC3E}">
        <p14:creationId xmlns:p14="http://schemas.microsoft.com/office/powerpoint/2010/main" val="18646074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solidFill>
                  <a:prstClr val="black"/>
                </a:solidFill>
              </a:rPr>
              <a:pPr/>
              <a:t>1</a:t>
            </a:fld>
            <a:endParaRPr 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white</a:t>
            </a:r>
            <a:endParaRPr lang="en-US" dirty="0"/>
          </a:p>
        </p:txBody>
      </p:sp>
      <p:sp>
        <p:nvSpPr>
          <p:cNvPr id="4" name="Slide Number Placeholder 3"/>
          <p:cNvSpPr>
            <a:spLocks noGrp="1"/>
          </p:cNvSpPr>
          <p:nvPr>
            <p:ph type="sldNum" sz="quarter" idx="10"/>
          </p:nvPr>
        </p:nvSpPr>
        <p:spPr/>
        <p:txBody>
          <a:bodyPr/>
          <a:lstStyle/>
          <a:p>
            <a:fld id="{DCBE4207-4950-4545-93A4-6F0E51540BAC}" type="slidenum">
              <a:rPr lang="en-US" smtClean="0">
                <a:solidFill>
                  <a:prstClr val="black"/>
                </a:solidFill>
              </a:rPr>
              <a:pPr/>
              <a:t>2</a:t>
            </a:fld>
            <a:endParaRPr 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solidFill>
                  <a:prstClr val="black"/>
                </a:solidFill>
              </a:rPr>
              <a:pPr/>
              <a:t>3</a:t>
            </a:fld>
            <a:endParaRPr 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solidFill>
                  <a:prstClr val="black"/>
                </a:solidFill>
              </a:rPr>
              <a:pPr/>
              <a:t>4</a:t>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solidFill>
                  <a:prstClr val="black"/>
                </a:solidFill>
              </a:rPr>
              <a:pPr/>
              <a:t>5</a:t>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Hugo black (wall of separation)</a:t>
            </a:r>
            <a:endParaRPr lang="en-US" dirty="0"/>
          </a:p>
        </p:txBody>
      </p:sp>
      <p:sp>
        <p:nvSpPr>
          <p:cNvPr id="4" name="Slide Number Placeholder 3"/>
          <p:cNvSpPr>
            <a:spLocks noGrp="1"/>
          </p:cNvSpPr>
          <p:nvPr>
            <p:ph type="sldNum" sz="quarter" idx="10"/>
          </p:nvPr>
        </p:nvSpPr>
        <p:spPr/>
        <p:txBody>
          <a:bodyPr/>
          <a:lstStyle/>
          <a:p>
            <a:fld id="{33E911E6-EF1A-4272-943E-6C5F060D4688}" type="slidenum">
              <a:rPr lang="en-US" smtClean="0"/>
              <a:t>6</a:t>
            </a:fld>
            <a:endParaRPr lang="en-US"/>
          </a:p>
        </p:txBody>
      </p:sp>
    </p:spTree>
    <p:extLst>
      <p:ext uri="{BB962C8B-B14F-4D97-AF65-F5344CB8AC3E}">
        <p14:creationId xmlns:p14="http://schemas.microsoft.com/office/powerpoint/2010/main" val="3337531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solidFill>
                  <a:prstClr val="black"/>
                </a:solidFill>
              </a:rPr>
              <a:pPr/>
              <a:t>8</a:t>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Pop 823K, average 384K, </a:t>
            </a:r>
            <a:r>
              <a:rPr lang="en-US" dirty="0" err="1" smtClean="0"/>
              <a:t>lasi</a:t>
            </a:r>
            <a:r>
              <a:rPr lang="en-US" baseline="0" dirty="0" smtClean="0"/>
              <a:t> redistrict 1931</a:t>
            </a:r>
            <a:endParaRPr lang="en-US" dirty="0"/>
          </a:p>
        </p:txBody>
      </p:sp>
      <p:sp>
        <p:nvSpPr>
          <p:cNvPr id="4" name="Slide Number Placeholder 3"/>
          <p:cNvSpPr>
            <a:spLocks noGrp="1"/>
          </p:cNvSpPr>
          <p:nvPr>
            <p:ph type="sldNum" sz="quarter" idx="10"/>
          </p:nvPr>
        </p:nvSpPr>
        <p:spPr/>
        <p:txBody>
          <a:bodyPr/>
          <a:lstStyle/>
          <a:p>
            <a:fld id="{33E911E6-EF1A-4272-943E-6C5F060D4688}" type="slidenum">
              <a:rPr lang="en-US" smtClean="0">
                <a:solidFill>
                  <a:prstClr val="black"/>
                </a:solidFill>
              </a:rPr>
              <a:pPr/>
              <a:t>9</a:t>
            </a:fld>
            <a:endParaRPr 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solidFill>
                  <a:prstClr val="black"/>
                </a:solidFill>
              </a:rPr>
              <a:pPr/>
              <a:t>10</a:t>
            </a:fld>
            <a:endParaRPr 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Wm tuck</a:t>
            </a:r>
            <a:endParaRPr lang="en-US" dirty="0"/>
          </a:p>
        </p:txBody>
      </p:sp>
      <p:sp>
        <p:nvSpPr>
          <p:cNvPr id="4" name="Slide Number Placeholder 3"/>
          <p:cNvSpPr>
            <a:spLocks noGrp="1"/>
          </p:cNvSpPr>
          <p:nvPr>
            <p:ph type="sldNum" sz="quarter" idx="10"/>
          </p:nvPr>
        </p:nvSpPr>
        <p:spPr/>
        <p:txBody>
          <a:bodyPr/>
          <a:lstStyle/>
          <a:p>
            <a:fld id="{33E911E6-EF1A-4272-943E-6C5F060D4688}" type="slidenum">
              <a:rPr lang="en-US" smtClean="0"/>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14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pPr/>
              <a:t>17</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18</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pPr/>
              <a:t>19</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22</a:t>
            </a:fld>
            <a:endParaRPr 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Protester</a:t>
            </a:r>
            <a:r>
              <a:rPr lang="en-US" baseline="0" dirty="0" smtClean="0"/>
              <a:t> outside </a:t>
            </a:r>
            <a:r>
              <a:rPr lang="en-US" baseline="0" dirty="0" err="1" smtClean="0"/>
              <a:t>pp</a:t>
            </a:r>
            <a:r>
              <a:rPr lang="en-US" baseline="0" dirty="0" smtClean="0"/>
              <a:t> in new haven</a:t>
            </a:r>
            <a:endParaRPr lang="en-US" dirty="0"/>
          </a:p>
        </p:txBody>
      </p:sp>
      <p:sp>
        <p:nvSpPr>
          <p:cNvPr id="4" name="Slide Number Placeholder 3"/>
          <p:cNvSpPr>
            <a:spLocks noGrp="1"/>
          </p:cNvSpPr>
          <p:nvPr>
            <p:ph type="sldNum" sz="quarter" idx="10"/>
          </p:nvPr>
        </p:nvSpPr>
        <p:spPr/>
        <p:txBody>
          <a:bodyPr/>
          <a:lstStyle/>
          <a:p>
            <a:fld id="{892321AF-544E-411D-8B92-2A0A611C8530}"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35978433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24</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25</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27</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28</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29</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30</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solidFill>
                  <a:prstClr val="black"/>
                </a:solidFill>
              </a:rPr>
              <a:pPr/>
              <a:t>32</a:t>
            </a:fld>
            <a:endParaRPr lang="en-U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33</a:t>
            </a:fld>
            <a:endParaRPr 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34</a:t>
            </a:fld>
            <a:endParaRPr 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35</a:t>
            </a:fld>
            <a:endParaRPr 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36</a:t>
            </a:fld>
            <a:endParaRPr lang="en-U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37</a:t>
            </a:fld>
            <a:endParaRPr lang="en-U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38</a:t>
            </a:fld>
            <a:endParaRPr lang="en-US">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39</a:t>
            </a:fld>
            <a:endParaRPr lang="en-US">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griffin</a:t>
            </a:r>
            <a:endParaRPr lang="en-US" dirty="0"/>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40</a:t>
            </a:fld>
            <a:endParaRPr lang="en-US">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41</a:t>
            </a:fld>
            <a:endParaRPr lang="en-US">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42</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43</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45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4A1472E-FCAF-41FE-B598-EBA94BF6F0C6}" type="datetimeFigureOut">
              <a:rPr lang="en-US" smtClean="0"/>
              <a:t>26-Oct-13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051C5-379B-4B70-A30A-5DFDFB76088A}"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A1472E-FCAF-41FE-B598-EBA94BF6F0C6}" type="datetimeFigureOut">
              <a:rPr lang="en-US" smtClean="0"/>
              <a:t>26-Oct-13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051C5-379B-4B70-A30A-5DFDFB76088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A1472E-FCAF-41FE-B598-EBA94BF6F0C6}" type="datetimeFigureOut">
              <a:rPr lang="en-US" smtClean="0"/>
              <a:t>26-Oct-13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051C5-379B-4B70-A30A-5DFDFB76088A}"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4A1472E-FCAF-41FE-B598-EBA94BF6F0C6}" type="datetimeFigureOut">
              <a:rPr lang="en-US" smtClean="0"/>
              <a:t>26-Oct-13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5051C5-379B-4B70-A30A-5DFDFB76088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4A1472E-FCAF-41FE-B598-EBA94BF6F0C6}" type="datetimeFigureOut">
              <a:rPr lang="en-US" smtClean="0"/>
              <a:t>26-Oct-13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65051C5-379B-4B70-A30A-5DFDFB76088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4A1472E-FCAF-41FE-B598-EBA94BF6F0C6}" type="datetimeFigureOut">
              <a:rPr lang="en-US" smtClean="0"/>
              <a:t>26-Oct-13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65051C5-379B-4B70-A30A-5DFDFB76088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A1472E-FCAF-41FE-B598-EBA94BF6F0C6}" type="datetimeFigureOut">
              <a:rPr lang="en-US" smtClean="0"/>
              <a:t>26-Oct-13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65051C5-379B-4B70-A30A-5DFDFB76088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A1472E-FCAF-41FE-B598-EBA94BF6F0C6}" type="datetimeFigureOut">
              <a:rPr lang="en-US" smtClean="0"/>
              <a:t>26-Oct-13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5051C5-379B-4B70-A30A-5DFDFB76088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A1472E-FCAF-41FE-B598-EBA94BF6F0C6}" type="datetimeFigureOut">
              <a:rPr lang="en-US" smtClean="0"/>
              <a:t>26-Oct-13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5051C5-379B-4B70-A30A-5DFDFB76088A}"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A1472E-FCAF-41FE-B598-EBA94BF6F0C6}" type="datetimeFigureOut">
              <a:rPr lang="en-US" smtClean="0"/>
              <a:t>26-Oct-13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051C5-379B-4B70-A30A-5DFDFB76088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A1472E-FCAF-41FE-B598-EBA94BF6F0C6}" type="datetimeFigureOut">
              <a:rPr lang="en-US" smtClean="0"/>
              <a:t>26-Oct-13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051C5-379B-4B70-A30A-5DFDFB76088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A1472E-FCAF-41FE-B598-EBA94BF6F0C6}" type="datetimeFigureOut">
              <a:rPr lang="en-US" smtClean="0"/>
              <a:t>26-Oct-13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5051C5-379B-4B70-A30A-5DFDFB76088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0.png"/><Relationship Id="rId4"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10.png"/><Relationship Id="rId4" Type="http://schemas.openxmlformats.org/officeDocument/2006/relationships/notesSlide" Target="../notesSlides/notesSlide29.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10.png"/><Relationship Id="rId4" Type="http://schemas.openxmlformats.org/officeDocument/2006/relationships/notesSlide" Target="../notesSlides/notesSlide32.xml"/></Relationships>
</file>

<file path=ppt/slides/_rels/slide4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wmv"/><Relationship Id="rId1" Type="http://schemas.microsoft.com/office/2007/relationships/media" Target="../media/media4.wmv"/><Relationship Id="rId4" Type="http://schemas.openxmlformats.org/officeDocument/2006/relationships/image" Target="../media/image29.png"/></Relationships>
</file>

<file path=ppt/slides/_rels/slide4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http://www.free2pray.info/WarrenCourt63.jpg"/>
          <p:cNvPicPr>
            <a:picLocks noChangeAspect="1" noChangeArrowheads="1"/>
          </p:cNvPicPr>
          <p:nvPr/>
        </p:nvPicPr>
        <p:blipFill>
          <a:blip r:embed="rId3" cstate="print"/>
          <a:srcRect/>
          <a:stretch>
            <a:fillRect/>
          </a:stretch>
        </p:blipFill>
        <p:spPr bwMode="auto">
          <a:xfrm>
            <a:off x="339915" y="457200"/>
            <a:ext cx="8596203" cy="5181600"/>
          </a:xfrm>
          <a:prstGeom prst="rect">
            <a:avLst/>
          </a:prstGeom>
          <a:noFill/>
        </p:spPr>
      </p:pic>
    </p:spTree>
    <p:extLst>
      <p:ext uri="{BB962C8B-B14F-4D97-AF65-F5344CB8AC3E}">
        <p14:creationId xmlns:p14="http://schemas.microsoft.com/office/powerpoint/2010/main" val="20802326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http://blog.mitchellandness.com/image.axd?picture=2011%2F2%2FByron+White+Supreme+Court.jpg"/>
          <p:cNvPicPr>
            <a:picLocks noChangeAspect="1" noChangeArrowheads="1"/>
          </p:cNvPicPr>
          <p:nvPr/>
        </p:nvPicPr>
        <p:blipFill>
          <a:blip r:embed="rId3" cstate="print"/>
          <a:srcRect/>
          <a:stretch>
            <a:fillRect/>
          </a:stretch>
        </p:blipFill>
        <p:spPr bwMode="auto">
          <a:xfrm>
            <a:off x="2377018" y="134112"/>
            <a:ext cx="4404782" cy="6342888"/>
          </a:xfrm>
          <a:prstGeom prst="rect">
            <a:avLst/>
          </a:prstGeom>
          <a:noFill/>
        </p:spPr>
      </p:pic>
    </p:spTree>
    <p:extLst>
      <p:ext uri="{BB962C8B-B14F-4D97-AF65-F5344CB8AC3E}">
        <p14:creationId xmlns:p14="http://schemas.microsoft.com/office/powerpoint/2010/main" val="39112748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http://exhibits.library.northwestern.edu/archives/exhibits/alumni/goldberg.jpg"/>
          <p:cNvPicPr>
            <a:picLocks noChangeAspect="1" noChangeArrowheads="1"/>
          </p:cNvPicPr>
          <p:nvPr/>
        </p:nvPicPr>
        <p:blipFill>
          <a:blip r:embed="rId3" cstate="print"/>
          <a:srcRect/>
          <a:stretch>
            <a:fillRect/>
          </a:stretch>
        </p:blipFill>
        <p:spPr bwMode="auto">
          <a:xfrm>
            <a:off x="2099995" y="87369"/>
            <a:ext cx="5443805" cy="6618231"/>
          </a:xfrm>
          <a:prstGeom prst="rect">
            <a:avLst/>
          </a:prstGeom>
          <a:noFill/>
        </p:spPr>
      </p:pic>
    </p:spTree>
    <p:extLst>
      <p:ext uri="{BB962C8B-B14F-4D97-AF65-F5344CB8AC3E}">
        <p14:creationId xmlns:p14="http://schemas.microsoft.com/office/powerpoint/2010/main" val="42916480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http://billtammeus.typepad.com/.a/6a00d834515f9b69e20133f11a6d73970b-320wi"/>
          <p:cNvPicPr>
            <a:picLocks noChangeAspect="1" noChangeArrowheads="1"/>
          </p:cNvPicPr>
          <p:nvPr/>
        </p:nvPicPr>
        <p:blipFill>
          <a:blip r:embed="rId3" cstate="print"/>
          <a:srcRect/>
          <a:stretch>
            <a:fillRect/>
          </a:stretch>
        </p:blipFill>
        <p:spPr bwMode="auto">
          <a:xfrm>
            <a:off x="1828800" y="1584960"/>
            <a:ext cx="4952999" cy="4953000"/>
          </a:xfrm>
          <a:prstGeom prst="rect">
            <a:avLst/>
          </a:prstGeom>
          <a:noFill/>
        </p:spPr>
      </p:pic>
      <p:sp>
        <p:nvSpPr>
          <p:cNvPr id="5" name="Rectangle 4"/>
          <p:cNvSpPr/>
          <p:nvPr/>
        </p:nvSpPr>
        <p:spPr>
          <a:xfrm>
            <a:off x="1752600" y="152400"/>
            <a:ext cx="5334000" cy="1477328"/>
          </a:xfrm>
          <a:prstGeom prst="rect">
            <a:avLst/>
          </a:prstGeom>
        </p:spPr>
        <p:txBody>
          <a:bodyPr wrap="square">
            <a:spAutoFit/>
          </a:bodyPr>
          <a:lstStyle/>
          <a:p>
            <a:pPr algn="ctr"/>
            <a:r>
              <a:rPr lang="en-US" dirty="0"/>
              <a:t>Regents’ prayer—New York</a:t>
            </a:r>
          </a:p>
          <a:p>
            <a:endParaRPr lang="en-US" dirty="0"/>
          </a:p>
          <a:p>
            <a:r>
              <a:rPr lang="en-US" dirty="0"/>
              <a:t>Almighty God, we acknowledge our dependence upon Thee, and we beg Thy blessings upon us, our parents, our teachers and our Country.</a:t>
            </a:r>
          </a:p>
        </p:txBody>
      </p:sp>
    </p:spTree>
    <p:extLst>
      <p:ext uri="{BB962C8B-B14F-4D97-AF65-F5344CB8AC3E}">
        <p14:creationId xmlns:p14="http://schemas.microsoft.com/office/powerpoint/2010/main" val="15574043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304800"/>
            <a:ext cx="7620000" cy="6186309"/>
          </a:xfrm>
          <a:prstGeom prst="rect">
            <a:avLst/>
          </a:prstGeom>
          <a:noFill/>
        </p:spPr>
        <p:txBody>
          <a:bodyPr wrap="square" rtlCol="0">
            <a:spAutoFit/>
          </a:bodyPr>
          <a:lstStyle/>
          <a:p>
            <a:pPr algn="ctr"/>
            <a:r>
              <a:rPr lang="en-US" i="1" dirty="0" smtClean="0">
                <a:solidFill>
                  <a:prstClr val="black"/>
                </a:solidFill>
              </a:rPr>
              <a:t>Engel v. Vitale </a:t>
            </a:r>
            <a:r>
              <a:rPr lang="en-US" dirty="0" smtClean="0">
                <a:solidFill>
                  <a:prstClr val="black"/>
                </a:solidFill>
              </a:rPr>
              <a:t>(1962)</a:t>
            </a:r>
          </a:p>
          <a:p>
            <a:endParaRPr lang="en-US" dirty="0" smtClean="0">
              <a:solidFill>
                <a:prstClr val="black"/>
              </a:solidFill>
            </a:endParaRPr>
          </a:p>
          <a:p>
            <a:r>
              <a:rPr lang="en-US" sz="2000" dirty="0" smtClean="0">
                <a:solidFill>
                  <a:prstClr val="black"/>
                </a:solidFill>
              </a:rPr>
              <a:t>We think that, by using its public school system to encourage recitation of the Regents' prayer, the State of New York has adopted a practice wholly inconsistent with the Establishment Clause. There can, of course, be no doubt that New York's program of daily classroom invocation of God's blessings as prescribed in the Regents' prayer is a religious activity. It is a solemn avowal of divine faith and supplication for the blessings of the Almighty . . .</a:t>
            </a:r>
          </a:p>
          <a:p>
            <a:endParaRPr lang="en-US" sz="2000" dirty="0" smtClean="0">
              <a:solidFill>
                <a:prstClr val="black"/>
              </a:solidFill>
            </a:endParaRPr>
          </a:p>
          <a:p>
            <a:r>
              <a:rPr lang="en-US" sz="2000" dirty="0" smtClean="0">
                <a:solidFill>
                  <a:prstClr val="black"/>
                </a:solidFill>
              </a:rPr>
              <a:t>It has been argued that to apply the Constitution in such a way as to prohibit state laws respecting an establishment of religious services in public schools is to indicate a hostility toward religion or toward prayer. Nothing, of course, could be more wrong . . .  </a:t>
            </a:r>
          </a:p>
          <a:p>
            <a:endParaRPr lang="en-US" sz="2000" dirty="0" smtClean="0">
              <a:solidFill>
                <a:prstClr val="black"/>
              </a:solidFill>
            </a:endParaRPr>
          </a:p>
          <a:p>
            <a:r>
              <a:rPr lang="en-US" sz="2000" b="1" dirty="0" smtClean="0">
                <a:solidFill>
                  <a:srgbClr val="FF0000"/>
                </a:solidFill>
              </a:rPr>
              <a:t>It is neither sacrilegious nor anti-religious to say that each separate government in this country should stay out of the business of writing or sanctioning official prayers and leave that purely religious function to the people themselves and to those the people choose to look to for religious guidance.</a:t>
            </a:r>
            <a:endParaRPr lang="en-US" sz="2000" b="1" dirty="0">
              <a:solidFill>
                <a:srgbClr val="FF0000"/>
              </a:solidFill>
            </a:endParaRPr>
          </a:p>
        </p:txBody>
      </p:sp>
    </p:spTree>
    <p:extLst>
      <p:ext uri="{BB962C8B-B14F-4D97-AF65-F5344CB8AC3E}">
        <p14:creationId xmlns:p14="http://schemas.microsoft.com/office/powerpoint/2010/main" val="27334685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3432"/>
            <a:ext cx="4267200" cy="64072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648404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675077708"/>
              </p:ext>
            </p:extLst>
          </p:nvPr>
        </p:nvGraphicFramePr>
        <p:xfrm>
          <a:off x="1524000" y="1397000"/>
          <a:ext cx="6096000" cy="3708400"/>
        </p:xfrm>
        <a:graphic>
          <a:graphicData uri="http://schemas.openxmlformats.org/drawingml/2006/table">
            <a:tbl>
              <a:tblPr firstRow="1" bandRow="1">
                <a:tableStyleId>{5C22544A-7EE6-4342-B048-85BDC9FD1C3A}</a:tableStyleId>
              </a:tblPr>
              <a:tblGrid>
                <a:gridCol w="2819400"/>
                <a:gridCol w="3276600"/>
              </a:tblGrid>
              <a:tr h="370840">
                <a:tc>
                  <a:txBody>
                    <a:bodyPr/>
                    <a:lstStyle/>
                    <a:p>
                      <a:r>
                        <a:rPr lang="en-US" dirty="0" smtClean="0"/>
                        <a:t>Congressional District</a:t>
                      </a:r>
                      <a:endParaRPr lang="en-US" dirty="0"/>
                    </a:p>
                  </a:txBody>
                  <a:tcPr/>
                </a:tc>
                <a:tc>
                  <a:txBody>
                    <a:bodyPr/>
                    <a:lstStyle/>
                    <a:p>
                      <a:r>
                        <a:rPr lang="en-US" dirty="0" smtClean="0"/>
                        <a:t>1960 Population</a:t>
                      </a:r>
                      <a:endParaRPr lang="en-US" dirty="0"/>
                    </a:p>
                  </a:txBody>
                  <a:tcPr/>
                </a:tc>
              </a:tr>
              <a:tr h="370840">
                <a:tc>
                  <a:txBody>
                    <a:bodyPr/>
                    <a:lstStyle/>
                    <a:p>
                      <a:r>
                        <a:rPr lang="en-US" dirty="0" smtClean="0"/>
                        <a:t>1</a:t>
                      </a:r>
                      <a:r>
                        <a:rPr lang="en-US" baseline="30000" dirty="0" smtClean="0"/>
                        <a:t>st</a:t>
                      </a:r>
                      <a:endParaRPr lang="en-US" dirty="0"/>
                    </a:p>
                  </a:txBody>
                  <a:tcPr/>
                </a:tc>
                <a:tc>
                  <a:txBody>
                    <a:bodyPr/>
                    <a:lstStyle/>
                    <a:p>
                      <a:r>
                        <a:rPr lang="en-US" dirty="0" smtClean="0"/>
                        <a:t>460,583</a:t>
                      </a:r>
                      <a:endParaRPr lang="en-US" dirty="0"/>
                    </a:p>
                  </a:txBody>
                  <a:tcPr/>
                </a:tc>
              </a:tr>
              <a:tr h="370840">
                <a:tc>
                  <a:txBody>
                    <a:bodyPr/>
                    <a:lstStyle/>
                    <a:p>
                      <a:r>
                        <a:rPr lang="en-US" dirty="0" smtClean="0"/>
                        <a:t>2</a:t>
                      </a:r>
                      <a:r>
                        <a:rPr lang="en-US" baseline="30000" dirty="0" smtClean="0"/>
                        <a:t>nd</a:t>
                      </a:r>
                      <a:endParaRPr lang="en-US" dirty="0"/>
                    </a:p>
                  </a:txBody>
                  <a:tcPr/>
                </a:tc>
                <a:tc>
                  <a:txBody>
                    <a:bodyPr/>
                    <a:lstStyle/>
                    <a:p>
                      <a:r>
                        <a:rPr lang="en-US" dirty="0" smtClean="0"/>
                        <a:t>497,121</a:t>
                      </a:r>
                      <a:endParaRPr lang="en-US" dirty="0"/>
                    </a:p>
                  </a:txBody>
                  <a:tcPr/>
                </a:tc>
              </a:tr>
              <a:tr h="370840">
                <a:tc>
                  <a:txBody>
                    <a:bodyPr/>
                    <a:lstStyle/>
                    <a:p>
                      <a:r>
                        <a:rPr lang="en-US" dirty="0" smtClean="0"/>
                        <a:t>3</a:t>
                      </a:r>
                      <a:r>
                        <a:rPr lang="en-US" baseline="30000" dirty="0" smtClean="0"/>
                        <a:t>rd</a:t>
                      </a:r>
                      <a:endParaRPr lang="en-US" dirty="0"/>
                    </a:p>
                  </a:txBody>
                  <a:tcPr/>
                </a:tc>
                <a:tc>
                  <a:txBody>
                    <a:bodyPr/>
                    <a:lstStyle/>
                    <a:p>
                      <a:r>
                        <a:rPr lang="en-US" dirty="0" smtClean="0"/>
                        <a:t>412,664</a:t>
                      </a:r>
                      <a:endParaRPr lang="en-US" dirty="0"/>
                    </a:p>
                  </a:txBody>
                  <a:tcPr/>
                </a:tc>
              </a:tr>
              <a:tr h="370840">
                <a:tc>
                  <a:txBody>
                    <a:bodyPr/>
                    <a:lstStyle/>
                    <a:p>
                      <a:r>
                        <a:rPr lang="en-US" dirty="0" smtClean="0"/>
                        <a:t>4</a:t>
                      </a:r>
                      <a:r>
                        <a:rPr lang="en-US" baseline="30000" dirty="0" smtClean="0"/>
                        <a:t>th</a:t>
                      </a:r>
                      <a:r>
                        <a:rPr lang="en-US" dirty="0" smtClean="0"/>
                        <a:t> </a:t>
                      </a:r>
                      <a:endParaRPr lang="en-US" dirty="0"/>
                    </a:p>
                  </a:txBody>
                  <a:tcPr/>
                </a:tc>
                <a:tc>
                  <a:txBody>
                    <a:bodyPr/>
                    <a:lstStyle/>
                    <a:p>
                      <a:r>
                        <a:rPr lang="en-US" dirty="0" smtClean="0"/>
                        <a:t>389,563</a:t>
                      </a:r>
                      <a:endParaRPr lang="en-US" dirty="0"/>
                    </a:p>
                  </a:txBody>
                  <a:tcPr/>
                </a:tc>
              </a:tr>
              <a:tr h="370840">
                <a:tc>
                  <a:txBody>
                    <a:bodyPr/>
                    <a:lstStyle/>
                    <a:p>
                      <a:r>
                        <a:rPr lang="en-US" dirty="0" smtClean="0"/>
                        <a:t>5</a:t>
                      </a:r>
                      <a:r>
                        <a:rPr lang="en-US" baseline="30000" dirty="0" smtClean="0"/>
                        <a:t>th</a:t>
                      </a:r>
                      <a:r>
                        <a:rPr lang="en-US" dirty="0" smtClean="0"/>
                        <a:t> </a:t>
                      </a:r>
                      <a:endParaRPr lang="en-US" dirty="0"/>
                    </a:p>
                  </a:txBody>
                  <a:tcPr/>
                </a:tc>
                <a:tc>
                  <a:txBody>
                    <a:bodyPr/>
                    <a:lstStyle/>
                    <a:p>
                      <a:r>
                        <a:rPr lang="en-US" dirty="0" smtClean="0"/>
                        <a:t>399,372</a:t>
                      </a:r>
                      <a:endParaRPr lang="en-US" dirty="0"/>
                    </a:p>
                  </a:txBody>
                  <a:tcPr/>
                </a:tc>
              </a:tr>
              <a:tr h="370840">
                <a:tc>
                  <a:txBody>
                    <a:bodyPr/>
                    <a:lstStyle/>
                    <a:p>
                      <a:r>
                        <a:rPr lang="en-US" dirty="0" smtClean="0"/>
                        <a:t>6</a:t>
                      </a:r>
                      <a:r>
                        <a:rPr lang="en-US" baseline="30000" dirty="0" smtClean="0"/>
                        <a:t>th</a:t>
                      </a:r>
                      <a:r>
                        <a:rPr lang="en-US" baseline="0" dirty="0" smtClean="0"/>
                        <a:t> </a:t>
                      </a:r>
                      <a:endParaRPr lang="en-US" dirty="0"/>
                    </a:p>
                  </a:txBody>
                  <a:tcPr/>
                </a:tc>
                <a:tc>
                  <a:txBody>
                    <a:bodyPr/>
                    <a:lstStyle/>
                    <a:p>
                      <a:r>
                        <a:rPr lang="en-US" dirty="0" smtClean="0"/>
                        <a:t>324,337</a:t>
                      </a:r>
                      <a:endParaRPr lang="en-US" dirty="0"/>
                    </a:p>
                  </a:txBody>
                  <a:tcPr/>
                </a:tc>
              </a:tr>
              <a:tr h="370840">
                <a:tc>
                  <a:txBody>
                    <a:bodyPr/>
                    <a:lstStyle/>
                    <a:p>
                      <a:r>
                        <a:rPr lang="en-US" dirty="0" smtClean="0"/>
                        <a:t>7</a:t>
                      </a:r>
                      <a:r>
                        <a:rPr lang="en-US" baseline="30000" dirty="0" smtClean="0"/>
                        <a:t>th</a:t>
                      </a:r>
                      <a:r>
                        <a:rPr lang="en-US" dirty="0" smtClean="0"/>
                        <a:t> (rural</a:t>
                      </a:r>
                      <a:r>
                        <a:rPr lang="en-US" baseline="0" dirty="0" smtClean="0"/>
                        <a:t> </a:t>
                      </a:r>
                      <a:r>
                        <a:rPr lang="en-US" baseline="0" dirty="0" err="1" smtClean="0"/>
                        <a:t>s’western</a:t>
                      </a:r>
                      <a:r>
                        <a:rPr lang="en-US" baseline="0" dirty="0" smtClean="0"/>
                        <a:t> Tenn.)</a:t>
                      </a:r>
                      <a:endParaRPr lang="en-US" dirty="0"/>
                    </a:p>
                  </a:txBody>
                  <a:tcPr/>
                </a:tc>
                <a:tc>
                  <a:txBody>
                    <a:bodyPr/>
                    <a:lstStyle/>
                    <a:p>
                      <a:r>
                        <a:rPr lang="en-US" dirty="0" smtClean="0"/>
                        <a:t>232,652</a:t>
                      </a:r>
                      <a:endParaRPr lang="en-US" dirty="0"/>
                    </a:p>
                  </a:txBody>
                  <a:tcPr/>
                </a:tc>
              </a:tr>
              <a:tr h="370840">
                <a:tc>
                  <a:txBody>
                    <a:bodyPr/>
                    <a:lstStyle/>
                    <a:p>
                      <a:r>
                        <a:rPr lang="en-US" dirty="0" smtClean="0"/>
                        <a:t>8</a:t>
                      </a:r>
                      <a:r>
                        <a:rPr lang="en-US" baseline="30000" dirty="0" smtClean="0"/>
                        <a:t>th</a:t>
                      </a:r>
                      <a:r>
                        <a:rPr lang="en-US" dirty="0" smtClean="0"/>
                        <a:t> (rural Western Tenn.)</a:t>
                      </a:r>
                      <a:endParaRPr lang="en-US" dirty="0"/>
                    </a:p>
                  </a:txBody>
                  <a:tcPr/>
                </a:tc>
                <a:tc>
                  <a:txBody>
                    <a:bodyPr/>
                    <a:lstStyle/>
                    <a:p>
                      <a:r>
                        <a:rPr lang="en-US" dirty="0" smtClean="0"/>
                        <a:t>223,387</a:t>
                      </a:r>
                      <a:endParaRPr lang="en-US" dirty="0"/>
                    </a:p>
                  </a:txBody>
                  <a:tcPr/>
                </a:tc>
              </a:tr>
              <a:tr h="370840">
                <a:tc>
                  <a:txBody>
                    <a:bodyPr/>
                    <a:lstStyle/>
                    <a:p>
                      <a:r>
                        <a:rPr lang="en-US" dirty="0" smtClean="0"/>
                        <a:t>9</a:t>
                      </a:r>
                      <a:r>
                        <a:rPr lang="en-US" baseline="30000" dirty="0" smtClean="0"/>
                        <a:t>th</a:t>
                      </a:r>
                      <a:r>
                        <a:rPr lang="en-US" dirty="0" smtClean="0"/>
                        <a:t> (Memphis)</a:t>
                      </a:r>
                      <a:endParaRPr lang="en-US" dirty="0"/>
                    </a:p>
                  </a:txBody>
                  <a:tcPr/>
                </a:tc>
                <a:tc>
                  <a:txBody>
                    <a:bodyPr/>
                    <a:lstStyle/>
                    <a:p>
                      <a:r>
                        <a:rPr lang="en-US" dirty="0" smtClean="0"/>
                        <a:t>627,019</a:t>
                      </a:r>
                      <a:endParaRPr lang="en-US" dirty="0"/>
                    </a:p>
                  </a:txBody>
                  <a:tcPr/>
                </a:tc>
              </a:tr>
            </a:tbl>
          </a:graphicData>
        </a:graphic>
      </p:graphicFrame>
      <p:sp>
        <p:nvSpPr>
          <p:cNvPr id="3" name="TextBox 2"/>
          <p:cNvSpPr txBox="1"/>
          <p:nvPr/>
        </p:nvSpPr>
        <p:spPr>
          <a:xfrm>
            <a:off x="2362200" y="533400"/>
            <a:ext cx="4114800" cy="369332"/>
          </a:xfrm>
          <a:prstGeom prst="rect">
            <a:avLst/>
          </a:prstGeom>
          <a:noFill/>
        </p:spPr>
        <p:txBody>
          <a:bodyPr wrap="square" rtlCol="0">
            <a:spAutoFit/>
          </a:bodyPr>
          <a:lstStyle/>
          <a:p>
            <a:r>
              <a:rPr lang="en-US" dirty="0" smtClean="0"/>
              <a:t>Tennessee House Districts—87</a:t>
            </a:r>
            <a:r>
              <a:rPr lang="en-US" baseline="30000" dirty="0" smtClean="0"/>
              <a:t>th</a:t>
            </a:r>
            <a:r>
              <a:rPr lang="en-US" dirty="0" smtClean="0"/>
              <a:t> Congress</a:t>
            </a:r>
            <a:endParaRPr lang="en-US" dirty="0"/>
          </a:p>
        </p:txBody>
      </p:sp>
    </p:spTree>
    <p:extLst>
      <p:ext uri="{BB962C8B-B14F-4D97-AF65-F5344CB8AC3E}">
        <p14:creationId xmlns:p14="http://schemas.microsoft.com/office/powerpoint/2010/main" val="28351165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228600"/>
            <a:ext cx="7772400" cy="5262979"/>
          </a:xfrm>
          <a:prstGeom prst="rect">
            <a:avLst/>
          </a:prstGeom>
          <a:noFill/>
        </p:spPr>
        <p:txBody>
          <a:bodyPr wrap="square" rtlCol="0">
            <a:spAutoFit/>
          </a:bodyPr>
          <a:lstStyle/>
          <a:p>
            <a:pPr algn="ctr"/>
            <a:r>
              <a:rPr lang="en-US" i="1" dirty="0" smtClean="0">
                <a:solidFill>
                  <a:prstClr val="black"/>
                </a:solidFill>
              </a:rPr>
              <a:t>Baker v. Carr </a:t>
            </a:r>
            <a:r>
              <a:rPr lang="en-US" dirty="0" smtClean="0">
                <a:solidFill>
                  <a:prstClr val="black"/>
                </a:solidFill>
              </a:rPr>
              <a:t>(1962)—Frankfurter dissent</a:t>
            </a:r>
          </a:p>
          <a:p>
            <a:endParaRPr lang="en-US" dirty="0" smtClean="0">
              <a:solidFill>
                <a:prstClr val="black"/>
              </a:solidFill>
            </a:endParaRPr>
          </a:p>
          <a:p>
            <a:r>
              <a:rPr lang="en-US" sz="2000" dirty="0" smtClean="0">
                <a:solidFill>
                  <a:prstClr val="black"/>
                </a:solidFill>
              </a:rPr>
              <a:t>The Court today reverses a uniform course of decision established by a dozen cases, including one by which the very claim now sustained was unanimously rejected only five years ago. The impressive body of rulings thus cast aside reflected the equally uniform course of our political history regarding the relationship between population and legislative representation . . . Disregard of inherent limits in the effective exercise of the Court's "judicial Power" not only presages the futility of judicial intervention in the essentially political conflict of forces by which the relation between population and representation has time out of mind been, and now is, </a:t>
            </a:r>
            <a:r>
              <a:rPr lang="en-US" sz="2000" dirty="0" smtClean="0">
                <a:solidFill>
                  <a:prstClr val="black"/>
                </a:solidFill>
              </a:rPr>
              <a:t>determined</a:t>
            </a:r>
            <a:r>
              <a:rPr lang="en-US" sz="2000" b="1" dirty="0" smtClean="0">
                <a:solidFill>
                  <a:prstClr val="black"/>
                </a:solidFill>
              </a:rPr>
              <a:t>… </a:t>
            </a:r>
            <a:r>
              <a:rPr lang="en-US" sz="2000" b="1" dirty="0" smtClean="0">
                <a:solidFill>
                  <a:srgbClr val="FF0000"/>
                </a:solidFill>
              </a:rPr>
              <a:t>The </a:t>
            </a:r>
            <a:r>
              <a:rPr lang="en-US" sz="2000" b="1" dirty="0" smtClean="0">
                <a:solidFill>
                  <a:srgbClr val="FF0000"/>
                </a:solidFill>
              </a:rPr>
              <a:t>Court's authority -- possessed of neither the purse nor the sword -- ultimately rests on sustained public confidence in its moral sanction. Such feeling must be nourished by the Court's complete detachment, in fact and in appearance, from political entanglements and by abstention from injecting itself into the clash of political forces in political settlements.</a:t>
            </a:r>
            <a:endParaRPr lang="en-US" sz="2000" b="1" dirty="0">
              <a:solidFill>
                <a:srgbClr val="FF0000"/>
              </a:solidFill>
            </a:endParaRPr>
          </a:p>
        </p:txBody>
      </p:sp>
    </p:spTree>
    <p:extLst>
      <p:ext uri="{BB962C8B-B14F-4D97-AF65-F5344CB8AC3E}">
        <p14:creationId xmlns:p14="http://schemas.microsoft.com/office/powerpoint/2010/main" val="28320594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pture.PNG"/>
          <p:cNvPicPr>
            <a:picLocks noChangeAspect="1"/>
          </p:cNvPicPr>
          <p:nvPr/>
        </p:nvPicPr>
        <p:blipFill>
          <a:blip r:embed="rId3" cstate="print"/>
          <a:stretch>
            <a:fillRect/>
          </a:stretch>
        </p:blipFill>
        <p:spPr>
          <a:xfrm>
            <a:off x="1635255" y="48042"/>
            <a:ext cx="5832345" cy="6809958"/>
          </a:xfrm>
          <a:prstGeom prst="rect">
            <a:avLst/>
          </a:prstGeom>
        </p:spPr>
      </p:pic>
    </p:spTree>
    <p:extLst>
      <p:ext uri="{BB962C8B-B14F-4D97-AF65-F5344CB8AC3E}">
        <p14:creationId xmlns:p14="http://schemas.microsoft.com/office/powerpoint/2010/main" val="7128093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457200"/>
            <a:ext cx="7543800" cy="6186309"/>
          </a:xfrm>
          <a:prstGeom prst="rect">
            <a:avLst/>
          </a:prstGeom>
          <a:noFill/>
        </p:spPr>
        <p:txBody>
          <a:bodyPr wrap="square" rtlCol="0">
            <a:spAutoFit/>
          </a:bodyPr>
          <a:lstStyle/>
          <a:p>
            <a:pPr algn="ctr"/>
            <a:r>
              <a:rPr lang="en-US" i="1" dirty="0" err="1" smtClean="0">
                <a:solidFill>
                  <a:prstClr val="black"/>
                </a:solidFill>
              </a:rPr>
              <a:t>Wesberry</a:t>
            </a:r>
            <a:r>
              <a:rPr lang="en-US" i="1" dirty="0" smtClean="0">
                <a:solidFill>
                  <a:prstClr val="black"/>
                </a:solidFill>
              </a:rPr>
              <a:t> v. Sanders </a:t>
            </a:r>
            <a:r>
              <a:rPr lang="en-US" dirty="0" smtClean="0">
                <a:solidFill>
                  <a:prstClr val="black"/>
                </a:solidFill>
              </a:rPr>
              <a:t>(1964)</a:t>
            </a:r>
          </a:p>
          <a:p>
            <a:endParaRPr lang="en-US" dirty="0">
              <a:solidFill>
                <a:prstClr val="black"/>
              </a:solidFill>
            </a:endParaRPr>
          </a:p>
          <a:p>
            <a:r>
              <a:rPr lang="en-US" b="1" dirty="0">
                <a:solidFill>
                  <a:srgbClr val="FF0000"/>
                </a:solidFill>
              </a:rPr>
              <a:t>Other rights, even the most basic, are illusory if the right to vote is undermined. </a:t>
            </a:r>
            <a:r>
              <a:rPr lang="en-US" dirty="0">
                <a:solidFill>
                  <a:prstClr val="black"/>
                </a:solidFill>
              </a:rPr>
              <a:t>Our Constitution leaves no room for classification of people in a way that unnecessarily abridges </a:t>
            </a:r>
            <a:r>
              <a:rPr lang="en-US" dirty="0" smtClean="0">
                <a:solidFill>
                  <a:prstClr val="black"/>
                </a:solidFill>
              </a:rPr>
              <a:t>this </a:t>
            </a:r>
            <a:r>
              <a:rPr lang="en-US" dirty="0">
                <a:solidFill>
                  <a:prstClr val="black"/>
                </a:solidFill>
              </a:rPr>
              <a:t>right. In urging the people to adopt the Constitution, Madison said in No. 57 of </a:t>
            </a:r>
            <a:r>
              <a:rPr lang="en-US" i="1" dirty="0">
                <a:solidFill>
                  <a:prstClr val="black"/>
                </a:solidFill>
              </a:rPr>
              <a:t>The Federalist</a:t>
            </a:r>
            <a:r>
              <a:rPr lang="en-US" dirty="0">
                <a:solidFill>
                  <a:prstClr val="black"/>
                </a:solidFill>
              </a:rPr>
              <a:t>:</a:t>
            </a:r>
          </a:p>
          <a:p>
            <a:endParaRPr lang="en-US" dirty="0">
              <a:solidFill>
                <a:prstClr val="black"/>
              </a:solidFill>
            </a:endParaRPr>
          </a:p>
          <a:p>
            <a:r>
              <a:rPr lang="en-US" dirty="0" smtClean="0">
                <a:solidFill>
                  <a:prstClr val="black"/>
                </a:solidFill>
              </a:rPr>
              <a:t>“Who </a:t>
            </a:r>
            <a:r>
              <a:rPr lang="en-US" dirty="0">
                <a:solidFill>
                  <a:prstClr val="black"/>
                </a:solidFill>
              </a:rPr>
              <a:t>are to be the electors of the Federal Representatives? Not the rich more </a:t>
            </a:r>
            <a:r>
              <a:rPr lang="en-US" dirty="0" smtClean="0">
                <a:solidFill>
                  <a:prstClr val="black"/>
                </a:solidFill>
              </a:rPr>
              <a:t>         than </a:t>
            </a:r>
            <a:r>
              <a:rPr lang="en-US" dirty="0">
                <a:solidFill>
                  <a:prstClr val="black"/>
                </a:solidFill>
              </a:rPr>
              <a:t>the poor; not the learned more than the ignorant; not the haughty heirs of distinguished names more than the humble sons of obscure and unpropitious fortune. The electors are to be the great body of the people of the United States</a:t>
            </a:r>
            <a:r>
              <a:rPr lang="en-US" dirty="0" smtClean="0">
                <a:solidFill>
                  <a:prstClr val="black"/>
                </a:solidFill>
              </a:rPr>
              <a:t>.”</a:t>
            </a:r>
            <a:endParaRPr lang="en-US" b="1" baseline="30000" dirty="0">
              <a:solidFill>
                <a:prstClr val="black"/>
              </a:solidFill>
            </a:endParaRPr>
          </a:p>
          <a:p>
            <a:endParaRPr lang="en-US" dirty="0">
              <a:solidFill>
                <a:prstClr val="black"/>
              </a:solidFill>
            </a:endParaRPr>
          </a:p>
          <a:p>
            <a:r>
              <a:rPr lang="en-US" b="1" dirty="0">
                <a:solidFill>
                  <a:srgbClr val="FF0000"/>
                </a:solidFill>
              </a:rPr>
              <a:t>Readers surely could have fairly taken this to mean, </a:t>
            </a:r>
            <a:r>
              <a:rPr lang="en-US" b="1" dirty="0" smtClean="0">
                <a:solidFill>
                  <a:srgbClr val="FF0000"/>
                </a:solidFill>
              </a:rPr>
              <a:t>“one </a:t>
            </a:r>
            <a:r>
              <a:rPr lang="en-US" b="1" dirty="0">
                <a:solidFill>
                  <a:srgbClr val="FF0000"/>
                </a:solidFill>
              </a:rPr>
              <a:t>person, one vote</a:t>
            </a:r>
            <a:r>
              <a:rPr lang="en-US" b="1" dirty="0" smtClean="0">
                <a:solidFill>
                  <a:srgbClr val="FF0000"/>
                </a:solidFill>
              </a:rPr>
              <a:t>.”</a:t>
            </a:r>
          </a:p>
          <a:p>
            <a:endParaRPr lang="en-US" dirty="0">
              <a:solidFill>
                <a:prstClr val="black"/>
              </a:solidFill>
            </a:endParaRPr>
          </a:p>
          <a:p>
            <a:r>
              <a:rPr lang="en-US" dirty="0">
                <a:solidFill>
                  <a:prstClr val="black"/>
                </a:solidFill>
              </a:rPr>
              <a:t>While it may not be possible to draw congressional districts with mathematical precision, that is no excuse for ignoring our Constitution's plain objective of making equal representation for equal numbers of people the fundamental goal for the House of Representatives. That is the high standard of justice and common sense which the Founders set for us.</a:t>
            </a:r>
          </a:p>
          <a:p>
            <a:endParaRPr lang="en-US" dirty="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5534755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250564361"/>
              </p:ext>
            </p:extLst>
          </p:nvPr>
        </p:nvGraphicFramePr>
        <p:xfrm>
          <a:off x="1524000" y="1397000"/>
          <a:ext cx="6096000" cy="2225040"/>
        </p:xfrm>
        <a:graphic>
          <a:graphicData uri="http://schemas.openxmlformats.org/drawingml/2006/table">
            <a:tbl>
              <a:tblPr firstRow="1" bandRow="1">
                <a:tableStyleId>{F5AB1C69-6EDB-4FF4-983F-18BD219EF322}</a:tableStyleId>
              </a:tblPr>
              <a:tblGrid>
                <a:gridCol w="1524000"/>
                <a:gridCol w="1524000"/>
                <a:gridCol w="1524000"/>
                <a:gridCol w="1524000"/>
              </a:tblGrid>
              <a:tr h="370840">
                <a:tc>
                  <a:txBody>
                    <a:bodyPr/>
                    <a:lstStyle/>
                    <a:p>
                      <a:endParaRPr lang="en-US" dirty="0"/>
                    </a:p>
                  </a:txBody>
                  <a:tcPr/>
                </a:tc>
                <a:tc>
                  <a:txBody>
                    <a:bodyPr/>
                    <a:lstStyle/>
                    <a:p>
                      <a:r>
                        <a:rPr lang="en-US" dirty="0" smtClean="0"/>
                        <a:t>Largest</a:t>
                      </a:r>
                      <a:r>
                        <a:rPr lang="en-US" baseline="0" dirty="0" smtClean="0"/>
                        <a:t> dist.</a:t>
                      </a:r>
                      <a:endParaRPr lang="en-US" dirty="0"/>
                    </a:p>
                  </a:txBody>
                  <a:tcPr/>
                </a:tc>
                <a:tc>
                  <a:txBody>
                    <a:bodyPr/>
                    <a:lstStyle/>
                    <a:p>
                      <a:r>
                        <a:rPr lang="en-US" dirty="0" smtClean="0"/>
                        <a:t>Smallest dist.</a:t>
                      </a:r>
                      <a:endParaRPr lang="en-US" dirty="0"/>
                    </a:p>
                  </a:txBody>
                  <a:tcPr/>
                </a:tc>
                <a:tc>
                  <a:txBody>
                    <a:bodyPr/>
                    <a:lstStyle/>
                    <a:p>
                      <a:r>
                        <a:rPr lang="en-US" dirty="0" smtClean="0"/>
                        <a:t>disparity</a:t>
                      </a:r>
                      <a:endParaRPr lang="en-US" dirty="0"/>
                    </a:p>
                  </a:txBody>
                  <a:tcPr/>
                </a:tc>
              </a:tr>
              <a:tr h="370840">
                <a:tc>
                  <a:txBody>
                    <a:bodyPr/>
                    <a:lstStyle/>
                    <a:p>
                      <a:r>
                        <a:rPr lang="en-US" dirty="0" smtClean="0"/>
                        <a:t>NH</a:t>
                      </a:r>
                      <a:r>
                        <a:rPr lang="en-US" baseline="0" dirty="0" smtClean="0"/>
                        <a:t> House</a:t>
                      </a:r>
                      <a:endParaRPr lang="en-US" dirty="0"/>
                    </a:p>
                  </a:txBody>
                  <a:tcPr/>
                </a:tc>
                <a:tc>
                  <a:txBody>
                    <a:bodyPr/>
                    <a:lstStyle/>
                    <a:p>
                      <a:r>
                        <a:rPr lang="en-US" dirty="0" smtClean="0"/>
                        <a:t>3244</a:t>
                      </a:r>
                      <a:endParaRPr lang="en-US" dirty="0"/>
                    </a:p>
                  </a:txBody>
                  <a:tcPr/>
                </a:tc>
                <a:tc>
                  <a:txBody>
                    <a:bodyPr/>
                    <a:lstStyle/>
                    <a:p>
                      <a:r>
                        <a:rPr lang="en-US" dirty="0" smtClean="0"/>
                        <a:t>3</a:t>
                      </a:r>
                      <a:endParaRPr lang="en-US" dirty="0"/>
                    </a:p>
                  </a:txBody>
                  <a:tcPr/>
                </a:tc>
                <a:tc>
                  <a:txBody>
                    <a:bodyPr/>
                    <a:lstStyle/>
                    <a:p>
                      <a:r>
                        <a:rPr lang="en-US" dirty="0" smtClean="0"/>
                        <a:t>1081:1</a:t>
                      </a:r>
                      <a:endParaRPr lang="en-US" dirty="0"/>
                    </a:p>
                  </a:txBody>
                  <a:tcPr/>
                </a:tc>
              </a:tr>
              <a:tr h="370840">
                <a:tc>
                  <a:txBody>
                    <a:bodyPr/>
                    <a:lstStyle/>
                    <a:p>
                      <a:r>
                        <a:rPr lang="en-US" dirty="0" smtClean="0"/>
                        <a:t>VT House</a:t>
                      </a:r>
                      <a:endParaRPr lang="en-US" dirty="0"/>
                    </a:p>
                  </a:txBody>
                  <a:tcPr/>
                </a:tc>
                <a:tc>
                  <a:txBody>
                    <a:bodyPr/>
                    <a:lstStyle/>
                    <a:p>
                      <a:r>
                        <a:rPr lang="en-US" dirty="0" smtClean="0"/>
                        <a:t>35,000</a:t>
                      </a:r>
                      <a:endParaRPr lang="en-US" dirty="0"/>
                    </a:p>
                  </a:txBody>
                  <a:tcPr/>
                </a:tc>
                <a:tc>
                  <a:txBody>
                    <a:bodyPr/>
                    <a:lstStyle/>
                    <a:p>
                      <a:r>
                        <a:rPr lang="en-US" dirty="0" smtClean="0"/>
                        <a:t>36</a:t>
                      </a:r>
                      <a:endParaRPr lang="en-US" dirty="0"/>
                    </a:p>
                  </a:txBody>
                  <a:tcPr/>
                </a:tc>
                <a:tc>
                  <a:txBody>
                    <a:bodyPr/>
                    <a:lstStyle/>
                    <a:p>
                      <a:r>
                        <a:rPr lang="en-US" dirty="0" smtClean="0"/>
                        <a:t>980:1</a:t>
                      </a:r>
                      <a:endParaRPr lang="en-US" dirty="0"/>
                    </a:p>
                  </a:txBody>
                  <a:tcPr/>
                </a:tc>
              </a:tr>
              <a:tr h="370840">
                <a:tc>
                  <a:txBody>
                    <a:bodyPr/>
                    <a:lstStyle/>
                    <a:p>
                      <a:r>
                        <a:rPr lang="en-US" dirty="0" smtClean="0"/>
                        <a:t>CA Senate</a:t>
                      </a:r>
                      <a:endParaRPr lang="en-US" dirty="0"/>
                    </a:p>
                  </a:txBody>
                  <a:tcPr/>
                </a:tc>
                <a:tc>
                  <a:txBody>
                    <a:bodyPr/>
                    <a:lstStyle/>
                    <a:p>
                      <a:r>
                        <a:rPr lang="en-US" dirty="0" smtClean="0"/>
                        <a:t>6,000,000</a:t>
                      </a:r>
                      <a:endParaRPr lang="en-US" dirty="0"/>
                    </a:p>
                  </a:txBody>
                  <a:tcPr/>
                </a:tc>
                <a:tc>
                  <a:txBody>
                    <a:bodyPr/>
                    <a:lstStyle/>
                    <a:p>
                      <a:r>
                        <a:rPr lang="en-US" dirty="0" smtClean="0"/>
                        <a:t>14,000</a:t>
                      </a:r>
                      <a:endParaRPr lang="en-US" dirty="0"/>
                    </a:p>
                  </a:txBody>
                  <a:tcPr/>
                </a:tc>
                <a:tc>
                  <a:txBody>
                    <a:bodyPr/>
                    <a:lstStyle/>
                    <a:p>
                      <a:r>
                        <a:rPr lang="en-US" dirty="0" smtClean="0"/>
                        <a:t>428:1</a:t>
                      </a:r>
                      <a:endParaRPr lang="en-US" dirty="0"/>
                    </a:p>
                  </a:txBody>
                  <a:tcPr/>
                </a:tc>
              </a:tr>
              <a:tr h="370840">
                <a:tc>
                  <a:txBody>
                    <a:bodyPr/>
                    <a:lstStyle/>
                    <a:p>
                      <a:r>
                        <a:rPr lang="en-US" dirty="0" smtClean="0"/>
                        <a:t>CT House</a:t>
                      </a:r>
                      <a:endParaRPr lang="en-US" dirty="0"/>
                    </a:p>
                  </a:txBody>
                  <a:tcPr/>
                </a:tc>
                <a:tc>
                  <a:txBody>
                    <a:bodyPr/>
                    <a:lstStyle/>
                    <a:p>
                      <a:r>
                        <a:rPr lang="en-US" dirty="0" smtClean="0"/>
                        <a:t>81,000</a:t>
                      </a:r>
                      <a:endParaRPr lang="en-US" dirty="0"/>
                    </a:p>
                  </a:txBody>
                  <a:tcPr/>
                </a:tc>
                <a:tc>
                  <a:txBody>
                    <a:bodyPr/>
                    <a:lstStyle/>
                    <a:p>
                      <a:r>
                        <a:rPr lang="en-US" dirty="0" smtClean="0"/>
                        <a:t>191</a:t>
                      </a:r>
                      <a:endParaRPr lang="en-US" dirty="0"/>
                    </a:p>
                  </a:txBody>
                  <a:tcPr/>
                </a:tc>
                <a:tc>
                  <a:txBody>
                    <a:bodyPr/>
                    <a:lstStyle/>
                    <a:p>
                      <a:r>
                        <a:rPr lang="en-US" dirty="0" smtClean="0"/>
                        <a:t>424:1</a:t>
                      </a:r>
                      <a:endParaRPr lang="en-US" dirty="0"/>
                    </a:p>
                  </a:txBody>
                  <a:tcPr/>
                </a:tc>
              </a:tr>
              <a:tr h="370840">
                <a:tc>
                  <a:txBody>
                    <a:bodyPr/>
                    <a:lstStyle/>
                    <a:p>
                      <a:r>
                        <a:rPr lang="en-US" dirty="0" smtClean="0"/>
                        <a:t>UT House</a:t>
                      </a:r>
                      <a:endParaRPr lang="en-US" dirty="0"/>
                    </a:p>
                  </a:txBody>
                  <a:tcPr/>
                </a:tc>
                <a:tc>
                  <a:txBody>
                    <a:bodyPr/>
                    <a:lstStyle/>
                    <a:p>
                      <a:r>
                        <a:rPr lang="en-US" dirty="0" smtClean="0"/>
                        <a:t>32,380</a:t>
                      </a:r>
                      <a:endParaRPr lang="en-US" dirty="0"/>
                    </a:p>
                  </a:txBody>
                  <a:tcPr/>
                </a:tc>
                <a:tc>
                  <a:txBody>
                    <a:bodyPr/>
                    <a:lstStyle/>
                    <a:p>
                      <a:r>
                        <a:rPr lang="en-US" dirty="0" smtClean="0"/>
                        <a:t>165</a:t>
                      </a:r>
                      <a:endParaRPr lang="en-US" dirty="0"/>
                    </a:p>
                  </a:txBody>
                  <a:tcPr/>
                </a:tc>
                <a:tc>
                  <a:txBody>
                    <a:bodyPr/>
                    <a:lstStyle/>
                    <a:p>
                      <a:r>
                        <a:rPr lang="en-US" dirty="0" smtClean="0"/>
                        <a:t>196:1</a:t>
                      </a:r>
                      <a:endParaRPr lang="en-US" dirty="0"/>
                    </a:p>
                  </a:txBody>
                  <a:tcPr/>
                </a:tc>
              </a:tr>
            </a:tbl>
          </a:graphicData>
        </a:graphic>
      </p:graphicFrame>
      <p:sp>
        <p:nvSpPr>
          <p:cNvPr id="3" name="TextBox 2"/>
          <p:cNvSpPr txBox="1"/>
          <p:nvPr/>
        </p:nvSpPr>
        <p:spPr>
          <a:xfrm>
            <a:off x="2057400" y="4038600"/>
            <a:ext cx="5334000" cy="1477328"/>
          </a:xfrm>
          <a:prstGeom prst="rect">
            <a:avLst/>
          </a:prstGeom>
          <a:noFill/>
        </p:spPr>
        <p:txBody>
          <a:bodyPr wrap="square" rtlCol="0">
            <a:spAutoFit/>
          </a:bodyPr>
          <a:lstStyle/>
          <a:p>
            <a:pPr algn="ctr"/>
            <a:r>
              <a:rPr lang="en-US" i="1" dirty="0" smtClean="0"/>
              <a:t>Reynolds v. Sims </a:t>
            </a:r>
            <a:r>
              <a:rPr lang="en-US" dirty="0" smtClean="0"/>
              <a:t>(1964)</a:t>
            </a:r>
          </a:p>
          <a:p>
            <a:endParaRPr lang="en-US" dirty="0"/>
          </a:p>
          <a:p>
            <a:r>
              <a:rPr lang="en-US" dirty="0" smtClean="0"/>
              <a:t>Legislators </a:t>
            </a:r>
            <a:r>
              <a:rPr lang="en-US" dirty="0"/>
              <a:t>represent people, not trees or acres. Legislators are elected by voters, not farms or cities or economic interests.</a:t>
            </a:r>
          </a:p>
        </p:txBody>
      </p:sp>
    </p:spTree>
    <p:extLst>
      <p:ext uri="{BB962C8B-B14F-4D97-AF65-F5344CB8AC3E}">
        <p14:creationId xmlns:p14="http://schemas.microsoft.com/office/powerpoint/2010/main" val="3715533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www.gstatic.com/hostedimg/1d3d6fee0f60e62d_landing"/>
          <p:cNvPicPr>
            <a:picLocks noChangeAspect="1" noChangeArrowheads="1"/>
          </p:cNvPicPr>
          <p:nvPr/>
        </p:nvPicPr>
        <p:blipFill>
          <a:blip r:embed="rId3" cstate="print"/>
          <a:srcRect/>
          <a:stretch>
            <a:fillRect/>
          </a:stretch>
        </p:blipFill>
        <p:spPr bwMode="auto">
          <a:xfrm>
            <a:off x="2526030" y="-22248"/>
            <a:ext cx="4712970" cy="6880248"/>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201057"/>
            <a:ext cx="2819400" cy="42962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8613" y="1201057"/>
            <a:ext cx="3128323" cy="42962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205279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381000"/>
            <a:ext cx="7924800" cy="6771084"/>
          </a:xfrm>
          <a:prstGeom prst="rect">
            <a:avLst/>
          </a:prstGeom>
          <a:noFill/>
        </p:spPr>
        <p:txBody>
          <a:bodyPr wrap="square" rtlCol="0">
            <a:spAutoFit/>
          </a:bodyPr>
          <a:lstStyle/>
          <a:p>
            <a:r>
              <a:rPr lang="en-US" sz="1400" b="1" cap="small" dirty="0" smtClean="0"/>
              <a:t>	President </a:t>
            </a:r>
            <a:r>
              <a:rPr lang="en-US" sz="1400" b="1" cap="small" dirty="0"/>
              <a:t>Johnson</a:t>
            </a:r>
            <a:r>
              <a:rPr lang="en-US" sz="1400" dirty="0"/>
              <a:t>: Why in the living hell they want to put it [a plank supporting the reapportionment decisions] in the platform, notify every little state. [Majority Leader] Carl Albert’s district [in Oklahoma] is put together and he’s abolished from Congress. Now who wants to do that to Carl Albert, when he’s the best instrument the liberals have for achievement in this town, since [former House Speaker] Sam Rayburn? Now, why would they want to abolish his </a:t>
            </a:r>
            <a:r>
              <a:rPr lang="en-US" sz="1400" dirty="0" smtClean="0"/>
              <a:t>district?</a:t>
            </a:r>
          </a:p>
          <a:p>
            <a:r>
              <a:rPr lang="en-US" sz="1400" dirty="0"/>
              <a:t>	</a:t>
            </a:r>
            <a:r>
              <a:rPr lang="en-US" sz="1400" dirty="0" smtClean="0"/>
              <a:t>It’s </a:t>
            </a:r>
            <a:r>
              <a:rPr lang="en-US" sz="1400" dirty="0"/>
              <a:t>not so bad if the Senate abolishes it, or the Court abolishes it. But it’s awful if </a:t>
            </a:r>
            <a:r>
              <a:rPr lang="en-US" sz="1400" i="1" dirty="0"/>
              <a:t>he</a:t>
            </a:r>
            <a:r>
              <a:rPr lang="en-US" sz="1400" dirty="0"/>
              <a:t> is asked—the [Democratic National] Platform Committee of which he heads—to abolish himself. That’s just cruel, inhuman punishment. Now, it looks like even a goddamned college professor could understand </a:t>
            </a:r>
            <a:r>
              <a:rPr lang="en-US" sz="1400" dirty="0" smtClean="0"/>
              <a:t>that.</a:t>
            </a:r>
          </a:p>
          <a:p>
            <a:r>
              <a:rPr lang="en-US" sz="1400" b="1" cap="small" dirty="0"/>
              <a:t>	</a:t>
            </a:r>
            <a:r>
              <a:rPr lang="en-US" sz="1400" b="1" cap="small" dirty="0" smtClean="0"/>
              <a:t>Bill </a:t>
            </a:r>
            <a:r>
              <a:rPr lang="en-US" sz="1400" b="1" cap="small" dirty="0"/>
              <a:t>Moyers</a:t>
            </a:r>
            <a:r>
              <a:rPr lang="en-US" sz="1400" b="1" dirty="0"/>
              <a:t>:</a:t>
            </a:r>
            <a:r>
              <a:rPr lang="en-US" sz="1400" dirty="0"/>
              <a:t> All </a:t>
            </a:r>
            <a:r>
              <a:rPr lang="en-US" sz="1400" dirty="0" smtClean="0"/>
              <a:t>right.</a:t>
            </a:r>
          </a:p>
          <a:p>
            <a:r>
              <a:rPr lang="en-US" sz="1400" b="1" cap="small" dirty="0"/>
              <a:t>	</a:t>
            </a:r>
            <a:r>
              <a:rPr lang="en-US" sz="1400" b="1" cap="small" dirty="0" smtClean="0"/>
              <a:t>President </a:t>
            </a:r>
            <a:r>
              <a:rPr lang="en-US" sz="1400" b="1" cap="small" dirty="0"/>
              <a:t>Johnson</a:t>
            </a:r>
            <a:r>
              <a:rPr lang="en-US" sz="1400" dirty="0"/>
              <a:t>: Paul Douglas has got less sense than any man I know when judgment’s required. He’s always off chasing some damn balloon in the </a:t>
            </a:r>
            <a:r>
              <a:rPr lang="en-US" sz="1400" dirty="0" smtClean="0"/>
              <a:t>air.</a:t>
            </a:r>
          </a:p>
          <a:p>
            <a:r>
              <a:rPr lang="en-US" sz="1400" b="1" cap="small" dirty="0"/>
              <a:t>	</a:t>
            </a:r>
            <a:r>
              <a:rPr lang="en-US" sz="1400" b="1" cap="small" dirty="0" smtClean="0"/>
              <a:t>Moyers</a:t>
            </a:r>
            <a:r>
              <a:rPr lang="en-US" sz="1400" b="1" dirty="0"/>
              <a:t>:</a:t>
            </a:r>
            <a:r>
              <a:rPr lang="en-US" sz="1400" dirty="0"/>
              <a:t> That’s right</a:t>
            </a:r>
            <a:r>
              <a:rPr lang="en-US" sz="1400" dirty="0" smtClean="0"/>
              <a:t>.</a:t>
            </a:r>
          </a:p>
          <a:p>
            <a:r>
              <a:rPr lang="en-US" sz="1400" b="1" cap="small" dirty="0" smtClean="0"/>
              <a:t>	President </a:t>
            </a:r>
            <a:r>
              <a:rPr lang="en-US" sz="1400" b="1" cap="small" dirty="0"/>
              <a:t>Johnson</a:t>
            </a:r>
            <a:r>
              <a:rPr lang="en-US" sz="1400" dirty="0"/>
              <a:t>: So . . </a:t>
            </a:r>
            <a:r>
              <a:rPr lang="en-US" sz="1400" dirty="0" smtClean="0"/>
              <a:t>.</a:t>
            </a:r>
          </a:p>
          <a:p>
            <a:r>
              <a:rPr lang="en-US" sz="1400" b="1" cap="small" dirty="0"/>
              <a:t>	</a:t>
            </a:r>
            <a:r>
              <a:rPr lang="en-US" sz="1400" b="1" cap="small" dirty="0" smtClean="0"/>
              <a:t>Moyers</a:t>
            </a:r>
            <a:r>
              <a:rPr lang="en-US" sz="1400" b="1" dirty="0"/>
              <a:t>:</a:t>
            </a:r>
            <a:r>
              <a:rPr lang="en-US" sz="1400" dirty="0"/>
              <a:t> All </a:t>
            </a:r>
            <a:r>
              <a:rPr lang="en-US" sz="1400" dirty="0" smtClean="0"/>
              <a:t>right.</a:t>
            </a:r>
          </a:p>
          <a:p>
            <a:r>
              <a:rPr lang="en-US" sz="1400" b="1" cap="small" dirty="0"/>
              <a:t>	</a:t>
            </a:r>
            <a:r>
              <a:rPr lang="en-US" sz="1400" b="1" cap="small" dirty="0" smtClean="0"/>
              <a:t>President </a:t>
            </a:r>
            <a:r>
              <a:rPr lang="en-US" sz="1400" b="1" cap="small" dirty="0"/>
              <a:t>Johnson</a:t>
            </a:r>
            <a:r>
              <a:rPr lang="en-US" sz="1400" dirty="0"/>
              <a:t>: Bill, the pitch is this: they’re coming—the Congress hasn’t adjourned. It was due to adjourn; it didn’t adjourn. Does </a:t>
            </a:r>
            <a:r>
              <a:rPr lang="en-US" sz="1400" i="1" dirty="0" smtClean="0"/>
              <a:t>Doctor </a:t>
            </a:r>
            <a:r>
              <a:rPr lang="en-US" sz="1400" dirty="0"/>
              <a:t>Douglas know </a:t>
            </a:r>
            <a:r>
              <a:rPr lang="en-US" sz="1400" dirty="0" smtClean="0"/>
              <a:t>that?</a:t>
            </a:r>
          </a:p>
          <a:p>
            <a:r>
              <a:rPr lang="en-US" sz="1400" b="1" cap="small" dirty="0"/>
              <a:t>	</a:t>
            </a:r>
            <a:r>
              <a:rPr lang="en-US" sz="1400" b="1" cap="small" dirty="0" smtClean="0"/>
              <a:t>Moyers</a:t>
            </a:r>
            <a:r>
              <a:rPr lang="en-US" sz="1400" b="1" dirty="0"/>
              <a:t>:</a:t>
            </a:r>
            <a:r>
              <a:rPr lang="en-US" sz="1400" dirty="0"/>
              <a:t> I hope he </a:t>
            </a:r>
            <a:r>
              <a:rPr lang="en-US" sz="1400" dirty="0" smtClean="0"/>
              <a:t>does.</a:t>
            </a:r>
          </a:p>
          <a:p>
            <a:r>
              <a:rPr lang="en-US" sz="1400" b="1" cap="small" dirty="0"/>
              <a:t>	</a:t>
            </a:r>
            <a:r>
              <a:rPr lang="en-US" sz="1400" b="1" cap="small" dirty="0" smtClean="0"/>
              <a:t>President </a:t>
            </a:r>
            <a:r>
              <a:rPr lang="en-US" sz="1400" b="1" cap="small" dirty="0"/>
              <a:t>Johnson</a:t>
            </a:r>
            <a:r>
              <a:rPr lang="en-US" sz="1400" dirty="0"/>
              <a:t>: All right. Now, why didn’t they adjourn? What are they coming back for? They’re coming back to consider the Tuck bill, and the Dirksen bill, and the Mansfield </a:t>
            </a:r>
            <a:r>
              <a:rPr lang="en-US" sz="1400" dirty="0" smtClean="0"/>
              <a:t>bill.</a:t>
            </a:r>
          </a:p>
          <a:p>
            <a:r>
              <a:rPr lang="en-US" sz="1400" dirty="0"/>
              <a:t>	</a:t>
            </a:r>
            <a:r>
              <a:rPr lang="en-US" sz="1400" dirty="0" smtClean="0"/>
              <a:t>Now</a:t>
            </a:r>
            <a:r>
              <a:rPr lang="en-US" sz="1400" dirty="0"/>
              <a:t>, what they ought to do—if the liberals want a real plan of attack, [if </a:t>
            </a:r>
            <a:r>
              <a:rPr lang="en-US" sz="1400" i="1" dirty="0"/>
              <a:t>New York Times </a:t>
            </a:r>
            <a:r>
              <a:rPr lang="en-US" sz="1400" dirty="0"/>
              <a:t>reporter] Tony Lewis wants something to do, is get ten of them out here at a Georgetown house some night with [historian and former Kennedy aide] Arthur Schlesinger, and let ‘</a:t>
            </a:r>
            <a:r>
              <a:rPr lang="en-US" sz="1400" dirty="0" err="1"/>
              <a:t>em</a:t>
            </a:r>
            <a:r>
              <a:rPr lang="en-US" sz="1400" dirty="0"/>
              <a:t> all agree that one of ‘</a:t>
            </a:r>
            <a:r>
              <a:rPr lang="en-US" sz="1400" dirty="0" err="1"/>
              <a:t>em</a:t>
            </a:r>
            <a:r>
              <a:rPr lang="en-US" sz="1400" dirty="0"/>
              <a:t> will talk four hours and the other one will talk four hours. And that’s what they [the liberals] do best: is talk</a:t>
            </a:r>
            <a:r>
              <a:rPr lang="en-US" sz="1400" dirty="0" smtClean="0"/>
              <a:t>.</a:t>
            </a:r>
          </a:p>
          <a:p>
            <a:r>
              <a:rPr lang="en-US" sz="1400" dirty="0"/>
              <a:t>	</a:t>
            </a:r>
            <a:r>
              <a:rPr lang="en-US" sz="1400" dirty="0" smtClean="0"/>
              <a:t>[</a:t>
            </a:r>
            <a:r>
              <a:rPr lang="en-US" sz="1400" dirty="0"/>
              <a:t>Senate Majority Leader Mike] Mansfield won’t run after 6.00. They’ll do that for two weeks, and the show will be over. The Tuck bill will be dead. The Supreme Court will be riding </a:t>
            </a:r>
            <a:r>
              <a:rPr lang="en-US" sz="1400" dirty="0" smtClean="0"/>
              <a:t>high, and that’ll </a:t>
            </a:r>
            <a:r>
              <a:rPr lang="en-US" sz="1400" dirty="0"/>
              <a:t>be it—period. That’s simple. You don’t have to be smart to know that. Hell, I knew that before I left Johnson City. [</a:t>
            </a:r>
            <a:r>
              <a:rPr lang="en-US" sz="1400" i="1" dirty="0"/>
              <a:t>Snorts</a:t>
            </a:r>
            <a:r>
              <a:rPr lang="en-US" sz="1400" dirty="0"/>
              <a:t>.]</a:t>
            </a:r>
          </a:p>
          <a:p>
            <a:endParaRPr lang="en-US" sz="1400" dirty="0"/>
          </a:p>
          <a:p>
            <a:endParaRPr lang="en-US" sz="1400" dirty="0"/>
          </a:p>
          <a:p>
            <a:endParaRPr lang="en-US" sz="1400" dirty="0"/>
          </a:p>
        </p:txBody>
      </p:sp>
      <p:pic>
        <p:nvPicPr>
          <p:cNvPr id="3" name="lbjtalk_moyers_tuck_bill_platform_plank.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239000" y="22098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4058" fill="hold"/>
                                        <p:tgtEl>
                                          <p:spTgt spid="3"/>
                                        </p:tgtEl>
                                      </p:cBhvr>
                                    </p:cmd>
                                  </p:childTnLst>
                                </p:cTn>
                              </p:par>
                            </p:childTnLst>
                          </p:cTn>
                        </p:par>
                      </p:childTnLst>
                    </p:cTn>
                  </p:par>
                </p:childTnLst>
              </p:cTn>
              <p:nextCondLst>
                <p:cond evt="onClick" delay="0">
                  <p:tgtEl>
                    <p:spTgt spid="3"/>
                  </p:tgtEl>
                </p:cond>
              </p:nextCondLst>
            </p:seq>
            <p:audio>
              <p:cMediaNode vol="39623">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60" y="209550"/>
            <a:ext cx="9036728" cy="6648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213881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533400"/>
            <a:ext cx="6781800" cy="5909310"/>
          </a:xfrm>
          <a:prstGeom prst="rect">
            <a:avLst/>
          </a:prstGeom>
          <a:noFill/>
        </p:spPr>
        <p:txBody>
          <a:bodyPr wrap="square" rtlCol="0">
            <a:spAutoFit/>
          </a:bodyPr>
          <a:lstStyle/>
          <a:p>
            <a:pPr algn="ctr"/>
            <a:r>
              <a:rPr lang="en-US" i="1" dirty="0" smtClean="0"/>
              <a:t>Heart of Atlanta Motel v. United States </a:t>
            </a:r>
            <a:r>
              <a:rPr lang="en-US" dirty="0" smtClean="0"/>
              <a:t>(1964)</a:t>
            </a:r>
          </a:p>
          <a:p>
            <a:endParaRPr lang="en-US" dirty="0"/>
          </a:p>
          <a:p>
            <a:r>
              <a:rPr lang="en-US" dirty="0"/>
              <a:t>That Congress was legislating against moral wrongs in many of these areas rendered its enactments no less valid. </a:t>
            </a:r>
            <a:r>
              <a:rPr lang="en-US" b="1" dirty="0">
                <a:solidFill>
                  <a:srgbClr val="FF0000"/>
                </a:solidFill>
              </a:rPr>
              <a:t>In framing Title II of this Act, Congress was also dealing with what it considered a moral problem. But that fact does not detract from the overwhelming evidence of the disruptive effect that racial discrimination has had on commercial intercourse.</a:t>
            </a:r>
            <a:r>
              <a:rPr lang="en-US" dirty="0"/>
              <a:t> It was this burden which empowered Congress to enact appropriate legislation, and, given this basis for the exercise of its power, Congress was not restricted by the fact that the particular obstruction to interstate commerce with which it was dealing was also deemed a moral and social </a:t>
            </a:r>
            <a:r>
              <a:rPr lang="en-US" dirty="0" smtClean="0"/>
              <a:t>wrong…</a:t>
            </a:r>
          </a:p>
          <a:p>
            <a:endParaRPr lang="en-US" dirty="0"/>
          </a:p>
          <a:p>
            <a:r>
              <a:rPr lang="en-US" dirty="0"/>
              <a:t>Nor does the Act deprive appellant of liberty or property under </a:t>
            </a:r>
            <a:r>
              <a:rPr lang="en-US" dirty="0" smtClean="0"/>
              <a:t>the Fifth Amendment… There </a:t>
            </a:r>
            <a:r>
              <a:rPr lang="en-US" dirty="0"/>
              <a:t>is nothing novel about such legislation. Thirty-two </a:t>
            </a:r>
            <a:r>
              <a:rPr lang="en-US" dirty="0" smtClean="0"/>
              <a:t>States</a:t>
            </a:r>
            <a:r>
              <a:rPr lang="en-US" dirty="0"/>
              <a:t> now have it on their books either by statute or executive order, and many cities provide such regulation. Some of these Acts go back four-score years. It has been repeatedly held by this Court that such laws  do not violate the Due Process Clause of </a:t>
            </a:r>
            <a:r>
              <a:rPr lang="en-US" dirty="0" smtClean="0"/>
              <a:t>the Fourteenth </a:t>
            </a:r>
            <a:r>
              <a:rPr lang="en-US" dirty="0"/>
              <a:t>Amendment. </a:t>
            </a:r>
          </a:p>
          <a:p>
            <a:endParaRPr lang="en-US" dirty="0"/>
          </a:p>
        </p:txBody>
      </p:sp>
    </p:spTree>
    <p:extLst>
      <p:ext uri="{BB962C8B-B14F-4D97-AF65-F5344CB8AC3E}">
        <p14:creationId xmlns:p14="http://schemas.microsoft.com/office/powerpoint/2010/main" val="18766938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yron rumford.jpg"/>
          <p:cNvPicPr>
            <a:picLocks noChangeAspect="1"/>
          </p:cNvPicPr>
          <p:nvPr/>
        </p:nvPicPr>
        <p:blipFill>
          <a:blip r:embed="rId3" cstate="print"/>
          <a:stretch>
            <a:fillRect/>
          </a:stretch>
        </p:blipFill>
        <p:spPr>
          <a:xfrm>
            <a:off x="2223370" y="0"/>
            <a:ext cx="4697260" cy="685800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19130" y="14286"/>
            <a:ext cx="9163130" cy="68437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rop14.PNG"/>
          <p:cNvPicPr>
            <a:picLocks noChangeAspect="1"/>
          </p:cNvPicPr>
          <p:nvPr/>
        </p:nvPicPr>
        <p:blipFill>
          <a:blip r:embed="rId3" cstate="print"/>
          <a:stretch>
            <a:fillRect/>
          </a:stretch>
        </p:blipFill>
        <p:spPr>
          <a:xfrm>
            <a:off x="0" y="576223"/>
            <a:ext cx="9144000" cy="5705553"/>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838200"/>
            <a:ext cx="6096000" cy="4524315"/>
          </a:xfrm>
          <a:prstGeom prst="rect">
            <a:avLst/>
          </a:prstGeom>
          <a:noFill/>
        </p:spPr>
        <p:txBody>
          <a:bodyPr wrap="square" rtlCol="0">
            <a:spAutoFit/>
          </a:bodyPr>
          <a:lstStyle/>
          <a:p>
            <a:pPr algn="ctr"/>
            <a:r>
              <a:rPr lang="en-US" i="1" dirty="0" smtClean="0"/>
              <a:t>Reitman v. </a:t>
            </a:r>
            <a:r>
              <a:rPr lang="en-US" i="1" dirty="0" err="1" smtClean="0"/>
              <a:t>Mulkey</a:t>
            </a:r>
            <a:r>
              <a:rPr lang="en-US" i="1" dirty="0" smtClean="0"/>
              <a:t> </a:t>
            </a:r>
            <a:r>
              <a:rPr lang="en-US" dirty="0" smtClean="0"/>
              <a:t>(1967)</a:t>
            </a:r>
          </a:p>
          <a:p>
            <a:endParaRPr lang="en-US" dirty="0"/>
          </a:p>
          <a:p>
            <a:r>
              <a:rPr lang="en-US" dirty="0" smtClean="0"/>
              <a:t>[We recognize] </a:t>
            </a:r>
            <a:r>
              <a:rPr lang="en-US" b="1" dirty="0" smtClean="0">
                <a:solidFill>
                  <a:srgbClr val="FF0000"/>
                </a:solidFill>
              </a:rPr>
              <a:t>the </a:t>
            </a:r>
            <a:r>
              <a:rPr lang="en-US" b="1" dirty="0">
                <a:solidFill>
                  <a:srgbClr val="FF0000"/>
                </a:solidFill>
              </a:rPr>
              <a:t>necessity for a court to assess the potential impact of official action in determining whether the State has significantly involved itself with invidious discriminations</a:t>
            </a:r>
            <a:r>
              <a:rPr lang="en-US" dirty="0"/>
              <a:t>. Here we are dealing with a provision which does not just repeal an existing </a:t>
            </a:r>
            <a:r>
              <a:rPr lang="en-US" dirty="0" smtClean="0"/>
              <a:t>law </a:t>
            </a:r>
            <a:r>
              <a:rPr lang="en-US" dirty="0"/>
              <a:t>forbidding private racial </a:t>
            </a:r>
            <a:r>
              <a:rPr lang="en-US" dirty="0" smtClean="0"/>
              <a:t>discriminations…</a:t>
            </a:r>
            <a:endParaRPr lang="en-US" dirty="0" smtClean="0"/>
          </a:p>
          <a:p>
            <a:endParaRPr lang="en-US" dirty="0"/>
          </a:p>
          <a:p>
            <a:r>
              <a:rPr lang="en-US" dirty="0" smtClean="0"/>
              <a:t>[</a:t>
            </a:r>
            <a:r>
              <a:rPr lang="en-US" dirty="0" smtClean="0"/>
              <a:t>Proposition 14] was </a:t>
            </a:r>
            <a:r>
              <a:rPr lang="en-US" dirty="0"/>
              <a:t>intended to authorize, and does authorize, racial discrimination in the housing market. The right to discriminate is now one of the basic policies of the State. The California Supreme Court believes that the section will significantly encourage and involve the State in private discriminations. We have been presented with no persuasive considerations indicating that these judgments should be </a:t>
            </a:r>
            <a:r>
              <a:rPr lang="en-US" smtClean="0"/>
              <a:t>overturned</a:t>
            </a:r>
            <a:r>
              <a:rPr lang="en-US" smtClean="0"/>
              <a:t>.</a:t>
            </a:r>
            <a:endParaRPr lang="en-US" dirty="0"/>
          </a:p>
        </p:txBody>
      </p:sp>
    </p:spTree>
    <p:extLst>
      <p:ext uri="{BB962C8B-B14F-4D97-AF65-F5344CB8AC3E}">
        <p14:creationId xmlns:p14="http://schemas.microsoft.com/office/powerpoint/2010/main" val="34941384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7045" y="163286"/>
            <a:ext cx="4677155" cy="6466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992594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14400" y="0"/>
            <a:ext cx="7010400" cy="5847755"/>
          </a:xfrm>
          <a:prstGeom prst="rect">
            <a:avLst/>
          </a:prstGeom>
          <a:noFill/>
        </p:spPr>
        <p:txBody>
          <a:bodyPr wrap="square" rtlCol="0">
            <a:spAutoFit/>
          </a:bodyPr>
          <a:lstStyle/>
          <a:p>
            <a:pPr algn="ctr"/>
            <a:r>
              <a:rPr lang="en-US" i="1" dirty="0" smtClean="0">
                <a:solidFill>
                  <a:prstClr val="black"/>
                </a:solidFill>
              </a:rPr>
              <a:t>Griswold v. Connecticut </a:t>
            </a:r>
            <a:r>
              <a:rPr lang="en-US" dirty="0" smtClean="0">
                <a:solidFill>
                  <a:prstClr val="black"/>
                </a:solidFill>
              </a:rPr>
              <a:t>(1965)</a:t>
            </a:r>
          </a:p>
          <a:p>
            <a:pPr algn="ctr"/>
            <a:endParaRPr lang="en-US" dirty="0" smtClean="0">
              <a:solidFill>
                <a:prstClr val="black"/>
              </a:solidFill>
            </a:endParaRPr>
          </a:p>
          <a:p>
            <a:endParaRPr lang="en-US" dirty="0">
              <a:solidFill>
                <a:prstClr val="black"/>
              </a:solidFill>
            </a:endParaRPr>
          </a:p>
          <a:p>
            <a:r>
              <a:rPr lang="en-US" sz="2000" b="1" dirty="0" smtClean="0">
                <a:solidFill>
                  <a:srgbClr val="FF0000"/>
                </a:solidFill>
              </a:rPr>
              <a:t>Specific </a:t>
            </a:r>
            <a:r>
              <a:rPr lang="en-US" sz="2000" b="1" dirty="0">
                <a:solidFill>
                  <a:srgbClr val="FF0000"/>
                </a:solidFill>
              </a:rPr>
              <a:t>guarantees in the Bill of Rights have penumbras, formed by emanations from those guarantees that help give them life and substance. </a:t>
            </a:r>
            <a:r>
              <a:rPr lang="en-US" sz="2000" b="1" dirty="0" smtClean="0">
                <a:solidFill>
                  <a:srgbClr val="FF0000"/>
                </a:solidFill>
              </a:rPr>
              <a:t>Various </a:t>
            </a:r>
            <a:r>
              <a:rPr lang="en-US" sz="2000" b="1" dirty="0">
                <a:solidFill>
                  <a:srgbClr val="FF0000"/>
                </a:solidFill>
              </a:rPr>
              <a:t>guarantees create zones of privacy. </a:t>
            </a:r>
            <a:r>
              <a:rPr lang="en-US" sz="2000" dirty="0">
                <a:solidFill>
                  <a:prstClr val="black"/>
                </a:solidFill>
              </a:rPr>
              <a:t>The right of association contained in the penumbra of the First Amendment is one, as we have seen. The Third Amendment, in its prohibition against the quartering of soldiers </a:t>
            </a:r>
            <a:r>
              <a:rPr lang="en-US" sz="2000" dirty="0" smtClean="0">
                <a:solidFill>
                  <a:prstClr val="black"/>
                </a:solidFill>
              </a:rPr>
              <a:t>“in </a:t>
            </a:r>
            <a:r>
              <a:rPr lang="en-US" sz="2000" dirty="0">
                <a:solidFill>
                  <a:prstClr val="black"/>
                </a:solidFill>
              </a:rPr>
              <a:t>any </a:t>
            </a:r>
            <a:r>
              <a:rPr lang="en-US" sz="2000" dirty="0" smtClean="0">
                <a:solidFill>
                  <a:prstClr val="black"/>
                </a:solidFill>
              </a:rPr>
              <a:t>house” </a:t>
            </a:r>
            <a:r>
              <a:rPr lang="en-US" sz="2000" dirty="0">
                <a:solidFill>
                  <a:prstClr val="black"/>
                </a:solidFill>
              </a:rPr>
              <a:t>in time of peace without the consent of the owner, is another facet of that privacy. The Fourth Amendment explicitly affirms the </a:t>
            </a:r>
            <a:r>
              <a:rPr lang="en-US" sz="2000" dirty="0" smtClean="0">
                <a:solidFill>
                  <a:prstClr val="black"/>
                </a:solidFill>
              </a:rPr>
              <a:t>“right </a:t>
            </a:r>
            <a:r>
              <a:rPr lang="en-US" sz="2000" dirty="0">
                <a:solidFill>
                  <a:prstClr val="black"/>
                </a:solidFill>
              </a:rPr>
              <a:t>of the people to be secure in their persons, houses, papers, and effects, against unreasonable searches and seizures</a:t>
            </a:r>
            <a:r>
              <a:rPr lang="en-US" sz="2000" dirty="0" smtClean="0">
                <a:solidFill>
                  <a:prstClr val="black"/>
                </a:solidFill>
              </a:rPr>
              <a:t>.” </a:t>
            </a:r>
            <a:r>
              <a:rPr lang="en-US" sz="2000" dirty="0">
                <a:solidFill>
                  <a:prstClr val="black"/>
                </a:solidFill>
              </a:rPr>
              <a:t>The Fifth Amendment, in its Self-Incrimination Clause, enables the citizen to create a zone of privacy which government may not force him to surrender to his detriment. The Ninth </a:t>
            </a:r>
            <a:r>
              <a:rPr lang="en-US" sz="2000" dirty="0" smtClean="0">
                <a:solidFill>
                  <a:prstClr val="black"/>
                </a:solidFill>
              </a:rPr>
              <a:t>Amendment provides</a:t>
            </a:r>
            <a:r>
              <a:rPr lang="en-US" sz="2000" dirty="0">
                <a:solidFill>
                  <a:prstClr val="black"/>
                </a:solidFill>
              </a:rPr>
              <a:t>: </a:t>
            </a:r>
            <a:r>
              <a:rPr lang="en-US" sz="2000" dirty="0" smtClean="0">
                <a:solidFill>
                  <a:prstClr val="black"/>
                </a:solidFill>
              </a:rPr>
              <a:t>“The </a:t>
            </a:r>
            <a:r>
              <a:rPr lang="en-US" sz="2000" dirty="0">
                <a:solidFill>
                  <a:prstClr val="black"/>
                </a:solidFill>
              </a:rPr>
              <a:t>enumeration in the Constitution, of certain rights, shall not be construed to deny or disparage others retained by the people</a:t>
            </a:r>
            <a:r>
              <a:rPr lang="en-US" sz="2000" dirty="0" smtClean="0">
                <a:solidFill>
                  <a:prstClr val="black"/>
                </a:solidFill>
              </a:rPr>
              <a:t>.”</a:t>
            </a:r>
            <a:endParaRPr lang="en-US" sz="2000" dirty="0">
              <a:solidFill>
                <a:prstClr val="black"/>
              </a:solidFill>
            </a:endParaRPr>
          </a:p>
        </p:txBody>
      </p:sp>
    </p:spTree>
    <p:extLst>
      <p:ext uri="{BB962C8B-B14F-4D97-AF65-F5344CB8AC3E}">
        <p14:creationId xmlns:p14="http://schemas.microsoft.com/office/powerpoint/2010/main" val="14239967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304801"/>
            <a:ext cx="5357327" cy="64026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280948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srcRect/>
          <a:stretch>
            <a:fillRect/>
          </a:stretch>
        </p:blipFill>
        <p:spPr bwMode="auto">
          <a:xfrm>
            <a:off x="-15339" y="1150646"/>
            <a:ext cx="9159339" cy="456435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srcRect/>
          <a:stretch>
            <a:fillRect/>
          </a:stretch>
        </p:blipFill>
        <p:spPr bwMode="auto">
          <a:xfrm>
            <a:off x="-15307" y="1150629"/>
            <a:ext cx="9159308" cy="456437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38200"/>
            <a:ext cx="9132413" cy="51881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80267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www.valleyoflife.com/blog/wp-content/uploads/2008/05/mildred_jeter_and_richard_loving.jpg"/>
          <p:cNvPicPr>
            <a:picLocks noChangeAspect="1" noChangeArrowheads="1"/>
          </p:cNvPicPr>
          <p:nvPr/>
        </p:nvPicPr>
        <p:blipFill>
          <a:blip r:embed="rId3" cstate="print"/>
          <a:srcRect/>
          <a:stretch>
            <a:fillRect/>
          </a:stretch>
        </p:blipFill>
        <p:spPr bwMode="auto">
          <a:xfrm>
            <a:off x="153453" y="533400"/>
            <a:ext cx="8638805" cy="5791200"/>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3400" y="457200"/>
            <a:ext cx="7543800" cy="5201424"/>
          </a:xfrm>
          <a:prstGeom prst="rect">
            <a:avLst/>
          </a:prstGeom>
          <a:noFill/>
        </p:spPr>
        <p:txBody>
          <a:bodyPr wrap="square" rtlCol="0">
            <a:spAutoFit/>
          </a:bodyPr>
          <a:lstStyle/>
          <a:p>
            <a:pPr algn="ctr"/>
            <a:r>
              <a:rPr lang="en-US" dirty="0" smtClean="0"/>
              <a:t>Section 259, Virginia criminal code (1958)</a:t>
            </a:r>
          </a:p>
          <a:p>
            <a:endParaRPr lang="en-US" i="1" dirty="0" smtClean="0"/>
          </a:p>
          <a:p>
            <a:endParaRPr lang="en-US" i="1" dirty="0"/>
          </a:p>
          <a:p>
            <a:r>
              <a:rPr lang="en-US" sz="2000" i="1" dirty="0" smtClean="0"/>
              <a:t>Leaving </a:t>
            </a:r>
            <a:r>
              <a:rPr lang="en-US" sz="2000" i="1" dirty="0"/>
              <a:t>State to evade law.</a:t>
            </a:r>
            <a:r>
              <a:rPr lang="en-US" sz="2000" dirty="0"/>
              <a:t> -- If any white person and colored person shall go out of this State, for the purpose of being married, and with the intention of returning, and be married out of it, and afterwards return to and reside in it, cohabiting as man and wife, they shall be punished as provided in § 20-59, and the marriage shall be governed by the same law as if it had been solemnized in this State. The fact of their cohabitation here as man and wife shall be evidence of their marriage.</a:t>
            </a:r>
          </a:p>
          <a:p>
            <a:endParaRPr lang="en-US" sz="2000" i="1" dirty="0" smtClean="0"/>
          </a:p>
          <a:p>
            <a:r>
              <a:rPr lang="en-US" sz="2000" i="1" dirty="0" smtClean="0"/>
              <a:t>Punishment </a:t>
            </a:r>
            <a:r>
              <a:rPr lang="en-US" sz="2000" i="1" dirty="0"/>
              <a:t>for marriage.</a:t>
            </a:r>
            <a:r>
              <a:rPr lang="en-US" sz="2000" dirty="0"/>
              <a:t> -- If any white person intermarry with a colored person, or any colored person intermarry with a white person, he shall be guilty of a felony and </a:t>
            </a:r>
            <a:r>
              <a:rPr lang="en-US" sz="2000" b="1" dirty="0">
                <a:solidFill>
                  <a:srgbClr val="FF0000"/>
                </a:solidFill>
              </a:rPr>
              <a:t>shall be punished by confinement in the penitentiary for not less than one nor more than five years</a:t>
            </a:r>
            <a:r>
              <a:rPr lang="en-US" sz="2000" dirty="0"/>
              <a:t>.</a:t>
            </a: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914400"/>
            <a:ext cx="7391400" cy="4093428"/>
          </a:xfrm>
          <a:prstGeom prst="rect">
            <a:avLst/>
          </a:prstGeom>
          <a:noFill/>
        </p:spPr>
        <p:txBody>
          <a:bodyPr wrap="square" rtlCol="0">
            <a:spAutoFit/>
          </a:bodyPr>
          <a:lstStyle/>
          <a:p>
            <a:r>
              <a:rPr lang="en-US" sz="2000" dirty="0"/>
              <a:t>Almighty God created the races, white, black, yellow, Malay, and red and placed them on separate continents, and but for the interference with his arrangement there would be no cause for such marriages. </a:t>
            </a:r>
            <a:r>
              <a:rPr lang="en-US" sz="2000" b="1" dirty="0">
                <a:solidFill>
                  <a:srgbClr val="FF0000"/>
                </a:solidFill>
              </a:rPr>
              <a:t>The fact that he separated the races shows that he did not intend the races to mix</a:t>
            </a:r>
            <a:r>
              <a:rPr lang="en-US" sz="2000" dirty="0" smtClean="0"/>
              <a:t>.</a:t>
            </a:r>
          </a:p>
          <a:p>
            <a:endParaRPr lang="en-US" sz="2000" dirty="0"/>
          </a:p>
          <a:p>
            <a:r>
              <a:rPr lang="en-US" sz="2000" dirty="0" smtClean="0"/>
              <a:t>--Judge Leon </a:t>
            </a:r>
            <a:r>
              <a:rPr lang="en-US" sz="2000" dirty="0" err="1" smtClean="0"/>
              <a:t>Bazile</a:t>
            </a:r>
            <a:r>
              <a:rPr lang="en-US" sz="2000" dirty="0" smtClean="0"/>
              <a:t> (VA)</a:t>
            </a:r>
          </a:p>
          <a:p>
            <a:endParaRPr lang="en-US" sz="2000" dirty="0"/>
          </a:p>
          <a:p>
            <a:r>
              <a:rPr lang="en-US" sz="2000" dirty="0"/>
              <a:t> </a:t>
            </a:r>
            <a:r>
              <a:rPr lang="en-US" sz="2000" i="1" dirty="0" err="1"/>
              <a:t>Naim</a:t>
            </a:r>
            <a:r>
              <a:rPr lang="en-US" sz="2000" i="1" dirty="0"/>
              <a:t> v. </a:t>
            </a:r>
            <a:r>
              <a:rPr lang="en-US" sz="2000" i="1" dirty="0" err="1" smtClean="0"/>
              <a:t>Naim</a:t>
            </a:r>
            <a:r>
              <a:rPr lang="en-US" sz="2000" i="1" dirty="0" smtClean="0"/>
              <a:t> </a:t>
            </a:r>
            <a:r>
              <a:rPr lang="en-US" sz="2000" dirty="0" smtClean="0"/>
              <a:t>(VA Supreme Court, 1965)</a:t>
            </a:r>
          </a:p>
          <a:p>
            <a:endParaRPr lang="en-US" sz="2000" dirty="0"/>
          </a:p>
          <a:p>
            <a:r>
              <a:rPr lang="en-US" sz="2000" dirty="0" smtClean="0"/>
              <a:t>“State's </a:t>
            </a:r>
            <a:r>
              <a:rPr lang="en-US" sz="2000" dirty="0"/>
              <a:t>legitimate purposes were </a:t>
            </a:r>
            <a:r>
              <a:rPr lang="en-US" sz="2000" dirty="0" smtClean="0"/>
              <a:t>‘to </a:t>
            </a:r>
            <a:r>
              <a:rPr lang="en-US" sz="2000" dirty="0"/>
              <a:t>preserve the racial integrity of its citizens</a:t>
            </a:r>
            <a:r>
              <a:rPr lang="en-US" sz="2000" dirty="0" smtClean="0"/>
              <a:t>,’ </a:t>
            </a:r>
            <a:r>
              <a:rPr lang="en-US" sz="2000" dirty="0"/>
              <a:t>and to prevent </a:t>
            </a:r>
            <a:r>
              <a:rPr lang="en-US" sz="2000" dirty="0" smtClean="0"/>
              <a:t>‘the </a:t>
            </a:r>
            <a:r>
              <a:rPr lang="en-US" sz="2000" dirty="0"/>
              <a:t>corruption of blood</a:t>
            </a:r>
            <a:r>
              <a:rPr lang="en-US" sz="2000" dirty="0" smtClean="0"/>
              <a:t>,’ ‘a </a:t>
            </a:r>
            <a:r>
              <a:rPr lang="en-US" sz="2000" dirty="0"/>
              <a:t>mongrel breed of citizens</a:t>
            </a:r>
            <a:r>
              <a:rPr lang="en-US" sz="2000" dirty="0" smtClean="0"/>
              <a:t>,’ </a:t>
            </a:r>
            <a:r>
              <a:rPr lang="en-US" sz="2000" dirty="0"/>
              <a:t>and </a:t>
            </a:r>
            <a:r>
              <a:rPr lang="en-US" sz="2000" dirty="0" smtClean="0"/>
              <a:t>‘the </a:t>
            </a:r>
            <a:r>
              <a:rPr lang="en-US" sz="2000" dirty="0"/>
              <a:t>obliteration of racial </a:t>
            </a:r>
            <a:r>
              <a:rPr lang="en-US" sz="2000" dirty="0" smtClean="0"/>
              <a:t>pride.’”</a:t>
            </a:r>
            <a:r>
              <a:rPr lang="en-US" sz="2000" dirty="0"/>
              <a:t> </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52400"/>
            <a:ext cx="7772400" cy="7017306"/>
          </a:xfrm>
          <a:prstGeom prst="rect">
            <a:avLst/>
          </a:prstGeom>
          <a:noFill/>
        </p:spPr>
        <p:txBody>
          <a:bodyPr wrap="square" rtlCol="0">
            <a:spAutoFit/>
          </a:bodyPr>
          <a:lstStyle/>
          <a:p>
            <a:pPr algn="ctr"/>
            <a:r>
              <a:rPr lang="en-US" i="1" dirty="0" smtClean="0"/>
              <a:t>Loving v. Virginia </a:t>
            </a:r>
            <a:r>
              <a:rPr lang="en-US" dirty="0" smtClean="0"/>
              <a:t>(1967)</a:t>
            </a:r>
          </a:p>
          <a:p>
            <a:endParaRPr lang="en-US" dirty="0"/>
          </a:p>
          <a:p>
            <a:r>
              <a:rPr lang="en-US" b="1" dirty="0">
                <a:solidFill>
                  <a:srgbClr val="FF0000"/>
                </a:solidFill>
              </a:rPr>
              <a:t>There is patently no legitimate overriding purpose independent of invidious racial discrimination which justifies this classification. </a:t>
            </a:r>
            <a:r>
              <a:rPr lang="en-US" dirty="0"/>
              <a:t>The fact that Virginia prohibits only interracial marriages involving white persons demonstrates that the racial classifications must stand on their own justification, as measures designed to maintain White Supremacy.</a:t>
            </a:r>
            <a:r>
              <a:rPr lang="en-US" baseline="30000" dirty="0"/>
              <a:t> </a:t>
            </a:r>
            <a:r>
              <a:rPr lang="en-US" dirty="0"/>
              <a:t> We have consistently denied </a:t>
            </a:r>
            <a:r>
              <a:rPr lang="en-US" dirty="0" smtClean="0"/>
              <a:t>the </a:t>
            </a:r>
            <a:r>
              <a:rPr lang="en-US" dirty="0"/>
              <a:t>constitutionality of measures which restrict the rights of citizens on account of race. There can be no doubt that restricting the freedom to marry solely because of racial classifications violates the central meaning of the Equal Protection </a:t>
            </a:r>
            <a:r>
              <a:rPr lang="en-US" dirty="0" smtClean="0"/>
              <a:t>Clause . . .</a:t>
            </a:r>
          </a:p>
          <a:p>
            <a:endParaRPr lang="en-US" dirty="0"/>
          </a:p>
          <a:p>
            <a:r>
              <a:rPr lang="en-US" b="1" dirty="0">
                <a:solidFill>
                  <a:srgbClr val="FF0000"/>
                </a:solidFill>
              </a:rPr>
              <a:t>Marriage is one of the </a:t>
            </a:r>
            <a:r>
              <a:rPr lang="en-US" b="1" dirty="0" smtClean="0">
                <a:solidFill>
                  <a:srgbClr val="FF0000"/>
                </a:solidFill>
              </a:rPr>
              <a:t>“basic </a:t>
            </a:r>
            <a:r>
              <a:rPr lang="en-US" b="1" dirty="0">
                <a:solidFill>
                  <a:srgbClr val="FF0000"/>
                </a:solidFill>
              </a:rPr>
              <a:t>civil rights of man</a:t>
            </a:r>
            <a:r>
              <a:rPr lang="en-US" b="1" dirty="0" smtClean="0">
                <a:solidFill>
                  <a:srgbClr val="FF0000"/>
                </a:solidFill>
              </a:rPr>
              <a:t>,” </a:t>
            </a:r>
            <a:r>
              <a:rPr lang="en-US" b="1" dirty="0">
                <a:solidFill>
                  <a:srgbClr val="FF0000"/>
                </a:solidFill>
              </a:rPr>
              <a:t>fundamental to our very existence and survival</a:t>
            </a:r>
            <a:r>
              <a:rPr lang="en-US" dirty="0"/>
              <a:t>.  </a:t>
            </a:r>
            <a:r>
              <a:rPr lang="en-US" dirty="0" smtClean="0"/>
              <a:t>To </a:t>
            </a:r>
            <a:r>
              <a:rPr lang="en-US" dirty="0"/>
              <a:t>deny this fundamental freedom on so unsupportable a basis as the racial classifications embodied in these statutes, classifications so directly subversive of the principle of equality at the heart of the Fourteenth Amendment, is surely to deprive all the State's citizens of liberty without due process of law.</a:t>
            </a:r>
            <a:r>
              <a:rPr lang="en-US" b="1" dirty="0"/>
              <a:t> </a:t>
            </a:r>
            <a:endParaRPr lang="en-US" dirty="0" smtClean="0"/>
          </a:p>
          <a:p>
            <a:endParaRPr lang="en-US" dirty="0"/>
          </a:p>
          <a:p>
            <a:r>
              <a:rPr lang="en-US" dirty="0" smtClean="0"/>
              <a:t>The</a:t>
            </a:r>
            <a:r>
              <a:rPr lang="en-US" dirty="0"/>
              <a:t> </a:t>
            </a:r>
            <a:r>
              <a:rPr lang="en-US" dirty="0" smtClean="0"/>
              <a:t>Fourteenth Amendment</a:t>
            </a:r>
            <a:r>
              <a:rPr lang="en-US" dirty="0"/>
              <a:t> requires that the freedom of choice to marry not be restricted by invidious racial discriminations. Under our Constitution, the freedom to marry, or not marry, a person of another race resides with the individual, and cannot be infringed by the State.</a:t>
            </a:r>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200" y="838200"/>
            <a:ext cx="5638800" cy="3970318"/>
          </a:xfrm>
          <a:prstGeom prst="rect">
            <a:avLst/>
          </a:prstGeom>
          <a:noFill/>
        </p:spPr>
        <p:txBody>
          <a:bodyPr wrap="square" rtlCol="0">
            <a:spAutoFit/>
          </a:bodyPr>
          <a:lstStyle/>
          <a:p>
            <a:pPr algn="ctr"/>
            <a:r>
              <a:rPr lang="en-US" i="1" dirty="0" err="1" smtClean="0"/>
              <a:t>Mapp</a:t>
            </a:r>
            <a:r>
              <a:rPr lang="en-US" i="1" dirty="0" smtClean="0"/>
              <a:t> v. Ohio </a:t>
            </a:r>
            <a:r>
              <a:rPr lang="en-US" dirty="0" smtClean="0"/>
              <a:t>(1961)</a:t>
            </a:r>
          </a:p>
          <a:p>
            <a:endParaRPr lang="en-US" dirty="0"/>
          </a:p>
          <a:p>
            <a:r>
              <a:rPr lang="en-US" dirty="0"/>
              <a:t>O</a:t>
            </a:r>
            <a:r>
              <a:rPr lang="en-US" dirty="0" smtClean="0"/>
              <a:t>ur </a:t>
            </a:r>
            <a:r>
              <a:rPr lang="en-US" dirty="0"/>
              <a:t>holding that the exclusionary rule is an essential part of both the Fourth and Fourteenth Amendments is not only the logical dictate of prior cases, but it also makes very good sense. </a:t>
            </a:r>
            <a:r>
              <a:rPr lang="en-US" b="1" dirty="0">
                <a:solidFill>
                  <a:srgbClr val="FF0000"/>
                </a:solidFill>
              </a:rPr>
              <a:t>There is no war between the Constitution and common sense</a:t>
            </a:r>
            <a:r>
              <a:rPr lang="en-US" dirty="0"/>
              <a:t>. Presently, a federal prosecutor may make no use of evidence illegally seized, but a State's attorney across the street may, although he supposedly is operating under the enforceable prohibitions of the same Amendment. </a:t>
            </a:r>
            <a:r>
              <a:rPr lang="en-US" b="1" dirty="0">
                <a:solidFill>
                  <a:srgbClr val="FF0000"/>
                </a:solidFill>
              </a:rPr>
              <a:t>Thus, the State, by admitting evidence unlawfully seized, serves to encourage disobedience to the Federal Constitution which it is bound to uphold. </a:t>
            </a:r>
          </a:p>
        </p:txBody>
      </p:sp>
    </p:spTree>
    <p:extLst>
      <p:ext uri="{BB962C8B-B14F-4D97-AF65-F5344CB8AC3E}">
        <p14:creationId xmlns:p14="http://schemas.microsoft.com/office/powerpoint/2010/main" val="27116132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0"/>
            <a:ext cx="7315200" cy="6186309"/>
          </a:xfrm>
          <a:prstGeom prst="rect">
            <a:avLst/>
          </a:prstGeom>
          <a:noFill/>
        </p:spPr>
        <p:txBody>
          <a:bodyPr wrap="square" rtlCol="0">
            <a:spAutoFit/>
          </a:bodyPr>
          <a:lstStyle/>
          <a:p>
            <a:pPr algn="ctr"/>
            <a:r>
              <a:rPr lang="en-US" i="1" dirty="0" err="1" smtClean="0">
                <a:solidFill>
                  <a:prstClr val="black"/>
                </a:solidFill>
              </a:rPr>
              <a:t>Mapp</a:t>
            </a:r>
            <a:r>
              <a:rPr lang="en-US" i="1" dirty="0" smtClean="0">
                <a:solidFill>
                  <a:prstClr val="black"/>
                </a:solidFill>
              </a:rPr>
              <a:t> v. Ohio </a:t>
            </a:r>
            <a:r>
              <a:rPr lang="en-US" dirty="0" smtClean="0">
                <a:solidFill>
                  <a:prstClr val="black"/>
                </a:solidFill>
              </a:rPr>
              <a:t>(1961)—Harlan dissent</a:t>
            </a:r>
          </a:p>
          <a:p>
            <a:endParaRPr lang="en-US" dirty="0" smtClean="0">
              <a:solidFill>
                <a:prstClr val="black"/>
              </a:solidFill>
            </a:endParaRPr>
          </a:p>
          <a:p>
            <a:r>
              <a:rPr lang="en-US" sz="2000" dirty="0" smtClean="0">
                <a:solidFill>
                  <a:prstClr val="black"/>
                </a:solidFill>
              </a:rPr>
              <a:t>In overruling the </a:t>
            </a:r>
            <a:r>
              <a:rPr lang="en-US" sz="2000" i="1" dirty="0" smtClean="0">
                <a:solidFill>
                  <a:prstClr val="black"/>
                </a:solidFill>
              </a:rPr>
              <a:t>Wolf</a:t>
            </a:r>
            <a:r>
              <a:rPr lang="en-US" sz="2000" dirty="0" smtClean="0">
                <a:solidFill>
                  <a:prstClr val="black"/>
                </a:solidFill>
              </a:rPr>
              <a:t> case, the Court, in my opinion, has forgotten the sense of judicial restraint which, with due regard for </a:t>
            </a:r>
            <a:r>
              <a:rPr lang="en-US" sz="2000" i="1" dirty="0" smtClean="0">
                <a:solidFill>
                  <a:prstClr val="black"/>
                </a:solidFill>
              </a:rPr>
              <a:t>stare </a:t>
            </a:r>
            <a:r>
              <a:rPr lang="en-US" sz="2000" i="1" dirty="0" err="1" smtClean="0">
                <a:solidFill>
                  <a:prstClr val="black"/>
                </a:solidFill>
              </a:rPr>
              <a:t>decisis</a:t>
            </a:r>
            <a:r>
              <a:rPr lang="en-US" sz="2000" i="1" dirty="0" smtClean="0">
                <a:solidFill>
                  <a:prstClr val="black"/>
                </a:solidFill>
              </a:rPr>
              <a:t>,</a:t>
            </a:r>
            <a:r>
              <a:rPr lang="en-US" sz="2000" dirty="0" smtClean="0">
                <a:solidFill>
                  <a:prstClr val="black"/>
                </a:solidFill>
              </a:rPr>
              <a:t> is one element that should enter into deciding whether a past decision of this Court should be overruled . . . I am bound to say that what has been done is not likely to promote respect either for the Court's adjudicatory process or for the stability of its decisions . . .</a:t>
            </a:r>
          </a:p>
          <a:p>
            <a:endParaRPr lang="en-US" sz="2000" dirty="0" smtClean="0">
              <a:solidFill>
                <a:prstClr val="black"/>
              </a:solidFill>
            </a:endParaRPr>
          </a:p>
          <a:p>
            <a:r>
              <a:rPr lang="en-US" sz="2000" dirty="0" smtClean="0">
                <a:solidFill>
                  <a:prstClr val="black"/>
                </a:solidFill>
              </a:rPr>
              <a:t>The preservation of a proper balance between state and federal responsibility in the administration of criminal justice demands patience on the part of those who might like to see things move faster among the States in this respect . . .</a:t>
            </a:r>
          </a:p>
          <a:p>
            <a:endParaRPr lang="en-US" sz="2000" dirty="0" smtClean="0">
              <a:solidFill>
                <a:prstClr val="black"/>
              </a:solidFill>
            </a:endParaRPr>
          </a:p>
          <a:p>
            <a:r>
              <a:rPr lang="en-US" sz="2000" b="1" dirty="0" smtClean="0">
                <a:solidFill>
                  <a:srgbClr val="FF0000"/>
                </a:solidFill>
              </a:rPr>
              <a:t>I think this Court can increase respect for the Constitution only if it rigidly respects the limitations which the Constitution places upon it, and respects as well the principles inherent in its own processes. In the present case, I think we exceed both, and that our voice becomes only a voice of power, not of reason.</a:t>
            </a:r>
            <a:endParaRPr lang="en-US" sz="2000" b="1" dirty="0">
              <a:solidFill>
                <a:srgbClr val="FF0000"/>
              </a:solidFill>
            </a:endParaRPr>
          </a:p>
        </p:txBody>
      </p:sp>
    </p:spTree>
    <p:extLst>
      <p:ext uri="{BB962C8B-B14F-4D97-AF65-F5344CB8AC3E}">
        <p14:creationId xmlns:p14="http://schemas.microsoft.com/office/powerpoint/2010/main" val="80934019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533400"/>
            <a:ext cx="7543800" cy="4031873"/>
          </a:xfrm>
          <a:prstGeom prst="rect">
            <a:avLst/>
          </a:prstGeom>
          <a:noFill/>
        </p:spPr>
        <p:txBody>
          <a:bodyPr wrap="square" rtlCol="0">
            <a:spAutoFit/>
          </a:bodyPr>
          <a:lstStyle/>
          <a:p>
            <a:pPr algn="ctr"/>
            <a:r>
              <a:rPr lang="en-US" i="1" dirty="0" smtClean="0">
                <a:solidFill>
                  <a:prstClr val="black"/>
                </a:solidFill>
              </a:rPr>
              <a:t>Miranda v. Arizona </a:t>
            </a:r>
            <a:r>
              <a:rPr lang="en-US" dirty="0" smtClean="0">
                <a:solidFill>
                  <a:prstClr val="black"/>
                </a:solidFill>
              </a:rPr>
              <a:t>(1965)—White dissent</a:t>
            </a:r>
          </a:p>
          <a:p>
            <a:endParaRPr lang="en-US" dirty="0">
              <a:solidFill>
                <a:prstClr val="black"/>
              </a:solidFill>
            </a:endParaRPr>
          </a:p>
          <a:p>
            <a:r>
              <a:rPr lang="en-US" sz="2000" b="1" dirty="0">
                <a:solidFill>
                  <a:srgbClr val="FF0000"/>
                </a:solidFill>
              </a:rPr>
              <a:t>In some unknown number of cases, the Court’s rule will return a killer, a rapist or other criminal to the streets and to the environment which produced him, to repeat his crime whenever it pleases him. </a:t>
            </a:r>
            <a:r>
              <a:rPr lang="en-US" sz="2000" dirty="0">
                <a:solidFill>
                  <a:prstClr val="black"/>
                </a:solidFill>
              </a:rPr>
              <a:t>As a consequence, there will not be a gain, but a loss, in human dignity. The real concern is not the unfortunate consequences of this new decision on the criminal law as an abstract, disembodied series of authoritative proscriptions, but the impact on those who rely on the public authority for protection, and who, without it, can only engage in violent self-help with guns, knives and the help of their neighbors similarly inclined. There is, of course, a saving factor: the next victims are uncertain, unnamed and unrepresented in this case.</a:t>
            </a:r>
          </a:p>
        </p:txBody>
      </p:sp>
    </p:spTree>
    <p:extLst>
      <p:ext uri="{BB962C8B-B14F-4D97-AF65-F5344CB8AC3E}">
        <p14:creationId xmlns:p14="http://schemas.microsoft.com/office/powerpoint/2010/main" val="401937765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cache1.asset-cache.net/xc/52260477.jpg?v=1&amp;c=IWSAsset&amp;k=2&amp;d=E41C9FE5C4AA0A14E4E984A23AA8A2A32A1404CB7BBC8A43928704E7CD24D6B7B01E70F2B3269972"/>
          <p:cNvPicPr>
            <a:picLocks noChangeAspect="1" noChangeArrowheads="1"/>
          </p:cNvPicPr>
          <p:nvPr/>
        </p:nvPicPr>
        <p:blipFill>
          <a:blip r:embed="rId3" cstate="print"/>
          <a:srcRect/>
          <a:stretch>
            <a:fillRect/>
          </a:stretch>
        </p:blipFill>
        <p:spPr bwMode="auto">
          <a:xfrm>
            <a:off x="191809" y="477886"/>
            <a:ext cx="8952191" cy="5922914"/>
          </a:xfrm>
          <a:prstGeom prst="rect">
            <a:avLst/>
          </a:prstGeom>
          <a:noFill/>
        </p:spPr>
      </p:pic>
    </p:spTree>
    <p:extLst>
      <p:ext uri="{BB962C8B-B14F-4D97-AF65-F5344CB8AC3E}">
        <p14:creationId xmlns:p14="http://schemas.microsoft.com/office/powerpoint/2010/main" val="262419240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ttp://m1.ikiwq.com/img/xl/8s3n3PQGWMMwzvLwGyIM6a.png"/>
          <p:cNvPicPr>
            <a:picLocks noChangeAspect="1" noChangeArrowheads="1"/>
          </p:cNvPicPr>
          <p:nvPr/>
        </p:nvPicPr>
        <p:blipFill>
          <a:blip r:embed="rId3" cstate="print"/>
          <a:srcRect/>
          <a:stretch>
            <a:fillRect/>
          </a:stretch>
        </p:blipFill>
        <p:spPr bwMode="auto">
          <a:xfrm>
            <a:off x="2758068" y="97954"/>
            <a:ext cx="4785732" cy="6760046"/>
          </a:xfrm>
          <a:prstGeom prst="rect">
            <a:avLst/>
          </a:prstGeom>
          <a:noFill/>
        </p:spPr>
      </p:pic>
    </p:spTree>
    <p:extLst>
      <p:ext uri="{BB962C8B-B14F-4D97-AF65-F5344CB8AC3E}">
        <p14:creationId xmlns:p14="http://schemas.microsoft.com/office/powerpoint/2010/main" val="213351563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www.corbisimages.com/images/67/245C451A-4CA8-463F-A708-3CB021775DEE/BE020646.jpg"/>
          <p:cNvPicPr>
            <a:picLocks noChangeAspect="1" noChangeArrowheads="1"/>
          </p:cNvPicPr>
          <p:nvPr/>
        </p:nvPicPr>
        <p:blipFill>
          <a:blip r:embed="rId3" cstate="print"/>
          <a:srcRect/>
          <a:stretch>
            <a:fillRect/>
          </a:stretch>
        </p:blipFill>
        <p:spPr bwMode="auto">
          <a:xfrm>
            <a:off x="464820" y="156713"/>
            <a:ext cx="8374380" cy="6320287"/>
          </a:xfrm>
          <a:prstGeom prst="rect">
            <a:avLst/>
          </a:prstGeom>
          <a:noFill/>
        </p:spPr>
      </p:pic>
    </p:spTree>
    <p:extLst>
      <p:ext uri="{BB962C8B-B14F-4D97-AF65-F5344CB8AC3E}">
        <p14:creationId xmlns:p14="http://schemas.microsoft.com/office/powerpoint/2010/main" val="163214280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ttp://www.corbisimages.com/images/67/8DCDB7A6-68E9-48C6-8559-E9A3A7AF3B02/BE062098.jpg"/>
          <p:cNvPicPr>
            <a:picLocks noChangeAspect="1" noChangeArrowheads="1"/>
          </p:cNvPicPr>
          <p:nvPr/>
        </p:nvPicPr>
        <p:blipFill>
          <a:blip r:embed="rId3" cstate="print"/>
          <a:srcRect/>
          <a:stretch>
            <a:fillRect/>
          </a:stretch>
        </p:blipFill>
        <p:spPr bwMode="auto">
          <a:xfrm>
            <a:off x="157186" y="511254"/>
            <a:ext cx="8986814" cy="5813346"/>
          </a:xfrm>
          <a:prstGeom prst="rect">
            <a:avLst/>
          </a:prstGeom>
          <a:noFill/>
        </p:spPr>
      </p:pic>
    </p:spTree>
    <p:extLst>
      <p:ext uri="{BB962C8B-B14F-4D97-AF65-F5344CB8AC3E}">
        <p14:creationId xmlns:p14="http://schemas.microsoft.com/office/powerpoint/2010/main" val="336547121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152400"/>
            <a:ext cx="7848600" cy="5693866"/>
          </a:xfrm>
          <a:prstGeom prst="rect">
            <a:avLst/>
          </a:prstGeom>
          <a:noFill/>
        </p:spPr>
        <p:txBody>
          <a:bodyPr wrap="square" rtlCol="0">
            <a:spAutoFit/>
          </a:bodyPr>
          <a:lstStyle/>
          <a:p>
            <a:endParaRPr lang="en-US" sz="1600" b="1" cap="small" dirty="0" smtClean="0">
              <a:solidFill>
                <a:prstClr val="black"/>
              </a:solidFill>
            </a:endParaRPr>
          </a:p>
          <a:p>
            <a:endParaRPr lang="en-US" sz="1600" b="1" cap="small" dirty="0">
              <a:solidFill>
                <a:prstClr val="black"/>
              </a:solidFill>
            </a:endParaRPr>
          </a:p>
          <a:p>
            <a:endParaRPr lang="en-US" sz="1600" b="1" cap="small" dirty="0" smtClean="0">
              <a:solidFill>
                <a:prstClr val="black"/>
              </a:solidFill>
            </a:endParaRPr>
          </a:p>
          <a:p>
            <a:endParaRPr lang="en-US" sz="1600" b="1" cap="small" dirty="0" smtClean="0">
              <a:solidFill>
                <a:prstClr val="black"/>
              </a:solidFill>
            </a:endParaRPr>
          </a:p>
          <a:p>
            <a:endParaRPr lang="en-US" sz="1600" b="1" cap="small" dirty="0">
              <a:solidFill>
                <a:prstClr val="black"/>
              </a:solidFill>
            </a:endParaRPr>
          </a:p>
          <a:p>
            <a:endParaRPr lang="en-US" sz="1600" b="1" cap="small" dirty="0" smtClean="0">
              <a:solidFill>
                <a:prstClr val="black"/>
              </a:solidFill>
            </a:endParaRPr>
          </a:p>
          <a:p>
            <a:r>
              <a:rPr lang="en-US" sz="1600" b="1" cap="small" dirty="0">
                <a:solidFill>
                  <a:prstClr val="black"/>
                </a:solidFill>
              </a:rPr>
              <a:t>	</a:t>
            </a:r>
            <a:r>
              <a:rPr lang="en-US" b="1" cap="small" dirty="0" smtClean="0">
                <a:solidFill>
                  <a:prstClr val="black"/>
                </a:solidFill>
              </a:rPr>
              <a:t>President </a:t>
            </a:r>
            <a:r>
              <a:rPr lang="en-US" b="1" cap="small" dirty="0">
                <a:solidFill>
                  <a:prstClr val="black"/>
                </a:solidFill>
              </a:rPr>
              <a:t>Johnson:</a:t>
            </a:r>
            <a:r>
              <a:rPr lang="en-US" dirty="0">
                <a:solidFill>
                  <a:prstClr val="black"/>
                </a:solidFill>
              </a:rPr>
              <a:t> </a:t>
            </a:r>
            <a:r>
              <a:rPr lang="en-US" dirty="0" smtClean="0">
                <a:solidFill>
                  <a:prstClr val="black"/>
                </a:solidFill>
              </a:rPr>
              <a:t> How </a:t>
            </a:r>
            <a:r>
              <a:rPr lang="en-US" dirty="0">
                <a:solidFill>
                  <a:prstClr val="black"/>
                </a:solidFill>
              </a:rPr>
              <a:t>are you going to rate these people—one, two, three, four, </a:t>
            </a:r>
            <a:r>
              <a:rPr lang="en-US" dirty="0" smtClean="0">
                <a:solidFill>
                  <a:prstClr val="black"/>
                </a:solidFill>
              </a:rPr>
              <a:t>five?</a:t>
            </a:r>
          </a:p>
          <a:p>
            <a:r>
              <a:rPr lang="en-US" b="1" cap="small" dirty="0">
                <a:solidFill>
                  <a:prstClr val="black"/>
                </a:solidFill>
              </a:rPr>
              <a:t>	</a:t>
            </a:r>
            <a:r>
              <a:rPr lang="en-US" b="1" cap="small" dirty="0" smtClean="0">
                <a:solidFill>
                  <a:prstClr val="black"/>
                </a:solidFill>
              </a:rPr>
              <a:t>Fortas</a:t>
            </a:r>
            <a:r>
              <a:rPr lang="en-US" b="1" cap="small" dirty="0">
                <a:solidFill>
                  <a:prstClr val="black"/>
                </a:solidFill>
              </a:rPr>
              <a:t>:</a:t>
            </a:r>
            <a:r>
              <a:rPr lang="en-US" dirty="0">
                <a:solidFill>
                  <a:prstClr val="black"/>
                </a:solidFill>
              </a:rPr>
              <a:t> </a:t>
            </a:r>
            <a:r>
              <a:rPr lang="en-US" dirty="0" smtClean="0">
                <a:solidFill>
                  <a:prstClr val="black"/>
                </a:solidFill>
              </a:rPr>
              <a:t>I—</a:t>
            </a:r>
          </a:p>
          <a:p>
            <a:r>
              <a:rPr lang="en-US" b="1" cap="small" dirty="0">
                <a:solidFill>
                  <a:prstClr val="black"/>
                </a:solidFill>
              </a:rPr>
              <a:t>	</a:t>
            </a:r>
            <a:r>
              <a:rPr lang="en-US" b="1" cap="small" dirty="0" smtClean="0">
                <a:solidFill>
                  <a:prstClr val="black"/>
                </a:solidFill>
              </a:rPr>
              <a:t>President </a:t>
            </a:r>
            <a:r>
              <a:rPr lang="en-US" b="1" cap="small" dirty="0">
                <a:solidFill>
                  <a:prstClr val="black"/>
                </a:solidFill>
              </a:rPr>
              <a:t>Johnson:</a:t>
            </a:r>
            <a:r>
              <a:rPr lang="en-US" dirty="0">
                <a:solidFill>
                  <a:prstClr val="black"/>
                </a:solidFill>
              </a:rPr>
              <a:t> From the standpoint of my practical problem, and what I may want to do here on all the other things. I’ve got geography, I’ve got the Senate, I’ve got these philosophies, I’ve got to have sure </a:t>
            </a:r>
            <a:r>
              <a:rPr lang="en-US" dirty="0" smtClean="0">
                <a:solidFill>
                  <a:prstClr val="black"/>
                </a:solidFill>
              </a:rPr>
              <a:t>votes.</a:t>
            </a:r>
          </a:p>
          <a:p>
            <a:r>
              <a:rPr lang="en-US" dirty="0">
                <a:solidFill>
                  <a:prstClr val="black"/>
                </a:solidFill>
              </a:rPr>
              <a:t>	</a:t>
            </a:r>
            <a:r>
              <a:rPr lang="en-US" dirty="0" smtClean="0">
                <a:solidFill>
                  <a:prstClr val="black"/>
                </a:solidFill>
              </a:rPr>
              <a:t>I </a:t>
            </a:r>
            <a:r>
              <a:rPr lang="en-US" dirty="0">
                <a:solidFill>
                  <a:prstClr val="black"/>
                </a:solidFill>
              </a:rPr>
              <a:t>want continuity, I want a little age—look at this not from your </a:t>
            </a:r>
            <a:r>
              <a:rPr lang="en-US" dirty="0" smtClean="0">
                <a:solidFill>
                  <a:prstClr val="black"/>
                </a:solidFill>
              </a:rPr>
              <a:t>standpoint.</a:t>
            </a:r>
          </a:p>
          <a:p>
            <a:r>
              <a:rPr lang="en-US" b="1" cap="small" dirty="0">
                <a:solidFill>
                  <a:prstClr val="black"/>
                </a:solidFill>
              </a:rPr>
              <a:t>	</a:t>
            </a:r>
            <a:r>
              <a:rPr lang="en-US" b="1" cap="small" dirty="0" smtClean="0">
                <a:solidFill>
                  <a:prstClr val="black"/>
                </a:solidFill>
              </a:rPr>
              <a:t>Fortas</a:t>
            </a:r>
            <a:r>
              <a:rPr lang="en-US" b="1" cap="small" dirty="0">
                <a:solidFill>
                  <a:prstClr val="black"/>
                </a:solidFill>
              </a:rPr>
              <a:t>:</a:t>
            </a:r>
            <a:r>
              <a:rPr lang="en-US" dirty="0">
                <a:solidFill>
                  <a:prstClr val="black"/>
                </a:solidFill>
              </a:rPr>
              <a:t> </a:t>
            </a:r>
            <a:r>
              <a:rPr lang="en-US" dirty="0" smtClean="0">
                <a:solidFill>
                  <a:prstClr val="black"/>
                </a:solidFill>
              </a:rPr>
              <a:t>Well—</a:t>
            </a:r>
          </a:p>
          <a:p>
            <a:r>
              <a:rPr lang="en-US" b="1" cap="small" dirty="0">
                <a:solidFill>
                  <a:prstClr val="black"/>
                </a:solidFill>
              </a:rPr>
              <a:t>	</a:t>
            </a:r>
            <a:r>
              <a:rPr lang="en-US" b="1" cap="small" dirty="0" smtClean="0">
                <a:solidFill>
                  <a:prstClr val="black"/>
                </a:solidFill>
              </a:rPr>
              <a:t>President </a:t>
            </a:r>
            <a:r>
              <a:rPr lang="en-US" b="1" cap="small" dirty="0">
                <a:solidFill>
                  <a:prstClr val="black"/>
                </a:solidFill>
              </a:rPr>
              <a:t>Johnson:</a:t>
            </a:r>
            <a:r>
              <a:rPr lang="en-US" dirty="0">
                <a:solidFill>
                  <a:prstClr val="black"/>
                </a:solidFill>
              </a:rPr>
              <a:t> Look at it from my standpoint, of knowing me as you know me, and what I want. I want somebody that I’ll </a:t>
            </a:r>
            <a:r>
              <a:rPr lang="en-US" i="1" dirty="0">
                <a:solidFill>
                  <a:prstClr val="black"/>
                </a:solidFill>
              </a:rPr>
              <a:t>always </a:t>
            </a:r>
            <a:r>
              <a:rPr lang="en-US" dirty="0">
                <a:solidFill>
                  <a:prstClr val="black"/>
                </a:solidFill>
              </a:rPr>
              <a:t>be proud of his vote. That’s the first thing. I may not be proud of his opinion, but I want to be proud of the side he was on. He may not be as eloquent as Hugo Black, or you, or somebody. But I want to be damn sure he votes right. That’s the first thing.</a:t>
            </a:r>
          </a:p>
          <a:p>
            <a:endParaRPr lang="en-US" sz="1600" dirty="0">
              <a:solidFill>
                <a:prstClr val="black"/>
              </a:solidFill>
            </a:endParaRPr>
          </a:p>
        </p:txBody>
      </p:sp>
      <p:pic>
        <p:nvPicPr>
          <p:cNvPr id="3" name="1--LBJ_Fortas_relistqualifications_13128.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934200" y="228600"/>
            <a:ext cx="609600" cy="609600"/>
          </a:xfrm>
          <a:prstGeom prst="rect">
            <a:avLst/>
          </a:prstGeom>
        </p:spPr>
      </p:pic>
    </p:spTree>
    <p:extLst>
      <p:ext uri="{BB962C8B-B14F-4D97-AF65-F5344CB8AC3E}">
        <p14:creationId xmlns:p14="http://schemas.microsoft.com/office/powerpoint/2010/main" val="324845162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0659"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http://www.thegully.com/essays/america/img_usa/thurmond_nixon2.jpg"/>
          <p:cNvPicPr>
            <a:picLocks noChangeAspect="1" noChangeArrowheads="1"/>
          </p:cNvPicPr>
          <p:nvPr/>
        </p:nvPicPr>
        <p:blipFill>
          <a:blip r:embed="rId3" cstate="print"/>
          <a:srcRect/>
          <a:stretch>
            <a:fillRect/>
          </a:stretch>
        </p:blipFill>
        <p:spPr bwMode="auto">
          <a:xfrm>
            <a:off x="1308591" y="41652"/>
            <a:ext cx="6463809" cy="7121148"/>
          </a:xfrm>
          <a:prstGeom prst="rect">
            <a:avLst/>
          </a:prstGeom>
          <a:noFill/>
        </p:spPr>
      </p:pic>
    </p:spTree>
    <p:extLst>
      <p:ext uri="{BB962C8B-B14F-4D97-AF65-F5344CB8AC3E}">
        <p14:creationId xmlns:p14="http://schemas.microsoft.com/office/powerpoint/2010/main" val="147523456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ttp://www.corbisimages.com/images/67/39E089EA-78AB-40FE-8004-88A27433D3CA/U1531392-14.jpg"/>
          <p:cNvPicPr>
            <a:picLocks noChangeAspect="1" noChangeArrowheads="1"/>
          </p:cNvPicPr>
          <p:nvPr/>
        </p:nvPicPr>
        <p:blipFill>
          <a:blip r:embed="rId3" cstate="print"/>
          <a:srcRect/>
          <a:stretch>
            <a:fillRect/>
          </a:stretch>
        </p:blipFill>
        <p:spPr bwMode="auto">
          <a:xfrm>
            <a:off x="304800" y="591145"/>
            <a:ext cx="8686800" cy="5931457"/>
          </a:xfrm>
          <a:prstGeom prst="rect">
            <a:avLst/>
          </a:prstGeom>
          <a:noFill/>
        </p:spPr>
      </p:pic>
    </p:spTree>
    <p:extLst>
      <p:ext uri="{BB962C8B-B14F-4D97-AF65-F5344CB8AC3E}">
        <p14:creationId xmlns:p14="http://schemas.microsoft.com/office/powerpoint/2010/main" val="391113632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76200"/>
            <a:ext cx="8077200" cy="6771084"/>
          </a:xfrm>
          <a:prstGeom prst="rect">
            <a:avLst/>
          </a:prstGeom>
          <a:noFill/>
        </p:spPr>
        <p:txBody>
          <a:bodyPr wrap="square" rtlCol="0">
            <a:spAutoFit/>
          </a:bodyPr>
          <a:lstStyle/>
          <a:p>
            <a:r>
              <a:rPr lang="en-US" sz="1400" b="1" cap="small" dirty="0" smtClean="0">
                <a:solidFill>
                  <a:prstClr val="black"/>
                </a:solidFill>
              </a:rPr>
              <a:t>	George </a:t>
            </a:r>
            <a:r>
              <a:rPr lang="en-US" sz="1400" b="1" cap="small" dirty="0" err="1" smtClean="0">
                <a:solidFill>
                  <a:prstClr val="black"/>
                </a:solidFill>
              </a:rPr>
              <a:t>Smathers</a:t>
            </a:r>
            <a:r>
              <a:rPr lang="en-US" sz="1400" b="1" cap="small" dirty="0">
                <a:solidFill>
                  <a:prstClr val="black"/>
                </a:solidFill>
              </a:rPr>
              <a:t>:</a:t>
            </a:r>
            <a:r>
              <a:rPr lang="en-US" sz="1400" dirty="0">
                <a:solidFill>
                  <a:prstClr val="black"/>
                </a:solidFill>
              </a:rPr>
              <a:t> </a:t>
            </a:r>
            <a:r>
              <a:rPr lang="en-US" sz="1400" dirty="0" smtClean="0">
                <a:solidFill>
                  <a:prstClr val="black"/>
                </a:solidFill>
              </a:rPr>
              <a:t>Now</a:t>
            </a:r>
            <a:r>
              <a:rPr lang="en-US" sz="1400" dirty="0">
                <a:solidFill>
                  <a:prstClr val="black"/>
                </a:solidFill>
              </a:rPr>
              <a:t>, you get a real nut like Strom Thurmond, who up until this point hadn’t really made much sense . . . there are just enough people who will fall for a line like this, that it worries me, very much. And they’ve invited Abe back to talk about it, and I just think that—frankly, my first reaction is that he just ought not to come. And just see . . </a:t>
            </a:r>
            <a:r>
              <a:rPr lang="en-US" sz="1400" dirty="0" smtClean="0">
                <a:solidFill>
                  <a:prstClr val="black"/>
                </a:solidFill>
              </a:rPr>
              <a:t>.</a:t>
            </a:r>
          </a:p>
          <a:p>
            <a:r>
              <a:rPr lang="en-US" sz="1400" dirty="0">
                <a:solidFill>
                  <a:prstClr val="black"/>
                </a:solidFill>
              </a:rPr>
              <a:t>	</a:t>
            </a:r>
            <a:r>
              <a:rPr lang="en-US" sz="1400" dirty="0" smtClean="0">
                <a:solidFill>
                  <a:prstClr val="black"/>
                </a:solidFill>
              </a:rPr>
              <a:t>And </a:t>
            </a:r>
            <a:r>
              <a:rPr lang="en-US" sz="1400" dirty="0">
                <a:solidFill>
                  <a:prstClr val="black"/>
                </a:solidFill>
              </a:rPr>
              <a:t>my other reaction is at the moment—[Michigan senator] Phil [Hart] went to see the movie. I said, “I’m not going to see the damn movie, because I want to be in a position to say, as far as I’m concerned, I don’t look at any kind of goddamned pornographic stuff. It’s all over the streets, and always has been. And it’s a man’s choice. And I choose not to look at it. But others may choose </a:t>
            </a:r>
            <a:r>
              <a:rPr lang="en-US" sz="1400" i="1" dirty="0">
                <a:solidFill>
                  <a:prstClr val="black"/>
                </a:solidFill>
              </a:rPr>
              <a:t>to </a:t>
            </a:r>
            <a:r>
              <a:rPr lang="en-US" sz="1400" dirty="0">
                <a:solidFill>
                  <a:prstClr val="black"/>
                </a:solidFill>
              </a:rPr>
              <a:t>look at it. And if a </a:t>
            </a:r>
            <a:r>
              <a:rPr lang="en-US" sz="1400" dirty="0" err="1">
                <a:solidFill>
                  <a:prstClr val="black"/>
                </a:solidFill>
              </a:rPr>
              <a:t>fella</a:t>
            </a:r>
            <a:r>
              <a:rPr lang="en-US" sz="1400" dirty="0">
                <a:solidFill>
                  <a:prstClr val="black"/>
                </a:solidFill>
              </a:rPr>
              <a:t> wants to look at it, why, the Court’s voted that he can. That’s a matter of </a:t>
            </a:r>
            <a:r>
              <a:rPr lang="en-US" sz="1400" dirty="0" smtClean="0">
                <a:solidFill>
                  <a:prstClr val="black"/>
                </a:solidFill>
              </a:rPr>
              <a:t>choice.</a:t>
            </a:r>
          </a:p>
          <a:p>
            <a:r>
              <a:rPr lang="en-US" sz="1400" dirty="0">
                <a:solidFill>
                  <a:prstClr val="black"/>
                </a:solidFill>
              </a:rPr>
              <a:t>	</a:t>
            </a:r>
            <a:r>
              <a:rPr lang="en-US" sz="1400" dirty="0" smtClean="0">
                <a:solidFill>
                  <a:prstClr val="black"/>
                </a:solidFill>
              </a:rPr>
              <a:t>I </a:t>
            </a:r>
            <a:r>
              <a:rPr lang="en-US" sz="1400" dirty="0">
                <a:solidFill>
                  <a:prstClr val="black"/>
                </a:solidFill>
              </a:rPr>
              <a:t>don’t look at it. I haven’t seen it, so I’m not passing judgment on whether or not this is the kind of thing that should be shown around, or shouldn’t. Now, Phil’s view was that probably you should see it. And he didn’t think it was so bad, although when he told me that, “I’ve seen many just like that, and I’m sure most every fella just has, everyone belonging to sort of a man’s club</a:t>
            </a:r>
            <a:r>
              <a:rPr lang="en-US" sz="1400" dirty="0" smtClean="0">
                <a:solidFill>
                  <a:prstClr val="black"/>
                </a:solidFill>
              </a:rPr>
              <a:t>.”</a:t>
            </a:r>
          </a:p>
          <a:p>
            <a:r>
              <a:rPr lang="en-US" sz="1400" b="1" cap="small" dirty="0">
                <a:solidFill>
                  <a:prstClr val="black"/>
                </a:solidFill>
              </a:rPr>
              <a:t>	</a:t>
            </a:r>
            <a:r>
              <a:rPr lang="en-US" sz="1400" b="1" cap="small" dirty="0" smtClean="0">
                <a:solidFill>
                  <a:prstClr val="black"/>
                </a:solidFill>
              </a:rPr>
              <a:t>President </a:t>
            </a:r>
            <a:r>
              <a:rPr lang="en-US" sz="1400" b="1" cap="small" dirty="0">
                <a:solidFill>
                  <a:prstClr val="black"/>
                </a:solidFill>
              </a:rPr>
              <a:t>Johnson:</a:t>
            </a:r>
            <a:r>
              <a:rPr lang="en-US" sz="1400" dirty="0">
                <a:solidFill>
                  <a:prstClr val="black"/>
                </a:solidFill>
              </a:rPr>
              <a:t> [</a:t>
            </a:r>
            <a:r>
              <a:rPr lang="en-US" sz="1400" i="1" dirty="0">
                <a:solidFill>
                  <a:prstClr val="black"/>
                </a:solidFill>
              </a:rPr>
              <a:t>The President chuckles</a:t>
            </a:r>
            <a:r>
              <a:rPr lang="en-US" sz="1400" dirty="0">
                <a:solidFill>
                  <a:prstClr val="black"/>
                </a:solidFill>
              </a:rPr>
              <a:t>.] </a:t>
            </a:r>
            <a:r>
              <a:rPr lang="en-US" sz="1400" dirty="0" smtClean="0">
                <a:solidFill>
                  <a:prstClr val="black"/>
                </a:solidFill>
              </a:rPr>
              <a:t>Mm.</a:t>
            </a:r>
          </a:p>
          <a:p>
            <a:r>
              <a:rPr lang="en-US" sz="1400" b="1" cap="small" dirty="0">
                <a:solidFill>
                  <a:prstClr val="black"/>
                </a:solidFill>
              </a:rPr>
              <a:t>	</a:t>
            </a:r>
            <a:r>
              <a:rPr lang="en-US" sz="1400" b="1" cap="small" dirty="0" err="1" smtClean="0">
                <a:solidFill>
                  <a:prstClr val="black"/>
                </a:solidFill>
              </a:rPr>
              <a:t>Smathers</a:t>
            </a:r>
            <a:r>
              <a:rPr lang="en-US" sz="1400" b="1" cap="small" dirty="0">
                <a:solidFill>
                  <a:prstClr val="black"/>
                </a:solidFill>
              </a:rPr>
              <a:t>:</a:t>
            </a:r>
            <a:r>
              <a:rPr lang="en-US" sz="1400" dirty="0">
                <a:solidFill>
                  <a:prstClr val="black"/>
                </a:solidFill>
              </a:rPr>
              <a:t> But anyway, they were all, seemed to be pretty well shook up by it—not all of ‘</a:t>
            </a:r>
            <a:r>
              <a:rPr lang="en-US" sz="1400" dirty="0" err="1">
                <a:solidFill>
                  <a:prstClr val="black"/>
                </a:solidFill>
              </a:rPr>
              <a:t>em</a:t>
            </a:r>
            <a:r>
              <a:rPr lang="en-US" sz="1400" dirty="0">
                <a:solidFill>
                  <a:prstClr val="black"/>
                </a:solidFill>
              </a:rPr>
              <a:t>. [Arkansas senator] John [McClellan, a very conservative Democrat] was, but Phil Hart wasn’t. John was preaching, and ranting and raving about how this kind of thing was ruining the life of his grandchildren, and everybody else. He wanted a long time to look into this, and he was going to look into it very </a:t>
            </a:r>
            <a:r>
              <a:rPr lang="en-US" sz="1400" dirty="0" smtClean="0">
                <a:solidFill>
                  <a:prstClr val="black"/>
                </a:solidFill>
              </a:rPr>
              <a:t>deeply.</a:t>
            </a:r>
          </a:p>
          <a:p>
            <a:r>
              <a:rPr lang="en-US" sz="1400" b="1" cap="small" dirty="0">
                <a:solidFill>
                  <a:prstClr val="black"/>
                </a:solidFill>
              </a:rPr>
              <a:t>	</a:t>
            </a:r>
            <a:r>
              <a:rPr lang="en-US" sz="1400" b="1" cap="small" dirty="0" smtClean="0">
                <a:solidFill>
                  <a:prstClr val="black"/>
                </a:solidFill>
              </a:rPr>
              <a:t>President </a:t>
            </a:r>
            <a:r>
              <a:rPr lang="en-US" sz="1400" b="1" cap="small" dirty="0">
                <a:solidFill>
                  <a:prstClr val="black"/>
                </a:solidFill>
              </a:rPr>
              <a:t>Johnson:</a:t>
            </a:r>
            <a:r>
              <a:rPr lang="en-US" sz="1400" dirty="0">
                <a:solidFill>
                  <a:prstClr val="black"/>
                </a:solidFill>
              </a:rPr>
              <a:t> He ought to go see this </a:t>
            </a:r>
            <a:r>
              <a:rPr lang="en-US" sz="1400" i="1" dirty="0">
                <a:solidFill>
                  <a:prstClr val="black"/>
                </a:solidFill>
              </a:rPr>
              <a:t>Graduates </a:t>
            </a:r>
            <a:r>
              <a:rPr lang="en-US" sz="1400" dirty="0">
                <a:solidFill>
                  <a:prstClr val="black"/>
                </a:solidFill>
              </a:rPr>
              <a:t>[sic]. [</a:t>
            </a:r>
            <a:r>
              <a:rPr lang="en-US" sz="1400" i="1" dirty="0">
                <a:solidFill>
                  <a:prstClr val="black"/>
                </a:solidFill>
              </a:rPr>
              <a:t>Chuckles</a:t>
            </a:r>
            <a:r>
              <a:rPr lang="en-US" sz="1400" dirty="0" smtClean="0">
                <a:solidFill>
                  <a:prstClr val="black"/>
                </a:solidFill>
              </a:rPr>
              <a:t>.]</a:t>
            </a:r>
          </a:p>
          <a:p>
            <a:r>
              <a:rPr lang="en-US" sz="1400" b="1" cap="small" dirty="0">
                <a:solidFill>
                  <a:prstClr val="black"/>
                </a:solidFill>
              </a:rPr>
              <a:t>	</a:t>
            </a:r>
            <a:r>
              <a:rPr lang="en-US" sz="1400" b="1" cap="small" dirty="0" err="1" smtClean="0">
                <a:solidFill>
                  <a:prstClr val="black"/>
                </a:solidFill>
              </a:rPr>
              <a:t>Smathers</a:t>
            </a:r>
            <a:r>
              <a:rPr lang="en-US" sz="1400" b="1" cap="small" dirty="0">
                <a:solidFill>
                  <a:prstClr val="black"/>
                </a:solidFill>
              </a:rPr>
              <a:t>:</a:t>
            </a:r>
            <a:r>
              <a:rPr lang="en-US" sz="1400" dirty="0">
                <a:solidFill>
                  <a:prstClr val="black"/>
                </a:solidFill>
              </a:rPr>
              <a:t> That’s right. Well, anyway, the only thing I was able to get, the contribution I was able to make, was that this was technically the use of the one week, so that could not be asked for again. And I finally got that established that John was really . . </a:t>
            </a:r>
            <a:r>
              <a:rPr lang="en-US" sz="1400" dirty="0" smtClean="0">
                <a:solidFill>
                  <a:prstClr val="black"/>
                </a:solidFill>
              </a:rPr>
              <a:t>.</a:t>
            </a:r>
          </a:p>
          <a:p>
            <a:r>
              <a:rPr lang="en-US" sz="1400" b="1" cap="small" dirty="0">
                <a:solidFill>
                  <a:prstClr val="black"/>
                </a:solidFill>
              </a:rPr>
              <a:t>	</a:t>
            </a:r>
            <a:r>
              <a:rPr lang="en-US" sz="1400" b="1" cap="small" dirty="0" smtClean="0">
                <a:solidFill>
                  <a:prstClr val="black"/>
                </a:solidFill>
              </a:rPr>
              <a:t>President </a:t>
            </a:r>
            <a:r>
              <a:rPr lang="en-US" sz="1400" b="1" cap="small" dirty="0">
                <a:solidFill>
                  <a:prstClr val="black"/>
                </a:solidFill>
              </a:rPr>
              <a:t>Johnson:</a:t>
            </a:r>
            <a:r>
              <a:rPr lang="en-US" sz="1400" dirty="0">
                <a:solidFill>
                  <a:prstClr val="black"/>
                </a:solidFill>
              </a:rPr>
              <a:t> Well, will you vote on it next </a:t>
            </a:r>
            <a:r>
              <a:rPr lang="en-US" sz="1400" dirty="0" smtClean="0">
                <a:solidFill>
                  <a:prstClr val="black"/>
                </a:solidFill>
              </a:rPr>
              <a:t>Wednesday?</a:t>
            </a:r>
          </a:p>
          <a:p>
            <a:r>
              <a:rPr lang="en-US" sz="1400" b="1" cap="small" dirty="0">
                <a:solidFill>
                  <a:prstClr val="black"/>
                </a:solidFill>
              </a:rPr>
              <a:t>	</a:t>
            </a:r>
            <a:r>
              <a:rPr lang="en-US" sz="1400" b="1" cap="small" dirty="0" err="1" smtClean="0">
                <a:solidFill>
                  <a:prstClr val="black"/>
                </a:solidFill>
              </a:rPr>
              <a:t>Smathers</a:t>
            </a:r>
            <a:r>
              <a:rPr lang="en-US" sz="1400" b="1" cap="small" dirty="0">
                <a:solidFill>
                  <a:prstClr val="black"/>
                </a:solidFill>
              </a:rPr>
              <a:t>:</a:t>
            </a:r>
            <a:r>
              <a:rPr lang="en-US" sz="1400" dirty="0">
                <a:solidFill>
                  <a:prstClr val="black"/>
                </a:solidFill>
              </a:rPr>
              <a:t> So, we’re due to vote on it next </a:t>
            </a:r>
            <a:r>
              <a:rPr lang="en-US" sz="1400" dirty="0" smtClean="0">
                <a:solidFill>
                  <a:prstClr val="black"/>
                </a:solidFill>
              </a:rPr>
              <a:t>Wednesday.</a:t>
            </a:r>
          </a:p>
          <a:p>
            <a:r>
              <a:rPr lang="en-US" sz="1400" b="1" cap="small" dirty="0">
                <a:solidFill>
                  <a:prstClr val="black"/>
                </a:solidFill>
              </a:rPr>
              <a:t>	</a:t>
            </a:r>
            <a:r>
              <a:rPr lang="en-US" sz="1400" b="1" cap="small" dirty="0" smtClean="0">
                <a:solidFill>
                  <a:prstClr val="black"/>
                </a:solidFill>
              </a:rPr>
              <a:t>President </a:t>
            </a:r>
            <a:r>
              <a:rPr lang="en-US" sz="1400" b="1" cap="small" dirty="0">
                <a:solidFill>
                  <a:prstClr val="black"/>
                </a:solidFill>
              </a:rPr>
              <a:t>Johnson:</a:t>
            </a:r>
            <a:r>
              <a:rPr lang="en-US" sz="1400" dirty="0">
                <a:solidFill>
                  <a:prstClr val="black"/>
                </a:solidFill>
              </a:rPr>
              <a:t> Well, won’t they filibuster </a:t>
            </a:r>
            <a:r>
              <a:rPr lang="en-US" sz="1400" dirty="0" smtClean="0">
                <a:solidFill>
                  <a:prstClr val="black"/>
                </a:solidFill>
              </a:rPr>
              <a:t>it?</a:t>
            </a:r>
          </a:p>
          <a:p>
            <a:r>
              <a:rPr lang="en-US" sz="1400" b="1" cap="small" dirty="0">
                <a:solidFill>
                  <a:prstClr val="black"/>
                </a:solidFill>
              </a:rPr>
              <a:t>	</a:t>
            </a:r>
            <a:r>
              <a:rPr lang="en-US" sz="1400" b="1" cap="small" dirty="0" err="1" smtClean="0">
                <a:solidFill>
                  <a:prstClr val="black"/>
                </a:solidFill>
              </a:rPr>
              <a:t>Smathers</a:t>
            </a:r>
            <a:r>
              <a:rPr lang="en-US" sz="1400" b="1" cap="small" dirty="0">
                <a:solidFill>
                  <a:prstClr val="black"/>
                </a:solidFill>
              </a:rPr>
              <a:t>:</a:t>
            </a:r>
            <a:r>
              <a:rPr lang="en-US" sz="1400" dirty="0">
                <a:solidFill>
                  <a:prstClr val="black"/>
                </a:solidFill>
              </a:rPr>
              <a:t> Yeah. They’re going to filibuster it </a:t>
            </a:r>
            <a:r>
              <a:rPr lang="en-US" sz="1400" dirty="0" smtClean="0">
                <a:solidFill>
                  <a:prstClr val="black"/>
                </a:solidFill>
              </a:rPr>
              <a:t>again.</a:t>
            </a:r>
          </a:p>
          <a:p>
            <a:r>
              <a:rPr lang="en-US" sz="1400" b="1" cap="small" dirty="0">
                <a:solidFill>
                  <a:prstClr val="black"/>
                </a:solidFill>
              </a:rPr>
              <a:t>	</a:t>
            </a:r>
            <a:r>
              <a:rPr lang="en-US" sz="1400" b="1" cap="small" dirty="0" smtClean="0">
                <a:solidFill>
                  <a:prstClr val="black"/>
                </a:solidFill>
              </a:rPr>
              <a:t>President </a:t>
            </a:r>
            <a:r>
              <a:rPr lang="en-US" sz="1400" b="1" cap="small" dirty="0">
                <a:solidFill>
                  <a:prstClr val="black"/>
                </a:solidFill>
              </a:rPr>
              <a:t>Johnson:</a:t>
            </a:r>
            <a:r>
              <a:rPr lang="en-US" sz="1400" dirty="0">
                <a:solidFill>
                  <a:prstClr val="black"/>
                </a:solidFill>
              </a:rPr>
              <a:t> In the committee</a:t>
            </a:r>
            <a:r>
              <a:rPr lang="en-US" sz="1400" dirty="0" smtClean="0">
                <a:solidFill>
                  <a:prstClr val="black"/>
                </a:solidFill>
              </a:rPr>
              <a:t>?!</a:t>
            </a:r>
          </a:p>
          <a:p>
            <a:r>
              <a:rPr lang="en-US" sz="1400" b="1" cap="small" dirty="0">
                <a:solidFill>
                  <a:prstClr val="black"/>
                </a:solidFill>
              </a:rPr>
              <a:t>	</a:t>
            </a:r>
            <a:r>
              <a:rPr lang="en-US" sz="1400" b="1" cap="small" dirty="0" err="1" smtClean="0">
                <a:solidFill>
                  <a:prstClr val="black"/>
                </a:solidFill>
              </a:rPr>
              <a:t>Smathers</a:t>
            </a:r>
            <a:r>
              <a:rPr lang="en-US" sz="1400" b="1" cap="small" dirty="0">
                <a:solidFill>
                  <a:prstClr val="black"/>
                </a:solidFill>
              </a:rPr>
              <a:t>:</a:t>
            </a:r>
            <a:r>
              <a:rPr lang="en-US" sz="1400" dirty="0">
                <a:solidFill>
                  <a:prstClr val="black"/>
                </a:solidFill>
              </a:rPr>
              <a:t> In the committee. That’s what I think is going to happen—they’re going to filibuster it in the committee.</a:t>
            </a:r>
          </a:p>
          <a:p>
            <a:endParaRPr lang="en-US" sz="1400" dirty="0">
              <a:solidFill>
                <a:prstClr val="black"/>
              </a:solidFill>
            </a:endParaRPr>
          </a:p>
          <a:p>
            <a:endParaRPr lang="en-US" sz="1400" dirty="0">
              <a:solidFill>
                <a:prstClr val="black"/>
              </a:solidFill>
            </a:endParaRPr>
          </a:p>
        </p:txBody>
      </p:sp>
      <p:pic>
        <p:nvPicPr>
          <p:cNvPr id="3" name="2--smathers-1.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447280" y="4724400"/>
            <a:ext cx="609600" cy="609600"/>
          </a:xfrm>
          <a:prstGeom prst="rect">
            <a:avLst/>
          </a:prstGeom>
        </p:spPr>
      </p:pic>
    </p:spTree>
    <p:extLst>
      <p:ext uri="{BB962C8B-B14F-4D97-AF65-F5344CB8AC3E}">
        <p14:creationId xmlns:p14="http://schemas.microsoft.com/office/powerpoint/2010/main" val="283734167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9774"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allace.jpg"/>
          <p:cNvPicPr>
            <a:picLocks noChangeAspect="1"/>
          </p:cNvPicPr>
          <p:nvPr/>
        </p:nvPicPr>
        <p:blipFill>
          <a:blip r:embed="rId3" cstate="print"/>
          <a:stretch>
            <a:fillRect/>
          </a:stretch>
        </p:blipFill>
        <p:spPr>
          <a:xfrm>
            <a:off x="2057019" y="304800"/>
            <a:ext cx="5029962" cy="6248400"/>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20" name="Picture 4" descr="http://smargus.com/wp-content/uploads/2009/04/nixons_the_one.jpg"/>
          <p:cNvPicPr>
            <a:picLocks noChangeAspect="1" noChangeArrowheads="1"/>
          </p:cNvPicPr>
          <p:nvPr/>
        </p:nvPicPr>
        <p:blipFill>
          <a:blip r:embed="rId3" cstate="print"/>
          <a:srcRect/>
          <a:stretch>
            <a:fillRect/>
          </a:stretch>
        </p:blipFill>
        <p:spPr bwMode="auto">
          <a:xfrm>
            <a:off x="2324697" y="31422"/>
            <a:ext cx="5219103" cy="6597978"/>
          </a:xfrm>
          <a:prstGeom prst="rect">
            <a:avLst/>
          </a:prstGeo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nixon--crime 1968.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447800" y="609600"/>
            <a:ext cx="6883400" cy="5162550"/>
          </a:xfrm>
          <a:prstGeom prst="rect">
            <a:avLst/>
          </a:prstGeom>
        </p:spPr>
      </p:pic>
    </p:spTree>
    <p:extLst>
      <p:ext uri="{BB962C8B-B14F-4D97-AF65-F5344CB8AC3E}">
        <p14:creationId xmlns:p14="http://schemas.microsoft.com/office/powerpoint/2010/main" val="336622351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609600"/>
            <a:ext cx="7391400" cy="5324535"/>
          </a:xfrm>
          <a:prstGeom prst="rect">
            <a:avLst/>
          </a:prstGeom>
          <a:noFill/>
        </p:spPr>
        <p:txBody>
          <a:bodyPr wrap="square" rtlCol="0">
            <a:spAutoFit/>
          </a:bodyPr>
          <a:lstStyle/>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r>
              <a:rPr lang="en-US" dirty="0" smtClean="0"/>
              <a:t>Kevin Phillips on “Southern Strategy” (1970)</a:t>
            </a:r>
          </a:p>
          <a:p>
            <a:endParaRPr lang="en-US" dirty="0"/>
          </a:p>
          <a:p>
            <a:r>
              <a:rPr lang="en-US" sz="2000" dirty="0" smtClean="0"/>
              <a:t>From </a:t>
            </a:r>
            <a:r>
              <a:rPr lang="en-US" sz="2000" dirty="0"/>
              <a:t>now on, the Republicans are never going to get more than 10 to 20 percent of the Negro vote and they </a:t>
            </a:r>
            <a:r>
              <a:rPr lang="en-US" sz="2000" dirty="0" smtClean="0"/>
              <a:t>don’t </a:t>
            </a:r>
            <a:r>
              <a:rPr lang="en-US" sz="2000" dirty="0"/>
              <a:t>need any more than that... but Republicans would be shortsighted if they weakened enforcement of the Voting Rights Act. The more Negroes who register as Democrats in the South, the sooner the Negrophobe whites will quit the Democrats and become Republicans. That's where the votes are. Without that prodding from the blacks, the whites will backslide into their old comfortable arrangement with the local Democrats.</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559147"/>
            <a:ext cx="1752600" cy="2009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2984</TotalTime>
  <Words>1191</Words>
  <Application>Microsoft Office PowerPoint</Application>
  <PresentationFormat>On-screen Show (4:3)</PresentationFormat>
  <Paragraphs>207</Paragraphs>
  <Slides>45</Slides>
  <Notes>35</Notes>
  <HiddenSlides>0</HiddenSlides>
  <MMClips>4</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44</cp:revision>
  <dcterms:created xsi:type="dcterms:W3CDTF">2011-03-26T01:12:37Z</dcterms:created>
  <dcterms:modified xsi:type="dcterms:W3CDTF">2013-10-27T02:20:59Z</dcterms:modified>
</cp:coreProperties>
</file>