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258" r:id="rId3"/>
    <p:sldId id="269" r:id="rId4"/>
    <p:sldId id="270" r:id="rId5"/>
    <p:sldId id="320" r:id="rId6"/>
    <p:sldId id="350" r:id="rId7"/>
    <p:sldId id="349" r:id="rId8"/>
    <p:sldId id="273" r:id="rId9"/>
    <p:sldId id="355" r:id="rId10"/>
    <p:sldId id="356" r:id="rId11"/>
    <p:sldId id="357" r:id="rId12"/>
    <p:sldId id="358" r:id="rId13"/>
    <p:sldId id="321" r:id="rId14"/>
    <p:sldId id="322" r:id="rId15"/>
    <p:sldId id="323" r:id="rId16"/>
    <p:sldId id="282" r:id="rId17"/>
    <p:sldId id="324" r:id="rId18"/>
    <p:sldId id="348" r:id="rId19"/>
    <p:sldId id="325" r:id="rId20"/>
    <p:sldId id="306" r:id="rId21"/>
    <p:sldId id="329" r:id="rId22"/>
    <p:sldId id="330" r:id="rId23"/>
    <p:sldId id="309" r:id="rId24"/>
    <p:sldId id="310" r:id="rId25"/>
    <p:sldId id="332" r:id="rId26"/>
    <p:sldId id="334" r:id="rId27"/>
    <p:sldId id="331" r:id="rId28"/>
    <p:sldId id="336" r:id="rId29"/>
    <p:sldId id="294" r:id="rId30"/>
    <p:sldId id="295" r:id="rId31"/>
    <p:sldId id="353" r:id="rId32"/>
    <p:sldId id="354" r:id="rId33"/>
    <p:sldId id="338" r:id="rId34"/>
    <p:sldId id="339" r:id="rId35"/>
    <p:sldId id="340" r:id="rId36"/>
    <p:sldId id="341" r:id="rId37"/>
    <p:sldId id="297" r:id="rId38"/>
    <p:sldId id="347" r:id="rId39"/>
    <p:sldId id="298" r:id="rId40"/>
    <p:sldId id="342" r:id="rId41"/>
    <p:sldId id="305" r:id="rId42"/>
    <p:sldId id="344" r:id="rId43"/>
    <p:sldId id="345" r:id="rId44"/>
    <p:sldId id="346" r:id="rId45"/>
    <p:sldId id="343"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1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9F59CC-707F-49BF-800F-948175AE516B}" type="datetimeFigureOut">
              <a:rPr lang="en-US" smtClean="0"/>
              <a:pPr/>
              <a:t>03-Nov-13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4D9168-D830-4439-A61E-E0B0553A2655}" type="slidenum">
              <a:rPr lang="en-US" smtClean="0"/>
              <a:pPr/>
              <a:t>‹#›</a:t>
            </a:fld>
            <a:endParaRPr lang="en-US"/>
          </a:p>
        </p:txBody>
      </p:sp>
    </p:spTree>
    <p:extLst>
      <p:ext uri="{BB962C8B-B14F-4D97-AF65-F5344CB8AC3E}">
        <p14:creationId xmlns:p14="http://schemas.microsoft.com/office/powerpoint/2010/main" val="2873241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Lbj</a:t>
            </a:r>
            <a:r>
              <a:rPr lang="en-US" dirty="0" smtClean="0"/>
              <a:t> signing</a:t>
            </a:r>
            <a:r>
              <a:rPr lang="en-US" baseline="0" dirty="0" smtClean="0"/>
              <a:t> </a:t>
            </a:r>
            <a:r>
              <a:rPr lang="en-US" baseline="0" dirty="0" err="1" smtClean="0"/>
              <a:t>tgr</a:t>
            </a:r>
            <a:endParaRPr lang="en-US" dirty="0"/>
          </a:p>
        </p:txBody>
      </p:sp>
      <p:sp>
        <p:nvSpPr>
          <p:cNvPr id="4" name="Slide Number Placeholder 3"/>
          <p:cNvSpPr>
            <a:spLocks noGrp="1"/>
          </p:cNvSpPr>
          <p:nvPr>
            <p:ph type="sldNum" sz="quarter" idx="10"/>
          </p:nvPr>
        </p:nvSpPr>
        <p:spPr/>
        <p:txBody>
          <a:bodyPr/>
          <a:lstStyle/>
          <a:p>
            <a:fld id="{E60312B0-1CDD-4D5C-9CFA-5C0F4CD2996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0312B0-1CDD-4D5C-9CFA-5C0F4CD29962}"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6B5F01-305B-42D3-A17B-141235B1FADF}"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A87140-EB2A-4DDF-B651-51F198EE17F4}"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Mendel rivers</a:t>
            </a:r>
            <a:endParaRPr lang="en-US" dirty="0"/>
          </a:p>
        </p:txBody>
      </p:sp>
      <p:sp>
        <p:nvSpPr>
          <p:cNvPr id="4" name="Slide Number Placeholder 3"/>
          <p:cNvSpPr>
            <a:spLocks noGrp="1"/>
          </p:cNvSpPr>
          <p:nvPr>
            <p:ph type="sldNum" sz="quarter" idx="10"/>
          </p:nvPr>
        </p:nvSpPr>
        <p:spPr/>
        <p:txBody>
          <a:bodyPr/>
          <a:lstStyle/>
          <a:p>
            <a:fld id="{42127C90-6D84-486F-8150-E5ACDA1F5097}"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AF4C70-7367-49E5-BA30-B08CA3FB3A66}" type="slidenum">
              <a:rPr lang="en-US" smtClean="0"/>
              <a:pPr/>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4D9168-D830-4439-A61E-E0B0553A2655}" type="slidenum">
              <a:rPr lang="en-US" smtClean="0"/>
              <a:pPr/>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pPr/>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067E21-8610-45FF-8945-EDE6C50C2E3F}" type="slidenum">
              <a:rPr lang="en-US" smtClean="0"/>
              <a:pPr/>
              <a:t>44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127C90-6D84-486F-8150-E5ACDA1F5097}"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6C8D3C-C888-4594-A3A0-AE021CEB7765}" type="datetimeFigureOut">
              <a:rPr lang="en-US" smtClean="0"/>
              <a:pPr/>
              <a:t>03-Nov-13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C8D3C-C888-4594-A3A0-AE021CEB7765}" type="datetimeFigureOut">
              <a:rPr lang="en-US" smtClean="0"/>
              <a:pPr/>
              <a:t>03-Nov-13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6C8D3C-C888-4594-A3A0-AE021CEB7765}" type="datetimeFigureOut">
              <a:rPr lang="en-US" smtClean="0"/>
              <a:pPr/>
              <a:t>03-Nov-13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6C8D3C-C888-4594-A3A0-AE021CEB7765}" type="datetimeFigureOut">
              <a:rPr lang="en-US" smtClean="0"/>
              <a:pPr/>
              <a:t>03-Nov-13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6C8D3C-C888-4594-A3A0-AE021CEB7765}" type="datetimeFigureOut">
              <a:rPr lang="en-US" smtClean="0"/>
              <a:pPr/>
              <a:t>03-Nov-13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6C8D3C-C888-4594-A3A0-AE021CEB7765}" type="datetimeFigureOut">
              <a:rPr lang="en-US" smtClean="0"/>
              <a:pPr/>
              <a:t>03-Nov-13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6C8D3C-C888-4594-A3A0-AE021CEB7765}" type="datetimeFigureOut">
              <a:rPr lang="en-US" smtClean="0"/>
              <a:pPr/>
              <a:t>03-Nov-13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6C8D3C-C888-4594-A3A0-AE021CEB7765}" type="datetimeFigureOut">
              <a:rPr lang="en-US" smtClean="0"/>
              <a:pPr/>
              <a:t>03-Nov-13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6C8D3C-C888-4594-A3A0-AE021CEB7765}" type="datetimeFigureOut">
              <a:rPr lang="en-US" smtClean="0"/>
              <a:pPr/>
              <a:t>03-Nov-13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C8D3C-C888-4594-A3A0-AE021CEB7765}" type="datetimeFigureOut">
              <a:rPr lang="en-US" smtClean="0"/>
              <a:pPr/>
              <a:t>03-Nov-13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C8D3C-C888-4594-A3A0-AE021CEB7765}" type="datetimeFigureOut">
              <a:rPr lang="en-US" smtClean="0"/>
              <a:pPr/>
              <a:t>03-Nov-13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D3A71B-367F-42FF-B8DC-C35B883B4E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6C8D3C-C888-4594-A3A0-AE021CEB7765}" type="datetimeFigureOut">
              <a:rPr lang="en-US" smtClean="0"/>
              <a:pPr/>
              <a:t>03-Nov-13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D3A71B-367F-42FF-B8DC-C35B883B4E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600"/>
          <a:ext cx="8153400" cy="6172199"/>
        </p:xfrm>
        <a:graphic>
          <a:graphicData uri="http://schemas.openxmlformats.org/drawingml/2006/table">
            <a:tbl>
              <a:tblPr/>
              <a:tblGrid>
                <a:gridCol w="2717800"/>
                <a:gridCol w="2609089"/>
                <a:gridCol w="2826511"/>
              </a:tblGrid>
              <a:tr h="2805545">
                <a:tc>
                  <a:txBody>
                    <a:bodyPr/>
                    <a:lstStyle/>
                    <a:p>
                      <a:pPr algn="ctr"/>
                      <a:r>
                        <a:rPr lang="en-US" b="1" i="1"/>
                        <a:t>Time Period</a:t>
                      </a:r>
                      <a:endParaRPr lang="en-US"/>
                    </a:p>
                  </a:txBody>
                  <a:tcPr anchor="ctr">
                    <a:lnL>
                      <a:noFill/>
                    </a:lnL>
                    <a:lnR>
                      <a:noFill/>
                    </a:lnR>
                    <a:lnT>
                      <a:noFill/>
                    </a:lnT>
                    <a:lnB>
                      <a:noFill/>
                    </a:lnB>
                  </a:tcPr>
                </a:tc>
                <a:tc>
                  <a:txBody>
                    <a:bodyPr/>
                    <a:lstStyle/>
                    <a:p>
                      <a:pPr algn="ctr"/>
                      <a:r>
                        <a:rPr lang="en-US" b="1" i="1"/>
                        <a:t>U.S. Troops </a:t>
                      </a:r>
                      <a:br>
                        <a:rPr lang="en-US" b="1" i="1"/>
                      </a:br>
                      <a:r>
                        <a:rPr lang="en-US" b="1" i="1"/>
                        <a:t>in Vietnam</a:t>
                      </a:r>
                      <a:endParaRPr lang="en-US"/>
                    </a:p>
                  </a:txBody>
                  <a:tcPr anchor="ctr">
                    <a:lnL>
                      <a:noFill/>
                    </a:lnL>
                    <a:lnR>
                      <a:noFill/>
                    </a:lnR>
                    <a:lnT>
                      <a:noFill/>
                    </a:lnT>
                    <a:lnB>
                      <a:noFill/>
                    </a:lnB>
                  </a:tcPr>
                </a:tc>
                <a:tc>
                  <a:txBody>
                    <a:bodyPr/>
                    <a:lstStyle/>
                    <a:p>
                      <a:pPr algn="ctr"/>
                      <a:r>
                        <a:rPr lang="en-US" b="1" i="1"/>
                        <a:t>U.S. Personnel </a:t>
                      </a:r>
                      <a:br>
                        <a:rPr lang="en-US" b="1" i="1"/>
                      </a:br>
                      <a:r>
                        <a:rPr lang="en-US" b="1" i="1"/>
                        <a:t>Killed</a:t>
                      </a:r>
                      <a:endParaRPr lang="en-US"/>
                    </a:p>
                  </a:txBody>
                  <a:tcPr anchor="ctr">
                    <a:lnL>
                      <a:noFill/>
                    </a:lnL>
                    <a:lnR>
                      <a:noFill/>
                    </a:lnR>
                    <a:lnT>
                      <a:noFill/>
                    </a:lnT>
                    <a:lnB>
                      <a:noFill/>
                    </a:lnB>
                  </a:tcPr>
                </a:tc>
              </a:tr>
              <a:tr h="1122218">
                <a:tc>
                  <a:txBody>
                    <a:bodyPr/>
                    <a:lstStyle/>
                    <a:p>
                      <a:pPr algn="ctr"/>
                      <a:r>
                        <a:rPr lang="en-US"/>
                        <a:t>End of 1961</a:t>
                      </a:r>
                    </a:p>
                  </a:txBody>
                  <a:tcPr anchor="ctr">
                    <a:lnL>
                      <a:noFill/>
                    </a:lnL>
                    <a:lnR>
                      <a:noFill/>
                    </a:lnR>
                    <a:lnT>
                      <a:noFill/>
                    </a:lnT>
                    <a:lnB>
                      <a:noFill/>
                    </a:lnB>
                  </a:tcPr>
                </a:tc>
                <a:tc>
                  <a:txBody>
                    <a:bodyPr/>
                    <a:lstStyle/>
                    <a:p>
                      <a:pPr algn="ctr"/>
                      <a:r>
                        <a:rPr lang="en-US"/>
                        <a:t>2,067</a:t>
                      </a:r>
                    </a:p>
                  </a:txBody>
                  <a:tcPr anchor="ctr">
                    <a:lnL>
                      <a:noFill/>
                    </a:lnL>
                    <a:lnR>
                      <a:noFill/>
                    </a:lnR>
                    <a:lnT>
                      <a:noFill/>
                    </a:lnT>
                    <a:lnB>
                      <a:noFill/>
                    </a:lnB>
                  </a:tcPr>
                </a:tc>
                <a:tc>
                  <a:txBody>
                    <a:bodyPr/>
                    <a:lstStyle/>
                    <a:p>
                      <a:pPr algn="ctr"/>
                      <a:r>
                        <a:rPr lang="en-US"/>
                        <a:t>16</a:t>
                      </a:r>
                    </a:p>
                  </a:txBody>
                  <a:tcPr anchor="ctr">
                    <a:lnL>
                      <a:noFill/>
                    </a:lnL>
                    <a:lnR>
                      <a:noFill/>
                    </a:lnR>
                    <a:lnT>
                      <a:noFill/>
                    </a:lnT>
                    <a:lnB>
                      <a:noFill/>
                    </a:lnB>
                  </a:tcPr>
                </a:tc>
              </a:tr>
              <a:tr h="1122218">
                <a:tc>
                  <a:txBody>
                    <a:bodyPr/>
                    <a:lstStyle/>
                    <a:p>
                      <a:pPr algn="ctr"/>
                      <a:r>
                        <a:rPr lang="en-US"/>
                        <a:t>End of 1962</a:t>
                      </a:r>
                    </a:p>
                  </a:txBody>
                  <a:tcPr anchor="ctr">
                    <a:lnL>
                      <a:noFill/>
                    </a:lnL>
                    <a:lnR>
                      <a:noFill/>
                    </a:lnR>
                    <a:lnT>
                      <a:noFill/>
                    </a:lnT>
                    <a:lnB>
                      <a:noFill/>
                    </a:lnB>
                  </a:tcPr>
                </a:tc>
                <a:tc>
                  <a:txBody>
                    <a:bodyPr/>
                    <a:lstStyle/>
                    <a:p>
                      <a:pPr algn="ctr"/>
                      <a:r>
                        <a:rPr lang="en-US"/>
                        <a:t>11,500</a:t>
                      </a:r>
                    </a:p>
                  </a:txBody>
                  <a:tcPr anchor="ctr">
                    <a:lnL>
                      <a:noFill/>
                    </a:lnL>
                    <a:lnR>
                      <a:noFill/>
                    </a:lnR>
                    <a:lnT>
                      <a:noFill/>
                    </a:lnT>
                    <a:lnB>
                      <a:noFill/>
                    </a:lnB>
                  </a:tcPr>
                </a:tc>
                <a:tc>
                  <a:txBody>
                    <a:bodyPr/>
                    <a:lstStyle/>
                    <a:p>
                      <a:pPr algn="ctr"/>
                      <a:r>
                        <a:rPr lang="en-US"/>
                        <a:t>52</a:t>
                      </a:r>
                    </a:p>
                  </a:txBody>
                  <a:tcPr anchor="ctr">
                    <a:lnL>
                      <a:noFill/>
                    </a:lnL>
                    <a:lnR>
                      <a:noFill/>
                    </a:lnR>
                    <a:lnT>
                      <a:noFill/>
                    </a:lnT>
                    <a:lnB>
                      <a:noFill/>
                    </a:lnB>
                  </a:tcPr>
                </a:tc>
              </a:tr>
              <a:tr h="1122218">
                <a:tc>
                  <a:txBody>
                    <a:bodyPr/>
                    <a:lstStyle/>
                    <a:p>
                      <a:pPr algn="ctr"/>
                      <a:r>
                        <a:rPr lang="en-US"/>
                        <a:t>End of 1963</a:t>
                      </a:r>
                    </a:p>
                  </a:txBody>
                  <a:tcPr anchor="ctr">
                    <a:lnL>
                      <a:noFill/>
                    </a:lnL>
                    <a:lnR>
                      <a:noFill/>
                    </a:lnR>
                    <a:lnT>
                      <a:noFill/>
                    </a:lnT>
                    <a:lnB>
                      <a:noFill/>
                    </a:lnB>
                  </a:tcPr>
                </a:tc>
                <a:tc>
                  <a:txBody>
                    <a:bodyPr/>
                    <a:lstStyle/>
                    <a:p>
                      <a:pPr algn="ctr"/>
                      <a:r>
                        <a:rPr lang="en-US" dirty="0" smtClean="0"/>
                        <a:t>19,000</a:t>
                      </a:r>
                      <a:r>
                        <a:rPr lang="en-US" dirty="0"/>
                        <a:t>+</a:t>
                      </a:r>
                    </a:p>
                  </a:txBody>
                  <a:tcPr anchor="ctr">
                    <a:lnL>
                      <a:noFill/>
                    </a:lnL>
                    <a:lnR>
                      <a:noFill/>
                    </a:lnR>
                    <a:lnT>
                      <a:noFill/>
                    </a:lnT>
                    <a:lnB>
                      <a:noFill/>
                    </a:lnB>
                  </a:tcPr>
                </a:tc>
                <a:tc>
                  <a:txBody>
                    <a:bodyPr/>
                    <a:lstStyle/>
                    <a:p>
                      <a:pPr algn="ctr"/>
                      <a:r>
                        <a:rPr lang="en-US" dirty="0"/>
                        <a:t>118</a:t>
                      </a:r>
                    </a:p>
                  </a:txBody>
                  <a:tcPr anchor="ctr">
                    <a:lnL>
                      <a:noFill/>
                    </a:lnL>
                    <a:lnR>
                      <a:noFill/>
                    </a:lnR>
                    <a:lnT>
                      <a:noFill/>
                    </a:lnT>
                    <a:lnB>
                      <a:noFill/>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n2.jpg"/>
          <p:cNvPicPr>
            <a:picLocks noChangeAspect="1"/>
          </p:cNvPicPr>
          <p:nvPr/>
        </p:nvPicPr>
        <p:blipFill>
          <a:blip r:embed="rId3" cstate="print"/>
          <a:stretch>
            <a:fillRect/>
          </a:stretch>
        </p:blipFill>
        <p:spPr>
          <a:xfrm>
            <a:off x="1821051" y="0"/>
            <a:ext cx="5501898"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ert-mcnamara-vietnam.jpg"/>
          <p:cNvPicPr>
            <a:picLocks noChangeAspect="1"/>
          </p:cNvPicPr>
          <p:nvPr/>
        </p:nvPicPr>
        <p:blipFill>
          <a:blip r:embed="rId3" cstate="print"/>
          <a:stretch>
            <a:fillRect/>
          </a:stretch>
        </p:blipFill>
        <p:spPr>
          <a:xfrm>
            <a:off x="494228" y="101286"/>
            <a:ext cx="8421171" cy="645191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presidentialtimeline.org/html/images/objects/0359_lg.jpg"/>
          <p:cNvPicPr>
            <a:picLocks noChangeAspect="1" noChangeArrowheads="1"/>
          </p:cNvPicPr>
          <p:nvPr/>
        </p:nvPicPr>
        <p:blipFill>
          <a:blip r:embed="rId3" cstate="print"/>
          <a:srcRect/>
          <a:stretch>
            <a:fillRect/>
          </a:stretch>
        </p:blipFill>
        <p:spPr bwMode="auto">
          <a:xfrm>
            <a:off x="1752600" y="381000"/>
            <a:ext cx="6286500" cy="621030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620000" cy="5909310"/>
          </a:xfrm>
          <a:prstGeom prst="rect">
            <a:avLst/>
          </a:prstGeom>
          <a:noFill/>
        </p:spPr>
        <p:txBody>
          <a:bodyPr wrap="square" rtlCol="0">
            <a:spAutoFit/>
          </a:bodyPr>
          <a:lstStyle/>
          <a:p>
            <a:pPr algn="ctr"/>
            <a:r>
              <a:rPr lang="en-US" dirty="0" smtClean="0"/>
              <a:t>Tonkin Gulf Resolution</a:t>
            </a:r>
          </a:p>
          <a:p>
            <a:endParaRPr lang="en-US" dirty="0"/>
          </a:p>
          <a:p>
            <a:r>
              <a:rPr lang="en-US" b="1" i="1" dirty="0"/>
              <a:t>Resolved</a:t>
            </a:r>
            <a:r>
              <a:rPr lang="en-US" dirty="0"/>
              <a:t> </a:t>
            </a:r>
            <a:r>
              <a:rPr lang="en-US" dirty="0" smtClean="0"/>
              <a:t>… That </a:t>
            </a:r>
            <a:r>
              <a:rPr lang="en-US" dirty="0"/>
              <a:t>the Congress approves and supports the determination of the President, as Commander in Chief, </a:t>
            </a:r>
            <a:r>
              <a:rPr lang="en-US" b="1" dirty="0">
                <a:solidFill>
                  <a:srgbClr val="FF0000"/>
                </a:solidFill>
              </a:rPr>
              <a:t>to take all necessary measures</a:t>
            </a:r>
            <a:r>
              <a:rPr lang="en-US" dirty="0"/>
              <a:t> to repel any armed attack against the forces of the United States and to prevent further aggression</a:t>
            </a:r>
            <a:r>
              <a:rPr lang="en-US" dirty="0" smtClean="0"/>
              <a:t>.</a:t>
            </a:r>
          </a:p>
          <a:p>
            <a:endParaRPr lang="en-US" dirty="0"/>
          </a:p>
          <a:p>
            <a:r>
              <a:rPr lang="en-US" dirty="0"/>
              <a:t>Section 2. The United States regards as vital to its national interest and to world peace the maintenance of international peace and security in southeast Asia. Consonant with the Constitution of the United States and the Charter of the United Nations and in accordance with its obligations under the Southeast Asia Collective Defense Treaty, the United States is, therefore, </a:t>
            </a:r>
            <a:r>
              <a:rPr lang="en-US" b="1" dirty="0">
                <a:solidFill>
                  <a:srgbClr val="FF0000"/>
                </a:solidFill>
              </a:rPr>
              <a:t>prepared, as the President determines, to take all necessary steps, including the use of armed force, </a:t>
            </a:r>
            <a:r>
              <a:rPr lang="en-US" dirty="0"/>
              <a:t>to assist any member or protocol state of the Southeast Asia Collective Defense Treaty requesting assistance in defense of its freedom</a:t>
            </a:r>
            <a:r>
              <a:rPr lang="en-US" dirty="0" smtClean="0"/>
              <a:t>.</a:t>
            </a:r>
          </a:p>
          <a:p>
            <a:endParaRPr lang="en-US" dirty="0"/>
          </a:p>
          <a:p>
            <a:r>
              <a:rPr lang="en-US" dirty="0"/>
              <a:t>Section 3. This resolution shall expire when the President shall determine that the peace and security of the area is reasonably assured by international conditions created by action of the United Nations or otherwise, except that it may be terminated earlier by concurrent resolution of the Congress.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7369" y="152400"/>
            <a:ext cx="3705726"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86000" y="2828836"/>
            <a:ext cx="4572000" cy="3416320"/>
          </a:xfrm>
          <a:prstGeom prst="rect">
            <a:avLst/>
          </a:prstGeom>
        </p:spPr>
        <p:txBody>
          <a:bodyPr>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LBJ guilty of “publicity-happy </a:t>
            </a:r>
            <a:r>
              <a:rPr lang="en-US" dirty="0"/>
              <a:t>political </a:t>
            </a:r>
            <a:r>
              <a:rPr lang="en-US" dirty="0" smtClean="0"/>
              <a:t>irresponsibility . . . shooting </a:t>
            </a:r>
            <a:r>
              <a:rPr lang="en-US" dirty="0"/>
              <a:t>from the </a:t>
            </a:r>
            <a:r>
              <a:rPr lang="en-US" dirty="0" smtClean="0"/>
              <a:t>lip.”</a:t>
            </a:r>
            <a:endParaRPr lang="en-US" dirty="0"/>
          </a:p>
        </p:txBody>
      </p:sp>
    </p:spTree>
    <p:extLst>
      <p:ext uri="{BB962C8B-B14F-4D97-AF65-F5344CB8AC3E}">
        <p14:creationId xmlns:p14="http://schemas.microsoft.com/office/powerpoint/2010/main" val="293488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107" y="152400"/>
            <a:ext cx="6971772"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7037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848600" cy="5632311"/>
          </a:xfrm>
          <a:prstGeom prst="rect">
            <a:avLst/>
          </a:prstGeom>
          <a:noFill/>
        </p:spPr>
        <p:txBody>
          <a:bodyPr wrap="square" rtlCol="0">
            <a:spAutoFit/>
          </a:bodyPr>
          <a:lstStyle/>
          <a:p>
            <a:r>
              <a:rPr lang="en-US" b="1" cap="small" dirty="0" smtClean="0"/>
              <a:t>	President </a:t>
            </a:r>
            <a:r>
              <a:rPr lang="en-US" b="1" cap="small" dirty="0"/>
              <a:t>Johnson:</a:t>
            </a:r>
            <a:r>
              <a:rPr lang="en-US" dirty="0"/>
              <a:t> That was a good vote you had today.</a:t>
            </a:r>
          </a:p>
          <a:p>
            <a:r>
              <a:rPr lang="en-US" b="1" cap="small" dirty="0" smtClean="0"/>
              <a:t>	Speaker </a:t>
            </a:r>
            <a:r>
              <a:rPr lang="en-US" b="1" cap="small" dirty="0"/>
              <a:t>McCormack:</a:t>
            </a:r>
            <a:r>
              <a:rPr lang="en-US" dirty="0"/>
              <a:t> Yes, it was very good. 414 to nothing; one present. What’d the Senate do?</a:t>
            </a:r>
          </a:p>
          <a:p>
            <a:r>
              <a:rPr lang="en-US" b="1" cap="small" dirty="0" smtClean="0"/>
              <a:t>          	President </a:t>
            </a:r>
            <a:r>
              <a:rPr lang="en-US" b="1" cap="small" dirty="0"/>
              <a:t>Johnson:</a:t>
            </a:r>
            <a:r>
              <a:rPr lang="en-US" dirty="0"/>
              <a:t> 88 to 2. Morse and </a:t>
            </a:r>
            <a:r>
              <a:rPr lang="en-US" dirty="0" err="1"/>
              <a:t>Gruening</a:t>
            </a:r>
            <a:r>
              <a:rPr lang="en-US" dirty="0"/>
              <a:t>.</a:t>
            </a:r>
          </a:p>
          <a:p>
            <a:r>
              <a:rPr lang="en-US" b="1" cap="small" dirty="0" smtClean="0"/>
              <a:t>          	McCormack</a:t>
            </a:r>
            <a:r>
              <a:rPr lang="en-US" b="1" cap="small" dirty="0"/>
              <a:t>:</a:t>
            </a:r>
            <a:r>
              <a:rPr lang="en-US" dirty="0"/>
              <a:t> I don’t understand Gruening.</a:t>
            </a:r>
          </a:p>
          <a:p>
            <a:r>
              <a:rPr lang="en-US" b="1" cap="small" dirty="0" smtClean="0"/>
              <a:t>          	President </a:t>
            </a:r>
            <a:r>
              <a:rPr lang="en-US" b="1" cap="small" dirty="0"/>
              <a:t>Johnson:</a:t>
            </a:r>
            <a:r>
              <a:rPr lang="en-US" dirty="0"/>
              <a:t> Oh, he’s no good. He’s worse than Morse. He’s just no good. I’ve spent millions on him up in Alaska [in reconstruction funds after the March 1964 Alaska earthquake]. He’s just no good.</a:t>
            </a:r>
          </a:p>
          <a:p>
            <a:r>
              <a:rPr lang="en-US" dirty="0" smtClean="0"/>
              <a:t>         	And </a:t>
            </a:r>
            <a:r>
              <a:rPr lang="en-US" dirty="0"/>
              <a:t>Morse is just as undependable and erratic as he can be.</a:t>
            </a:r>
          </a:p>
          <a:p>
            <a:r>
              <a:rPr lang="en-US" b="1" cap="small" dirty="0" smtClean="0"/>
              <a:t>         	McCormack</a:t>
            </a:r>
            <a:r>
              <a:rPr lang="en-US" b="1" cap="small" dirty="0"/>
              <a:t>:</a:t>
            </a:r>
            <a:r>
              <a:rPr lang="en-US" dirty="0"/>
              <a:t> I know that. But I can’t understand the other fellow.</a:t>
            </a:r>
          </a:p>
          <a:p>
            <a:r>
              <a:rPr lang="en-US" b="1" cap="small" dirty="0" smtClean="0"/>
              <a:t>         	President </a:t>
            </a:r>
            <a:r>
              <a:rPr lang="en-US" b="1" cap="small" dirty="0"/>
              <a:t>Johnson:</a:t>
            </a:r>
            <a:r>
              <a:rPr lang="en-US" dirty="0"/>
              <a:t> Say, I wanted to point out this little </a:t>
            </a:r>
            <a:r>
              <a:rPr lang="en-US" dirty="0" err="1"/>
              <a:t>shitass</a:t>
            </a:r>
            <a:r>
              <a:rPr lang="en-US" dirty="0"/>
              <a:t> [Ed] Foreman today got up and said that we [Johnson] acted impulsively by announcing that we had an answer on the way [to the Tonkin Gulf incidents] before the planes dropped their bombs.</a:t>
            </a:r>
          </a:p>
          <a:p>
            <a:r>
              <a:rPr lang="en-US" dirty="0"/>
              <a:t>[</a:t>
            </a:r>
            <a:r>
              <a:rPr lang="en-US" i="1" dirty="0"/>
              <a:t>Break</a:t>
            </a:r>
            <a:r>
              <a:rPr lang="en-US" dirty="0"/>
              <a:t>.]</a:t>
            </a:r>
          </a:p>
          <a:p>
            <a:r>
              <a:rPr lang="en-US" b="1" cap="small" dirty="0" smtClean="0"/>
              <a:t>           	President </a:t>
            </a:r>
            <a:r>
              <a:rPr lang="en-US" b="1" cap="small" dirty="0"/>
              <a:t>Johnson:</a:t>
            </a:r>
            <a:r>
              <a:rPr lang="en-US" dirty="0"/>
              <a:t> It’s just a pure lie, and smokescreen.</a:t>
            </a:r>
          </a:p>
          <a:p>
            <a:r>
              <a:rPr lang="en-US" b="1" cap="small" dirty="0" smtClean="0"/>
              <a:t>            	McCormack</a:t>
            </a:r>
            <a:r>
              <a:rPr lang="en-US" b="1" cap="small" dirty="0"/>
              <a:t>:</a:t>
            </a:r>
            <a:r>
              <a:rPr lang="en-US" dirty="0"/>
              <a:t> But he was booed two or three times. Tremendous booing on the Democratic side. He was—everybody knew he was just cheap and mean and contemptible. Well, you know what he is.</a:t>
            </a:r>
          </a:p>
          <a:p>
            <a:r>
              <a:rPr lang="en-US" b="1" cap="small" dirty="0" smtClean="0"/>
              <a:t>          	President </a:t>
            </a:r>
            <a:r>
              <a:rPr lang="en-US" b="1" cap="small" dirty="0"/>
              <a:t>Johnson:</a:t>
            </a:r>
            <a:r>
              <a:rPr lang="en-US" dirty="0"/>
              <a:t> Yeah. Yeah, he’s no good</a:t>
            </a:r>
            <a:r>
              <a:rPr lang="en-US" dirty="0" smtClean="0"/>
              <a:t>.</a:t>
            </a:r>
            <a:endParaRPr lang="en-US" dirty="0"/>
          </a:p>
        </p:txBody>
      </p:sp>
      <p:pic>
        <p:nvPicPr>
          <p:cNvPr id="3" name="5--LBJ_McCormack_7Ag_reaction_to_TGR_vo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7600" y="502271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3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bioguide.congress.gov/bioguide/photo/P/P000098.jpg"/>
          <p:cNvPicPr>
            <a:picLocks noChangeAspect="1" noChangeArrowheads="1"/>
          </p:cNvPicPr>
          <p:nvPr/>
        </p:nvPicPr>
        <p:blipFill>
          <a:blip r:embed="rId3" cstate="print"/>
          <a:srcRect/>
          <a:stretch>
            <a:fillRect/>
          </a:stretch>
        </p:blipFill>
        <p:spPr bwMode="auto">
          <a:xfrm>
            <a:off x="2024776" y="-127854"/>
            <a:ext cx="5290424" cy="6681054"/>
          </a:xfrm>
          <a:prstGeom prst="rect">
            <a:avLst/>
          </a:prstGeom>
          <a:noFill/>
        </p:spPr>
      </p:pic>
    </p:spTree>
    <p:extLst>
      <p:ext uri="{BB962C8B-B14F-4D97-AF65-F5344CB8AC3E}">
        <p14:creationId xmlns:p14="http://schemas.microsoft.com/office/powerpoint/2010/main" val="170605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404" y="228600"/>
            <a:ext cx="7897823"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83124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ohn F. Kennedy, Jack Brooks, and Lyndon B. Johnson image"/>
          <p:cNvPicPr>
            <a:picLocks noChangeAspect="1" noChangeArrowheads="1"/>
          </p:cNvPicPr>
          <p:nvPr/>
        </p:nvPicPr>
        <p:blipFill>
          <a:blip r:embed="rId3" cstate="print"/>
          <a:srcRect/>
          <a:stretch>
            <a:fillRect/>
          </a:stretch>
        </p:blipFill>
        <p:spPr bwMode="auto">
          <a:xfrm>
            <a:off x="914400" y="381000"/>
            <a:ext cx="7903427" cy="6172200"/>
          </a:xfrm>
          <a:prstGeom prst="rect">
            <a:avLst/>
          </a:prstGeom>
          <a:noFill/>
        </p:spPr>
      </p:pic>
    </p:spTree>
    <p:extLst>
      <p:ext uri="{BB962C8B-B14F-4D97-AF65-F5344CB8AC3E}">
        <p14:creationId xmlns:p14="http://schemas.microsoft.com/office/powerpoint/2010/main" val="40727900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229600" cy="6771084"/>
          </a:xfrm>
          <a:prstGeom prst="rect">
            <a:avLst/>
          </a:prstGeom>
          <a:noFill/>
        </p:spPr>
        <p:txBody>
          <a:bodyPr wrap="square" rtlCol="0">
            <a:spAutoFit/>
          </a:bodyPr>
          <a:lstStyle/>
          <a:p>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You want to know honestly how I feel?</a:t>
            </a:r>
          </a:p>
          <a:p>
            <a:r>
              <a:rPr lang="en-US" sz="1400" b="1" cap="small" dirty="0" smtClean="0">
                <a:solidFill>
                  <a:prstClr val="black"/>
                </a:solidFill>
              </a:rPr>
              <a:t>           	Jack </a:t>
            </a:r>
            <a:r>
              <a:rPr lang="en-US" sz="1400" b="1" cap="small" dirty="0">
                <a:solidFill>
                  <a:prstClr val="black"/>
                </a:solidFill>
              </a:rPr>
              <a:t>Brooks</a:t>
            </a:r>
            <a:r>
              <a:rPr lang="en-US" sz="1400" b="1" dirty="0">
                <a:solidFill>
                  <a:prstClr val="black"/>
                </a:solidFill>
              </a:rPr>
              <a:t>:</a:t>
            </a:r>
            <a:r>
              <a:rPr lang="en-US" sz="1400" dirty="0">
                <a:solidFill>
                  <a:prstClr val="black"/>
                </a:solidFill>
              </a:rPr>
              <a:t> Yeah.</a:t>
            </a:r>
          </a:p>
          <a:p>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I’m really humiliated that I’m President, and I’ve got a friendly Speaker, and I’ve got a friendly Majority Leader, and I’ve got a friendly Albert Thomas, I’ve got a friendly Jack Brooks, and Otto Passman is king. I think that’s disgraceful in this country.</a:t>
            </a:r>
          </a:p>
          <a:p>
            <a:r>
              <a:rPr lang="en-US" sz="1400" dirty="0" smtClean="0">
                <a:solidFill>
                  <a:prstClr val="black"/>
                </a:solidFill>
              </a:rPr>
              <a:t>         	Because </a:t>
            </a:r>
            <a:r>
              <a:rPr lang="en-US" sz="1400" dirty="0">
                <a:solidFill>
                  <a:prstClr val="black"/>
                </a:solidFill>
              </a:rPr>
              <a:t>I want to tell you when I see you the next time—confidentially—</a:t>
            </a:r>
          </a:p>
          <a:p>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Mm-hmm.</a:t>
            </a:r>
          </a:p>
          <a:p>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—what we’re looking at in the world. And it’s a hell of a lot worse than it was last year. And you’re giving us 3 billion [dollars] to deal with, and you gave Kennedy 3.9 [billion dollars].</a:t>
            </a:r>
          </a:p>
          <a:p>
            <a:r>
              <a:rPr lang="en-US" sz="1400" dirty="0" smtClean="0">
                <a:solidFill>
                  <a:prstClr val="black"/>
                </a:solidFill>
              </a:rPr>
              <a:t>          	And </a:t>
            </a:r>
            <a:r>
              <a:rPr lang="en-US" sz="1400" dirty="0">
                <a:solidFill>
                  <a:prstClr val="black"/>
                </a:solidFill>
              </a:rPr>
              <a:t>I don’t think that’s fair, and I don’t think it’s right. I think it’s awful that a goddamned Cajun from the hills of Louisiana has got more power—</a:t>
            </a:r>
          </a:p>
          <a:p>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He’s no Frenchman, though!</a:t>
            </a:r>
          </a:p>
          <a:p>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—has got more power than all of us. I just think that’s awful.</a:t>
            </a:r>
          </a:p>
          <a:p>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Yes.</a:t>
            </a:r>
          </a:p>
          <a:p>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But that’s what you’ve got to do. And some day we’ll get our way, and if I ever walk up in the cold of night and a rattlesnake’s out there and about ready to get him, I </a:t>
            </a:r>
            <a:r>
              <a:rPr lang="en-US" sz="1400" dirty="0" err="1">
                <a:solidFill>
                  <a:prstClr val="black"/>
                </a:solidFill>
              </a:rPr>
              <a:t>ain’t</a:t>
            </a:r>
            <a:r>
              <a:rPr lang="en-US" sz="1400" dirty="0">
                <a:solidFill>
                  <a:prstClr val="black"/>
                </a:solidFill>
              </a:rPr>
              <a:t> going to pull him off—I’ll tell you that</a:t>
            </a:r>
            <a:r>
              <a:rPr lang="en-US" sz="1400" dirty="0" smtClean="0">
                <a:solidFill>
                  <a:prstClr val="black"/>
                </a:solidFill>
              </a:rPr>
              <a:t>.</a:t>
            </a:r>
          </a:p>
          <a:p>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No, I understand. </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Now, you remember that.</a:t>
            </a:r>
          </a:p>
          <a:p>
            <a:r>
              <a:rPr lang="en-US" sz="1400" b="1" cap="small" dirty="0">
                <a:solidFill>
                  <a:prstClr val="black"/>
                </a:solidFill>
              </a:rPr>
              <a:t>        </a:t>
            </a:r>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I want </a:t>
            </a:r>
            <a:r>
              <a:rPr lang="en-US" sz="1400" i="1" dirty="0">
                <a:solidFill>
                  <a:prstClr val="black"/>
                </a:solidFill>
              </a:rPr>
              <a:t>you </a:t>
            </a:r>
            <a:r>
              <a:rPr lang="en-US" sz="1400" dirty="0">
                <a:solidFill>
                  <a:prstClr val="black"/>
                </a:solidFill>
              </a:rPr>
              <a:t>to remember it. We’ve got some people from—</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I remember it. Now, you just go and tell all these Texans that want to hit Russia that I want to put those sons of bitches in uniform.</a:t>
            </a:r>
          </a:p>
          <a:p>
            <a:r>
              <a:rPr lang="en-US" sz="1400" b="1" cap="small" dirty="0">
                <a:solidFill>
                  <a:prstClr val="black"/>
                </a:solidFill>
              </a:rPr>
              <a:t>         </a:t>
            </a:r>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They ought to be.</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Let them go fight the Communists for a while. They like to talk a big game—</a:t>
            </a:r>
          </a:p>
          <a:p>
            <a:r>
              <a:rPr lang="en-US" sz="1400" b="1" cap="small" dirty="0">
                <a:solidFill>
                  <a:prstClr val="black"/>
                </a:solidFill>
              </a:rPr>
              <a:t>          </a:t>
            </a:r>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Yeah.</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—but they don’t want to do a damn thing about it.</a:t>
            </a:r>
          </a:p>
          <a:p>
            <a:r>
              <a:rPr lang="en-US" sz="1400" b="1" cap="small" dirty="0">
                <a:solidFill>
                  <a:prstClr val="black"/>
                </a:solidFill>
              </a:rPr>
              <a:t>           </a:t>
            </a:r>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I’m with you.</a:t>
            </a:r>
          </a:p>
          <a:p>
            <a:r>
              <a:rPr lang="en-US" sz="1400" b="1" cap="small" dirty="0">
                <a:solidFill>
                  <a:prstClr val="black"/>
                </a:solidFill>
              </a:rPr>
              <a:t>           </a:t>
            </a:r>
            <a:r>
              <a:rPr lang="en-US" sz="1400" b="1" cap="small" dirty="0" smtClean="0">
                <a:solidFill>
                  <a:prstClr val="black"/>
                </a:solidFill>
              </a:rPr>
              <a:t>	President </a:t>
            </a:r>
            <a:r>
              <a:rPr lang="en-US" sz="1400" b="1" cap="small" dirty="0">
                <a:solidFill>
                  <a:prstClr val="black"/>
                </a:solidFill>
              </a:rPr>
              <a:t>Johnson: </a:t>
            </a:r>
            <a:r>
              <a:rPr lang="en-US" sz="1400" dirty="0">
                <a:solidFill>
                  <a:prstClr val="black"/>
                </a:solidFill>
              </a:rPr>
              <a:t> OK.</a:t>
            </a:r>
          </a:p>
          <a:p>
            <a:r>
              <a:rPr lang="en-US" sz="1400" b="1" cap="small" dirty="0">
                <a:solidFill>
                  <a:prstClr val="black"/>
                </a:solidFill>
              </a:rPr>
              <a:t>           </a:t>
            </a:r>
            <a:r>
              <a:rPr lang="en-US" sz="1400" b="1" cap="small" dirty="0" smtClean="0">
                <a:solidFill>
                  <a:prstClr val="black"/>
                </a:solidFill>
              </a:rPr>
              <a:t>	Brooks</a:t>
            </a:r>
            <a:r>
              <a:rPr lang="en-US" sz="1400" b="1" dirty="0">
                <a:solidFill>
                  <a:prstClr val="black"/>
                </a:solidFill>
              </a:rPr>
              <a:t>:</a:t>
            </a:r>
            <a:r>
              <a:rPr lang="en-US" sz="1400" dirty="0">
                <a:solidFill>
                  <a:prstClr val="black"/>
                </a:solidFill>
              </a:rPr>
              <a:t> Good night. Bless your heart.</a:t>
            </a:r>
          </a:p>
          <a:p>
            <a:endParaRPr lang="en-US" sz="1400" dirty="0">
              <a:solidFill>
                <a:prstClr val="black"/>
              </a:solidFill>
            </a:endParaRPr>
          </a:p>
          <a:p>
            <a:r>
              <a:rPr lang="en-US" sz="1400" b="1" cap="small" dirty="0" smtClean="0">
                <a:solidFill>
                  <a:prstClr val="black"/>
                </a:solidFill>
              </a:rPr>
              <a:t>          </a:t>
            </a:r>
            <a:endParaRPr lang="en-US" sz="1400" dirty="0">
              <a:solidFill>
                <a:prstClr val="black"/>
              </a:solidFill>
            </a:endParaRPr>
          </a:p>
        </p:txBody>
      </p:sp>
      <p:pic>
        <p:nvPicPr>
          <p:cNvPr id="3" name="LBJ_brooks_20Dec63_on-Otto_Passm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81800" y="5181600"/>
            <a:ext cx="609600" cy="609600"/>
          </a:xfrm>
          <a:prstGeom prst="rect">
            <a:avLst/>
          </a:prstGeom>
        </p:spPr>
      </p:pic>
    </p:spTree>
    <p:extLst>
      <p:ext uri="{BB962C8B-B14F-4D97-AF65-F5344CB8AC3E}">
        <p14:creationId xmlns:p14="http://schemas.microsoft.com/office/powerpoint/2010/main" val="24627785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culty.smu.edu/dsimon/viet/Change1.gif"/>
          <p:cNvPicPr>
            <a:picLocks noChangeAspect="1" noChangeArrowheads="1"/>
          </p:cNvPicPr>
          <p:nvPr/>
        </p:nvPicPr>
        <p:blipFill>
          <a:blip r:embed="rId3" cstate="print"/>
          <a:srcRect/>
          <a:stretch>
            <a:fillRect/>
          </a:stretch>
        </p:blipFill>
        <p:spPr bwMode="auto">
          <a:xfrm>
            <a:off x="-42932" y="96574"/>
            <a:ext cx="8882132" cy="607562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faculty.smu.edu/dsimon/viet/Change2.gif"/>
          <p:cNvPicPr>
            <a:picLocks noChangeAspect="1" noChangeArrowheads="1"/>
          </p:cNvPicPr>
          <p:nvPr/>
        </p:nvPicPr>
        <p:blipFill>
          <a:blip r:embed="rId3" cstate="print"/>
          <a:srcRect/>
          <a:stretch>
            <a:fillRect/>
          </a:stretch>
        </p:blipFill>
        <p:spPr bwMode="auto">
          <a:xfrm>
            <a:off x="109468" y="297128"/>
            <a:ext cx="9034532" cy="617987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077200" cy="6432530"/>
          </a:xfrm>
          <a:prstGeom prst="rect">
            <a:avLst/>
          </a:prstGeom>
          <a:noFill/>
        </p:spPr>
        <p:txBody>
          <a:bodyPr wrap="square" rtlCol="0">
            <a:spAutoFit/>
          </a:bodyPr>
          <a:lstStyle/>
          <a:p>
            <a:pPr algn="ctr"/>
            <a:r>
              <a:rPr lang="en-US" b="1" dirty="0"/>
              <a:t>Special Message to the Congress Requesting Additional Appropriations for Military Needs in Viet-Nam</a:t>
            </a:r>
            <a:r>
              <a:rPr lang="en-US" dirty="0"/>
              <a:t/>
            </a:r>
            <a:br>
              <a:rPr lang="en-US" dirty="0"/>
            </a:br>
            <a:r>
              <a:rPr lang="en-US" i="1" dirty="0"/>
              <a:t>May 4, </a:t>
            </a:r>
            <a:r>
              <a:rPr lang="en-US" i="1" dirty="0" smtClean="0"/>
              <a:t>1965</a:t>
            </a:r>
          </a:p>
          <a:p>
            <a:endParaRPr lang="en-US" i="1" dirty="0"/>
          </a:p>
          <a:p>
            <a:r>
              <a:rPr lang="en-US" sz="2000" dirty="0"/>
              <a:t>This is not a routine appropriation. </a:t>
            </a:r>
            <a:r>
              <a:rPr lang="en-US" sz="2000" b="1" dirty="0">
                <a:solidFill>
                  <a:srgbClr val="FF0000"/>
                </a:solidFill>
              </a:rPr>
              <a:t>For each member of Congress who supports this request is also voting to persist in our effort to halt communist aggression in South Viet-Nam. </a:t>
            </a:r>
            <a:r>
              <a:rPr lang="en-US" sz="2000" dirty="0"/>
              <a:t>Each is saying that the Congress and the President stand united before the world in joint determination that the independence of South Viet-Nam shall be preserved and communist attack will not </a:t>
            </a:r>
            <a:r>
              <a:rPr lang="en-US" sz="2000" dirty="0" smtClean="0"/>
              <a:t>succeed . . .</a:t>
            </a:r>
            <a:endParaRPr lang="en-US" sz="2000" dirty="0"/>
          </a:p>
          <a:p>
            <a:r>
              <a:rPr lang="en-US" sz="2000" dirty="0"/>
              <a:t/>
            </a:r>
            <a:br>
              <a:rPr lang="en-US" sz="2000" dirty="0"/>
            </a:br>
            <a:r>
              <a:rPr lang="en-US" sz="2000" dirty="0" smtClean="0"/>
              <a:t>Less </a:t>
            </a:r>
            <a:r>
              <a:rPr lang="en-US" sz="2000" dirty="0"/>
              <a:t>than a year ago the Congress, by an almost unanimous vote, said that the United States was ready to take all necessary steps to meet its obligations under that Treaty</a:t>
            </a:r>
            <a:r>
              <a:rPr lang="en-US" sz="2000" dirty="0" smtClean="0"/>
              <a:t>.</a:t>
            </a:r>
          </a:p>
          <a:p>
            <a:endParaRPr lang="en-US" sz="2000" dirty="0"/>
          </a:p>
          <a:p>
            <a:r>
              <a:rPr lang="en-US" sz="2000" dirty="0"/>
              <a:t>That resolution of the Congress expressed support for the policies of the Administration to help the people of South Viet-Nam against attack--a policy established by two previous Presidents</a:t>
            </a:r>
            <a:r>
              <a:rPr lang="en-US" sz="2000" dirty="0" smtClean="0"/>
              <a:t>.</a:t>
            </a:r>
          </a:p>
          <a:p>
            <a:endParaRPr lang="en-US" sz="2000" dirty="0"/>
          </a:p>
          <a:p>
            <a:r>
              <a:rPr lang="en-US" sz="2000" dirty="0"/>
              <a:t>Thus we cannot, and will not, withdraw or be defeated. The stakes are too high, the commitment too deep, the lessons of history too plain</a:t>
            </a:r>
            <a:r>
              <a:rPr lang="en-US" sz="2000" dirty="0" smtClean="0"/>
              <a:t>.</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rge-mcgovern.jpg"/>
          <p:cNvPicPr>
            <a:picLocks noChangeAspect="1"/>
          </p:cNvPicPr>
          <p:nvPr/>
        </p:nvPicPr>
        <p:blipFill>
          <a:blip r:embed="rId3" cstate="print"/>
          <a:stretch>
            <a:fillRect/>
          </a:stretch>
        </p:blipFill>
        <p:spPr>
          <a:xfrm>
            <a:off x="304800" y="990600"/>
            <a:ext cx="3617026" cy="4641850"/>
          </a:xfrm>
          <a:prstGeom prst="rect">
            <a:avLst/>
          </a:prstGeom>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9200" y="990600"/>
            <a:ext cx="4020538" cy="4614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cache1.asset-cache.net/xc/51035966.jpg?v=1&amp;c=IWSAsset&amp;k=2&amp;d=45B0EB3381F7834D5B782BFD2BC661A6582E9A6E81178EEEF908AE165451A805"/>
          <p:cNvPicPr>
            <a:picLocks noChangeAspect="1" noChangeArrowheads="1"/>
          </p:cNvPicPr>
          <p:nvPr/>
        </p:nvPicPr>
        <p:blipFill>
          <a:blip r:embed="rId3" cstate="print"/>
          <a:srcRect/>
          <a:stretch>
            <a:fillRect/>
          </a:stretch>
        </p:blipFill>
        <p:spPr bwMode="auto">
          <a:xfrm>
            <a:off x="334941" y="51474"/>
            <a:ext cx="8123259" cy="657792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82000" cy="5663089"/>
          </a:xfrm>
          <a:prstGeom prst="rect">
            <a:avLst/>
          </a:prstGeom>
          <a:noFill/>
        </p:spPr>
        <p:txBody>
          <a:bodyPr wrap="square" rtlCol="0">
            <a:spAutoFit/>
          </a:bodyPr>
          <a:lstStyle/>
          <a:p>
            <a:r>
              <a:rPr lang="en-US" sz="2000" b="1" cap="small" dirty="0" smtClean="0"/>
              <a:t>                   </a:t>
            </a:r>
            <a:r>
              <a:rPr lang="en-US" b="1" cap="small" dirty="0" smtClean="0"/>
              <a:t>President Johnson:</a:t>
            </a:r>
            <a:r>
              <a:rPr lang="en-US" dirty="0" smtClean="0"/>
              <a:t> Everything we’ve done in the Pacific, we’ve done with the knowledge and the consent of the Senate. Most of it was done before I became President—was authorized.</a:t>
            </a:r>
          </a:p>
          <a:p>
            <a:r>
              <a:rPr lang="en-US" b="1" cap="small" dirty="0" smtClean="0"/>
              <a:t>                   Mike </a:t>
            </a:r>
            <a:r>
              <a:rPr lang="en-US" b="1" cap="small" dirty="0" err="1" smtClean="0"/>
              <a:t>Manatos</a:t>
            </a:r>
            <a:r>
              <a:rPr lang="en-US" b="1" cap="small" dirty="0" smtClean="0"/>
              <a:t>:</a:t>
            </a:r>
            <a:r>
              <a:rPr lang="en-US" dirty="0" smtClean="0"/>
              <a:t> Yeah.</a:t>
            </a:r>
          </a:p>
          <a:p>
            <a:r>
              <a:rPr lang="en-US" b="1" cap="small" dirty="0" smtClean="0"/>
              <a:t>                   President Johnson:</a:t>
            </a:r>
            <a:r>
              <a:rPr lang="en-US" dirty="0" smtClean="0"/>
              <a:t> And we haven’t done anything that </a:t>
            </a:r>
            <a:r>
              <a:rPr lang="en-US" i="1" dirty="0" smtClean="0"/>
              <a:t>hasn’t </a:t>
            </a:r>
            <a:r>
              <a:rPr lang="en-US" dirty="0" smtClean="0"/>
              <a:t>been.</a:t>
            </a:r>
          </a:p>
          <a:p>
            <a:r>
              <a:rPr lang="en-US" dirty="0" smtClean="0"/>
              <a:t>	And when he [Fulbright] says that, “Well, you bombed the oil storage [in North Vietnam],” or “You put people in [to South Vietnam],” the very simple answer is: they said [in the Tonkin Gulf Resolution] “we approve </a:t>
            </a:r>
            <a:r>
              <a:rPr lang="en-US" i="1" dirty="0" smtClean="0"/>
              <a:t>by any means </a:t>
            </a:r>
            <a:r>
              <a:rPr lang="en-US" dirty="0" smtClean="0"/>
              <a:t>to deter an aggression.”</a:t>
            </a:r>
          </a:p>
          <a:p>
            <a:r>
              <a:rPr lang="en-US" b="1" cap="small" dirty="0" smtClean="0"/>
              <a:t>                   </a:t>
            </a:r>
            <a:r>
              <a:rPr lang="en-US" b="1" cap="small" dirty="0" err="1" smtClean="0"/>
              <a:t>Manatos</a:t>
            </a:r>
            <a:r>
              <a:rPr lang="en-US" b="1" cap="small" dirty="0" smtClean="0"/>
              <a:t>:</a:t>
            </a:r>
            <a:r>
              <a:rPr lang="en-US" dirty="0" smtClean="0"/>
              <a:t> Mm-hmm.</a:t>
            </a:r>
          </a:p>
          <a:p>
            <a:r>
              <a:rPr lang="en-US" b="1" cap="small" dirty="0" smtClean="0"/>
              <a:t>                   President Johnson:</a:t>
            </a:r>
            <a:r>
              <a:rPr lang="en-US" dirty="0" smtClean="0"/>
              <a:t> “Any means he [the President] may select.”</a:t>
            </a:r>
          </a:p>
          <a:p>
            <a:r>
              <a:rPr lang="en-US" b="1" cap="small" dirty="0" smtClean="0"/>
              <a:t>                   </a:t>
            </a:r>
            <a:r>
              <a:rPr lang="en-US" b="1" cap="small" dirty="0" err="1" smtClean="0"/>
              <a:t>Manatos</a:t>
            </a:r>
            <a:r>
              <a:rPr lang="en-US" b="1" cap="small" dirty="0" smtClean="0"/>
              <a:t>:</a:t>
            </a:r>
            <a:r>
              <a:rPr lang="en-US" dirty="0" smtClean="0"/>
              <a:t> Right.</a:t>
            </a:r>
          </a:p>
          <a:p>
            <a:r>
              <a:rPr lang="en-US" b="1" cap="small" dirty="0" smtClean="0"/>
              <a:t>                   President Johnson:</a:t>
            </a:r>
            <a:r>
              <a:rPr lang="en-US" dirty="0" smtClean="0"/>
              <a:t> Now, he ought to be listed those things, and you ought to say, “The President says that what he was talking about the other night about in this speech”—and you ought to see the record of that speech, a copy is obtained, so you can show it—“was authorized by all of these things, and that’s what he’s talking about doing.”</a:t>
            </a:r>
          </a:p>
          <a:p>
            <a:r>
              <a:rPr lang="en-US" b="1" cap="small" dirty="0" smtClean="0"/>
              <a:t>                     </a:t>
            </a:r>
            <a:r>
              <a:rPr lang="en-US" b="1" cap="small" dirty="0" err="1" smtClean="0"/>
              <a:t>Manatos</a:t>
            </a:r>
            <a:r>
              <a:rPr lang="en-US" b="1" cap="small" dirty="0" smtClean="0"/>
              <a:t>:</a:t>
            </a:r>
            <a:r>
              <a:rPr lang="en-US" dirty="0" smtClean="0"/>
              <a:t> Right.</a:t>
            </a:r>
          </a:p>
          <a:p>
            <a:r>
              <a:rPr lang="en-US" b="1" cap="small" dirty="0" smtClean="0"/>
              <a:t>                     President Johnson:</a:t>
            </a:r>
            <a:r>
              <a:rPr lang="en-US" dirty="0" smtClean="0"/>
              <a:t> And Fulbright’s approved every one of ‘</a:t>
            </a:r>
            <a:r>
              <a:rPr lang="en-US" dirty="0" err="1" smtClean="0"/>
              <a:t>em</a:t>
            </a:r>
            <a:r>
              <a:rPr lang="en-US" dirty="0" smtClean="0"/>
              <a:t>, and either his speechwriter didn’t write it, or didn’t see [that].</a:t>
            </a:r>
          </a:p>
        </p:txBody>
      </p:sp>
      <p:pic>
        <p:nvPicPr>
          <p:cNvPr id="3" name="LB_--Manatos--re Ful hearing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3800" y="5257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8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apedia.mobi/thumb/9ac5499/en/fixed/470/696/Stuart_Symington.jpg?format=jpg"/>
          <p:cNvPicPr>
            <a:picLocks noChangeAspect="1" noChangeArrowheads="1"/>
          </p:cNvPicPr>
          <p:nvPr/>
        </p:nvPicPr>
        <p:blipFill>
          <a:blip r:embed="rId3" cstate="print"/>
          <a:srcRect/>
          <a:stretch>
            <a:fillRect/>
          </a:stretch>
        </p:blipFill>
        <p:spPr bwMode="auto">
          <a:xfrm>
            <a:off x="2590800" y="228599"/>
            <a:ext cx="4476750" cy="6629401"/>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and Kissinger.jpg"/>
          <p:cNvPicPr>
            <a:picLocks noChangeAspect="1"/>
          </p:cNvPicPr>
          <p:nvPr/>
        </p:nvPicPr>
        <p:blipFill>
          <a:blip r:embed="rId3" cstate="print"/>
          <a:stretch>
            <a:fillRect/>
          </a:stretch>
        </p:blipFill>
        <p:spPr>
          <a:xfrm>
            <a:off x="1143000" y="0"/>
            <a:ext cx="6858000" cy="6858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historylink.org/db_images/ScoopJackson1980s.jpg"/>
          <p:cNvPicPr>
            <a:picLocks noChangeAspect="1" noChangeArrowheads="1"/>
          </p:cNvPicPr>
          <p:nvPr/>
        </p:nvPicPr>
        <p:blipFill>
          <a:blip r:embed="rId3" cstate="print"/>
          <a:srcRect/>
          <a:stretch>
            <a:fillRect/>
          </a:stretch>
        </p:blipFill>
        <p:spPr bwMode="auto">
          <a:xfrm>
            <a:off x="2394269" y="18024"/>
            <a:ext cx="4692331" cy="683997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historycommons.org/events-images/b275_stuart_symington_2050081722-23079.jpg"/>
          <p:cNvPicPr>
            <a:picLocks noChangeAspect="1" noChangeArrowheads="1"/>
          </p:cNvPicPr>
          <p:nvPr/>
        </p:nvPicPr>
        <p:blipFill>
          <a:blip r:embed="rId3" cstate="print"/>
          <a:srcRect/>
          <a:stretch>
            <a:fillRect/>
          </a:stretch>
        </p:blipFill>
        <p:spPr bwMode="auto">
          <a:xfrm>
            <a:off x="2825889" y="155669"/>
            <a:ext cx="4413111" cy="609273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rogerbrandwein.com/images/vietnamnixonmap.jpg"/>
          <p:cNvPicPr>
            <a:picLocks noChangeAspect="1" noChangeArrowheads="1"/>
          </p:cNvPicPr>
          <p:nvPr/>
        </p:nvPicPr>
        <p:blipFill>
          <a:blip r:embed="rId3" cstate="print"/>
          <a:srcRect/>
          <a:stretch>
            <a:fillRect/>
          </a:stretch>
        </p:blipFill>
        <p:spPr bwMode="auto">
          <a:xfrm>
            <a:off x="854784" y="76524"/>
            <a:ext cx="7222416" cy="662907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File:USAF UH-1Ps over Cambodia.jpg"/>
          <p:cNvPicPr>
            <a:picLocks noChangeAspect="1" noChangeArrowheads="1"/>
          </p:cNvPicPr>
          <p:nvPr/>
        </p:nvPicPr>
        <p:blipFill>
          <a:blip r:embed="rId3" cstate="print"/>
          <a:srcRect/>
          <a:stretch>
            <a:fillRect/>
          </a:stretch>
        </p:blipFill>
        <p:spPr bwMode="auto">
          <a:xfrm>
            <a:off x="-8464" y="222886"/>
            <a:ext cx="9152464" cy="617791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cache2.asset-cache.net/xc/50539402.jpg?v=1&amp;c=IWSAsset&amp;k=2&amp;d=E41C9FE5C4AA0A14532DADCD445E24132E540F8CC88C3D54978C6A16F2461322B01E70F2B3269972"/>
          <p:cNvPicPr>
            <a:picLocks noChangeAspect="1" noChangeArrowheads="1"/>
          </p:cNvPicPr>
          <p:nvPr/>
        </p:nvPicPr>
        <p:blipFill>
          <a:blip r:embed="rId3" cstate="print"/>
          <a:srcRect/>
          <a:stretch>
            <a:fillRect/>
          </a:stretch>
        </p:blipFill>
        <p:spPr bwMode="auto">
          <a:xfrm>
            <a:off x="-53198" y="271768"/>
            <a:ext cx="9197198" cy="597663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cache.boston.com/bonzai-fba/Globe_Photo/2007/01/28/1170040344_0700.jpg"/>
          <p:cNvPicPr>
            <a:picLocks noChangeAspect="1" noChangeArrowheads="1"/>
          </p:cNvPicPr>
          <p:nvPr/>
        </p:nvPicPr>
        <p:blipFill>
          <a:blip r:embed="rId3" cstate="print"/>
          <a:srcRect/>
          <a:stretch>
            <a:fillRect/>
          </a:stretch>
        </p:blipFill>
        <p:spPr bwMode="auto">
          <a:xfrm>
            <a:off x="-16115" y="515744"/>
            <a:ext cx="9160115" cy="580885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1968conf.org/filmpix/RonDellums.jpg"/>
          <p:cNvPicPr>
            <a:picLocks noChangeAspect="1" noChangeArrowheads="1"/>
          </p:cNvPicPr>
          <p:nvPr/>
        </p:nvPicPr>
        <p:blipFill>
          <a:blip r:embed="rId3" cstate="print"/>
          <a:srcRect/>
          <a:stretch>
            <a:fillRect/>
          </a:stretch>
        </p:blipFill>
        <p:spPr bwMode="auto">
          <a:xfrm>
            <a:off x="-76200" y="1808640"/>
            <a:ext cx="4545770" cy="3393119"/>
          </a:xfrm>
          <a:prstGeom prst="rect">
            <a:avLst/>
          </a:prstGeom>
          <a:noFill/>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1333499"/>
            <a:ext cx="347632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90600"/>
            <a:ext cx="6781800" cy="4708981"/>
          </a:xfrm>
          <a:prstGeom prst="rect">
            <a:avLst/>
          </a:prstGeom>
          <a:noFill/>
        </p:spPr>
        <p:txBody>
          <a:bodyPr wrap="square" rtlCol="0">
            <a:spAutoFit/>
          </a:bodyPr>
          <a:lstStyle/>
          <a:p>
            <a:r>
              <a:rPr lang="en-US" sz="2000" b="1" dirty="0" smtClean="0">
                <a:solidFill>
                  <a:srgbClr val="FF0000"/>
                </a:solidFill>
              </a:rPr>
              <a:t>Within </a:t>
            </a:r>
            <a:r>
              <a:rPr lang="en-US" sz="2000" b="1" dirty="0">
                <a:solidFill>
                  <a:srgbClr val="FF0000"/>
                </a:solidFill>
              </a:rPr>
              <a:t>sixty calendar days </a:t>
            </a:r>
            <a:r>
              <a:rPr lang="en-US" sz="2000" dirty="0"/>
              <a:t>after a report is submitted or is required to be </a:t>
            </a:r>
            <a:r>
              <a:rPr lang="en-US" sz="2000" dirty="0" smtClean="0"/>
              <a:t>submitted, whichever </a:t>
            </a:r>
            <a:r>
              <a:rPr lang="en-US" sz="2000" dirty="0"/>
              <a:t>is earlier, the President shall terminate any use of United States Armed Forces with respect to which such report was submitted (or required to be submitted), </a:t>
            </a:r>
            <a:r>
              <a:rPr lang="en-US" sz="2000" b="1" dirty="0">
                <a:solidFill>
                  <a:srgbClr val="FF0000"/>
                </a:solidFill>
              </a:rPr>
              <a:t>unless the Congress (1) has declared war or has enacted a specific authorization for such use of United States Armed Forces, (2) has extended by law such sixty-day period, or (3) is physically unable to meet as a result of an armed attack upon the United States</a:t>
            </a:r>
            <a:r>
              <a:rPr lang="en-US" sz="2000" dirty="0"/>
              <a:t>. Such sixty-day period </a:t>
            </a:r>
            <a:r>
              <a:rPr lang="en-US" sz="2000" b="1" dirty="0">
                <a:solidFill>
                  <a:srgbClr val="FF0000"/>
                </a:solidFill>
              </a:rPr>
              <a:t>shall be extended for not more than an additional thirty days</a:t>
            </a:r>
            <a:r>
              <a:rPr lang="en-US" sz="2000" dirty="0"/>
              <a:t> if the President determines and certifies to the Congress in writing that unavoidable military necessity respecting the safety of United States Armed Forces requires the continued use of such armed forces in the course of bringing about a prompt removal of such forces</a:t>
            </a:r>
            <a:r>
              <a:rPr lang="en-US" sz="2000" dirty="0" smtClean="0"/>
              <a:t>..</a:t>
            </a:r>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cache3.asset-cache.net/xc/50777211.jpg?v=1&amp;c=IWSAsset&amp;k=2&amp;d=E41C9FE5C4AA0A1458EB5C38108B4A8776B82A67B9AFE06675DFF2C127B40E2AB01E70F2B3269972"/>
          <p:cNvPicPr>
            <a:picLocks noChangeAspect="1" noChangeArrowheads="1"/>
          </p:cNvPicPr>
          <p:nvPr/>
        </p:nvPicPr>
        <p:blipFill>
          <a:blip r:embed="rId3" cstate="print"/>
          <a:srcRect/>
          <a:stretch>
            <a:fillRect/>
          </a:stretch>
        </p:blipFill>
        <p:spPr bwMode="auto">
          <a:xfrm>
            <a:off x="2428651" y="0"/>
            <a:ext cx="4802909" cy="6858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urch.jpg"/>
          <p:cNvPicPr>
            <a:picLocks noChangeAspect="1"/>
          </p:cNvPicPr>
          <p:nvPr/>
        </p:nvPicPr>
        <p:blipFill>
          <a:blip r:embed="rId3" cstate="print"/>
          <a:stretch>
            <a:fillRect/>
          </a:stretch>
        </p:blipFill>
        <p:spPr>
          <a:xfrm>
            <a:off x="79483" y="327074"/>
            <a:ext cx="9064517" cy="614992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42240"/>
            <a:ext cx="4976813"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76400"/>
            <a:ext cx="4286250"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0865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457200"/>
            <a:ext cx="6629400" cy="6124754"/>
          </a:xfrm>
          <a:prstGeom prst="rect">
            <a:avLst/>
          </a:prstGeom>
          <a:noFill/>
        </p:spPr>
        <p:txBody>
          <a:bodyPr wrap="square" rtlCol="0">
            <a:spAutoFit/>
          </a:bodyPr>
          <a:lstStyle/>
          <a:p>
            <a:r>
              <a:rPr lang="en-US" sz="1400" dirty="0" smtClean="0"/>
              <a:t>	</a:t>
            </a:r>
            <a:r>
              <a:rPr lang="en-US" sz="1400" b="1" dirty="0" smtClean="0"/>
              <a:t>President Nixon</a:t>
            </a:r>
            <a:r>
              <a:rPr lang="en-US" sz="1400" b="1" dirty="0"/>
              <a:t>: </a:t>
            </a:r>
            <a:r>
              <a:rPr lang="en-US" sz="1400" dirty="0"/>
              <a:t>I believe we support whoever are our friends anyplace in the world. And I believe that in </a:t>
            </a:r>
            <a:r>
              <a:rPr lang="en-US" sz="1400" dirty="0" smtClean="0"/>
              <a:t>most </a:t>
            </a:r>
            <a:r>
              <a:rPr lang="en-US" sz="1400" dirty="0"/>
              <a:t>Latin countries </a:t>
            </a:r>
            <a:r>
              <a:rPr lang="en-US" sz="1400" dirty="0" smtClean="0"/>
              <a:t>you </a:t>
            </a:r>
            <a:r>
              <a:rPr lang="en-US" sz="1400" dirty="0"/>
              <a:t>kind of </a:t>
            </a:r>
            <a:r>
              <a:rPr lang="en-US" sz="1400" dirty="0" smtClean="0"/>
              <a:t>need not dictators</a:t>
            </a:r>
            <a:r>
              <a:rPr lang="en-US" sz="1400" dirty="0"/>
              <a:t>—</a:t>
            </a:r>
            <a:r>
              <a:rPr lang="en-US" sz="1400" dirty="0" smtClean="0"/>
              <a:t>that’s </a:t>
            </a:r>
            <a:r>
              <a:rPr lang="en-US" sz="1400" dirty="0"/>
              <a:t>a horrible word, and a </a:t>
            </a:r>
            <a:r>
              <a:rPr lang="en-US" sz="1400" dirty="0" smtClean="0"/>
              <a:t>reprehensible </a:t>
            </a:r>
            <a:r>
              <a:rPr lang="en-US" sz="1400" dirty="0"/>
              <a:t>word to most Americans—but, that strong leadership is </a:t>
            </a:r>
            <a:r>
              <a:rPr lang="en-US" sz="1400" dirty="0" smtClean="0"/>
              <a:t>essential.</a:t>
            </a:r>
          </a:p>
          <a:p>
            <a:r>
              <a:rPr lang="en-US" sz="1400" dirty="0"/>
              <a:t>	</a:t>
            </a:r>
            <a:r>
              <a:rPr lang="en-US" sz="1400" dirty="0" smtClean="0"/>
              <a:t>[General and former French president Charles] De </a:t>
            </a:r>
            <a:r>
              <a:rPr lang="en-US" sz="1400" dirty="0"/>
              <a:t>Gaulle </a:t>
            </a:r>
            <a:r>
              <a:rPr lang="en-US" sz="1400" dirty="0" smtClean="0"/>
              <a:t>proved </a:t>
            </a:r>
            <a:r>
              <a:rPr lang="en-US" sz="1400" dirty="0"/>
              <a:t>that. I mean, France is a Latin country. It </a:t>
            </a:r>
            <a:r>
              <a:rPr lang="en-US" sz="1400" dirty="0" smtClean="0"/>
              <a:t>couldn’t—</a:t>
            </a:r>
            <a:r>
              <a:rPr lang="en-US" sz="1400" dirty="0"/>
              <a:t>E</a:t>
            </a:r>
            <a:r>
              <a:rPr lang="en-US" sz="1400" dirty="0" smtClean="0"/>
              <a:t>ven </a:t>
            </a:r>
            <a:r>
              <a:rPr lang="en-US" sz="1400" dirty="0"/>
              <a:t>France, with all of its </a:t>
            </a:r>
            <a:r>
              <a:rPr lang="en-US" sz="1400" dirty="0" smtClean="0"/>
              <a:t>sophistication</a:t>
            </a:r>
            <a:r>
              <a:rPr lang="en-US" sz="1400" dirty="0"/>
              <a:t>, couldn’t handle a </a:t>
            </a:r>
            <a:r>
              <a:rPr lang="en-US" sz="1400" dirty="0" smtClean="0"/>
              <a:t>democracy . . . You can’t.</a:t>
            </a:r>
          </a:p>
          <a:p>
            <a:r>
              <a:rPr lang="en-US" sz="1400" dirty="0"/>
              <a:t>	</a:t>
            </a:r>
            <a:r>
              <a:rPr lang="en-US" sz="1400" dirty="0" smtClean="0"/>
              <a:t>The </a:t>
            </a:r>
            <a:r>
              <a:rPr lang="en-US" sz="1400" dirty="0"/>
              <a:t>Italians? That’s their problem. They </a:t>
            </a:r>
            <a:r>
              <a:rPr lang="en-US" sz="1400" dirty="0" smtClean="0"/>
              <a:t>can’t </a:t>
            </a:r>
            <a:r>
              <a:rPr lang="en-US" sz="1400" dirty="0"/>
              <a:t>afford the luxury of </a:t>
            </a:r>
            <a:r>
              <a:rPr lang="en-US" sz="1400" dirty="0" smtClean="0"/>
              <a:t>democracy. Neither </a:t>
            </a:r>
            <a:r>
              <a:rPr lang="en-US" sz="1400" dirty="0"/>
              <a:t>can Spain, and no country in Latin America can </a:t>
            </a:r>
          </a:p>
          <a:p>
            <a:r>
              <a:rPr lang="en-US" sz="1400" dirty="0"/>
              <a:t>that I know </a:t>
            </a:r>
            <a:r>
              <a:rPr lang="en-US" sz="1400" dirty="0" smtClean="0"/>
              <a:t>of.</a:t>
            </a:r>
          </a:p>
          <a:p>
            <a:endParaRPr lang="en-US" sz="1400" dirty="0" smtClean="0"/>
          </a:p>
          <a:p>
            <a:r>
              <a:rPr lang="en-US" sz="1400" dirty="0" smtClean="0"/>
              <a:t>[</a:t>
            </a:r>
            <a:r>
              <a:rPr lang="en-US" sz="1400" i="1" dirty="0" smtClean="0"/>
              <a:t>Break</a:t>
            </a:r>
            <a:r>
              <a:rPr lang="en-US" sz="1400" dirty="0" smtClean="0"/>
              <a:t>.]</a:t>
            </a:r>
          </a:p>
          <a:p>
            <a:r>
              <a:rPr lang="en-US" sz="1400" dirty="0" smtClean="0"/>
              <a:t>	</a:t>
            </a:r>
            <a:r>
              <a:rPr lang="en-US" sz="1400" b="1" dirty="0"/>
              <a:t> President Nixon: </a:t>
            </a:r>
            <a:r>
              <a:rPr lang="en-US" sz="1400" dirty="0" smtClean="0"/>
              <a:t>The </a:t>
            </a:r>
            <a:r>
              <a:rPr lang="en-US" sz="1400" dirty="0"/>
              <a:t>real </a:t>
            </a:r>
            <a:r>
              <a:rPr lang="en-US" sz="1400" dirty="0" smtClean="0"/>
              <a:t> thing </a:t>
            </a:r>
            <a:r>
              <a:rPr lang="en-US" sz="1400" dirty="0"/>
              <a:t>you need to have from me is, first, this assurance— </a:t>
            </a:r>
          </a:p>
          <a:p>
            <a:r>
              <a:rPr lang="en-US" sz="1400" dirty="0" smtClean="0"/>
              <a:t>	</a:t>
            </a:r>
            <a:r>
              <a:rPr lang="en-US" sz="1400" b="1" dirty="0" smtClean="0"/>
              <a:t>DCI Richard Helms</a:t>
            </a:r>
            <a:r>
              <a:rPr lang="en-US" sz="1400" b="1" dirty="0"/>
              <a:t>: </a:t>
            </a:r>
            <a:r>
              <a:rPr lang="en-US" sz="1400" dirty="0"/>
              <a:t>That’s all I want. </a:t>
            </a:r>
          </a:p>
          <a:p>
            <a:r>
              <a:rPr lang="en-US" sz="1400" b="1" dirty="0" smtClean="0"/>
              <a:t>	President </a:t>
            </a:r>
            <a:r>
              <a:rPr lang="en-US" sz="1400" b="1" dirty="0"/>
              <a:t>Nixon:</a:t>
            </a:r>
            <a:r>
              <a:rPr lang="en-US" sz="1400" dirty="0" smtClean="0"/>
              <a:t> I </a:t>
            </a:r>
            <a:r>
              <a:rPr lang="en-US" sz="1400" dirty="0"/>
              <a:t>am not going to embarrass the CIA, because it’s terribly </a:t>
            </a:r>
            <a:r>
              <a:rPr lang="en-US" sz="1400" dirty="0" smtClean="0"/>
              <a:t>important.</a:t>
            </a:r>
          </a:p>
          <a:p>
            <a:r>
              <a:rPr lang="en-US" sz="1400" dirty="0"/>
              <a:t>	</a:t>
            </a:r>
            <a:r>
              <a:rPr lang="en-US" sz="1400" dirty="0" smtClean="0"/>
              <a:t>Second</a:t>
            </a:r>
            <a:r>
              <a:rPr lang="en-US" sz="1400" dirty="0"/>
              <a:t>, I </a:t>
            </a:r>
            <a:r>
              <a:rPr lang="en-US" sz="1400" dirty="0" smtClean="0"/>
              <a:t>believe </a:t>
            </a:r>
            <a:r>
              <a:rPr lang="en-US" sz="1400" dirty="0"/>
              <a:t>in “dirty tricks.” I think we’ve got to do it. As we go into this </a:t>
            </a:r>
            <a:r>
              <a:rPr lang="en-US" sz="1400" dirty="0" smtClean="0"/>
              <a:t>period now, </a:t>
            </a:r>
            <a:r>
              <a:rPr lang="en-US" sz="1400" dirty="0"/>
              <a:t>Dick, </a:t>
            </a:r>
            <a:r>
              <a:rPr lang="en-US" sz="1400" dirty="0" smtClean="0"/>
              <a:t>with </a:t>
            </a:r>
            <a:r>
              <a:rPr lang="en-US" sz="1400" dirty="0"/>
              <a:t>the </a:t>
            </a:r>
            <a:r>
              <a:rPr lang="en-US" sz="1400" dirty="0" smtClean="0"/>
              <a:t>Chinese</a:t>
            </a:r>
            <a:r>
              <a:rPr lang="en-US" sz="1400" dirty="0"/>
              <a:t>, and, you know, with the </a:t>
            </a:r>
            <a:r>
              <a:rPr lang="en-US" sz="1400" dirty="0" smtClean="0"/>
              <a:t>Russians in Berlin</a:t>
            </a:r>
            <a:r>
              <a:rPr lang="en-US" sz="1400" dirty="0"/>
              <a:t>, and the rest, </a:t>
            </a:r>
            <a:r>
              <a:rPr lang="en-US" sz="1400" dirty="0" smtClean="0"/>
              <a:t>who knows </a:t>
            </a:r>
            <a:r>
              <a:rPr lang="en-US" sz="1400" dirty="0"/>
              <a:t>what’s </a:t>
            </a:r>
            <a:r>
              <a:rPr lang="en-US" sz="1400" dirty="0" smtClean="0"/>
              <a:t>going </a:t>
            </a:r>
            <a:r>
              <a:rPr lang="en-US" sz="1400" dirty="0"/>
              <a:t>to happen </a:t>
            </a:r>
            <a:r>
              <a:rPr lang="en-US" sz="1400" dirty="0" smtClean="0"/>
              <a:t>there?</a:t>
            </a:r>
          </a:p>
          <a:p>
            <a:r>
              <a:rPr lang="en-US" sz="1400" dirty="0"/>
              <a:t>	</a:t>
            </a:r>
            <a:r>
              <a:rPr lang="en-US" sz="1400" dirty="0" smtClean="0"/>
              <a:t>And </a:t>
            </a:r>
            <a:r>
              <a:rPr lang="en-US" sz="1400" dirty="0"/>
              <a:t>I am—I’m going to keep you very closely posted on what’s going to </a:t>
            </a:r>
            <a:r>
              <a:rPr lang="en-US" sz="1400" dirty="0" smtClean="0"/>
              <a:t>happen. But as </a:t>
            </a:r>
            <a:r>
              <a:rPr lang="en-US" sz="1400" dirty="0"/>
              <a:t>we do that, the “dirty tricks” thing may become more and more important because all over the world, particularly if you look at Vietnam, probably, or the rest, but there is </a:t>
            </a:r>
            <a:r>
              <a:rPr lang="en-US" sz="1400" dirty="0" smtClean="0"/>
              <a:t>going </a:t>
            </a:r>
            <a:r>
              <a:rPr lang="en-US" sz="1400" dirty="0"/>
              <a:t>to be the </a:t>
            </a:r>
            <a:r>
              <a:rPr lang="en-US" sz="1400" dirty="0" err="1"/>
              <a:t>goddamnedest</a:t>
            </a:r>
            <a:r>
              <a:rPr lang="en-US" sz="1400" dirty="0"/>
              <a:t> bunch of, you know, of a rash of screwing up of the Chilean </a:t>
            </a:r>
            <a:r>
              <a:rPr lang="en-US" sz="1400" dirty="0" smtClean="0"/>
              <a:t>things—that </a:t>
            </a:r>
            <a:r>
              <a:rPr lang="en-US" sz="1400" dirty="0"/>
              <a:t>sort of </a:t>
            </a:r>
            <a:r>
              <a:rPr lang="en-US" sz="1400" dirty="0" smtClean="0"/>
              <a:t>thing.</a:t>
            </a:r>
          </a:p>
          <a:p>
            <a:endParaRPr lang="en-US" sz="1400" dirty="0" smtClean="0"/>
          </a:p>
          <a:p>
            <a:endParaRPr lang="en-US" sz="1400" dirty="0" smtClean="0"/>
          </a:p>
          <a:p>
            <a:endParaRPr lang="en-US" sz="1400" dirty="0"/>
          </a:p>
        </p:txBody>
      </p:sp>
      <p:pic>
        <p:nvPicPr>
          <p:cNvPr id="4" name="helms on latin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24600" y="5638800"/>
            <a:ext cx="609600" cy="609600"/>
          </a:xfrm>
          <a:prstGeom prst="rect">
            <a:avLst/>
          </a:prstGeom>
        </p:spPr>
      </p:pic>
    </p:spTree>
    <p:extLst>
      <p:ext uri="{BB962C8B-B14F-4D97-AF65-F5344CB8AC3E}">
        <p14:creationId xmlns:p14="http://schemas.microsoft.com/office/powerpoint/2010/main" val="42895047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05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00px-MonedaBombing.jpg"/>
          <p:cNvPicPr>
            <a:picLocks noChangeAspect="1"/>
          </p:cNvPicPr>
          <p:nvPr/>
        </p:nvPicPr>
        <p:blipFill>
          <a:blip r:embed="rId3" cstate="print"/>
          <a:stretch>
            <a:fillRect/>
          </a:stretch>
        </p:blipFill>
        <p:spPr>
          <a:xfrm>
            <a:off x="381000" y="463486"/>
            <a:ext cx="8763000" cy="5761673"/>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1-chiletank.jpg"/>
          <p:cNvPicPr>
            <a:picLocks noChangeAspect="1"/>
          </p:cNvPicPr>
          <p:nvPr/>
        </p:nvPicPr>
        <p:blipFill>
          <a:blip r:embed="rId3" cstate="print"/>
          <a:stretch>
            <a:fillRect/>
          </a:stretch>
        </p:blipFill>
        <p:spPr>
          <a:xfrm>
            <a:off x="0" y="1166967"/>
            <a:ext cx="9144000" cy="452406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chet_junta_chile_coup_1973.jpg"/>
          <p:cNvPicPr>
            <a:picLocks noChangeAspect="1"/>
          </p:cNvPicPr>
          <p:nvPr/>
        </p:nvPicPr>
        <p:blipFill>
          <a:blip r:embed="rId3" cstate="print"/>
          <a:stretch>
            <a:fillRect/>
          </a:stretch>
        </p:blipFill>
        <p:spPr>
          <a:xfrm>
            <a:off x="2218765" y="-94488"/>
            <a:ext cx="4944035" cy="6723888"/>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e-coup-1973-stadium.jpg"/>
          <p:cNvPicPr>
            <a:picLocks noChangeAspect="1"/>
          </p:cNvPicPr>
          <p:nvPr/>
        </p:nvPicPr>
        <p:blipFill>
          <a:blip r:embed="rId3" cstate="print"/>
          <a:stretch>
            <a:fillRect/>
          </a:stretch>
        </p:blipFill>
        <p:spPr>
          <a:xfrm>
            <a:off x="-53790" y="39871"/>
            <a:ext cx="9197789" cy="6818129"/>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btinternet.com/~argyros.argyrou/cypmap1.gif"/>
          <p:cNvPicPr>
            <a:picLocks noChangeAspect="1" noChangeArrowheads="1"/>
          </p:cNvPicPr>
          <p:nvPr/>
        </p:nvPicPr>
        <p:blipFill>
          <a:blip r:embed="rId3" cstate="print"/>
          <a:srcRect/>
          <a:stretch>
            <a:fillRect/>
          </a:stretch>
        </p:blipFill>
        <p:spPr bwMode="auto">
          <a:xfrm>
            <a:off x="50073" y="1066800"/>
            <a:ext cx="8991988" cy="51816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fhw.gr/chronos/15/images/big/d_03.jpg"/>
          <p:cNvPicPr>
            <a:picLocks noChangeAspect="1" noChangeArrowheads="1"/>
          </p:cNvPicPr>
          <p:nvPr/>
        </p:nvPicPr>
        <p:blipFill>
          <a:blip r:embed="rId3" cstate="print"/>
          <a:srcRect/>
          <a:stretch>
            <a:fillRect/>
          </a:stretch>
        </p:blipFill>
        <p:spPr bwMode="auto">
          <a:xfrm>
            <a:off x="1247268" y="0"/>
            <a:ext cx="6423660" cy="6858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esquire.com/cm/esquire/images/thomas-eagleton-0909-lg-59077082.jpg"/>
          <p:cNvPicPr>
            <a:picLocks noChangeAspect="1" noChangeArrowheads="1"/>
          </p:cNvPicPr>
          <p:nvPr/>
        </p:nvPicPr>
        <p:blipFill>
          <a:blip r:embed="rId3" cstate="print"/>
          <a:srcRect/>
          <a:stretch>
            <a:fillRect/>
          </a:stretch>
        </p:blipFill>
        <p:spPr bwMode="auto">
          <a:xfrm>
            <a:off x="2400300" y="76200"/>
            <a:ext cx="4914900" cy="65532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upload.wikimedia.org/wikipedia/commons/a/a5/South_Africa_Border_War_Map.png"/>
          <p:cNvPicPr>
            <a:picLocks noChangeAspect="1" noChangeArrowheads="1"/>
          </p:cNvPicPr>
          <p:nvPr/>
        </p:nvPicPr>
        <p:blipFill>
          <a:blip r:embed="rId3" cstate="print"/>
          <a:srcRect/>
          <a:stretch>
            <a:fillRect/>
          </a:stretch>
        </p:blipFill>
        <p:spPr bwMode="auto">
          <a:xfrm>
            <a:off x="0" y="838200"/>
            <a:ext cx="8820150" cy="54483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Senator dick clark.jpg"/>
          <p:cNvPicPr>
            <a:picLocks noChangeAspect="1" noChangeArrowheads="1"/>
          </p:cNvPicPr>
          <p:nvPr/>
        </p:nvPicPr>
        <p:blipFill>
          <a:blip r:embed="rId3" cstate="print"/>
          <a:srcRect/>
          <a:stretch>
            <a:fillRect/>
          </a:stretch>
        </p:blipFill>
        <p:spPr bwMode="auto">
          <a:xfrm>
            <a:off x="1924431" y="65672"/>
            <a:ext cx="5162169" cy="6792328"/>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 Map: Diego Garcia "/>
          <p:cNvPicPr>
            <a:picLocks noChangeAspect="1" noChangeArrowheads="1"/>
          </p:cNvPicPr>
          <p:nvPr/>
        </p:nvPicPr>
        <p:blipFill>
          <a:blip r:embed="rId3" cstate="print"/>
          <a:srcRect/>
          <a:stretch>
            <a:fillRect/>
          </a:stretch>
        </p:blipFill>
        <p:spPr bwMode="auto">
          <a:xfrm>
            <a:off x="1568035" y="0"/>
            <a:ext cx="6071015" cy="6858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se1978.jpg"/>
          <p:cNvPicPr>
            <a:picLocks noChangeAspect="1"/>
          </p:cNvPicPr>
          <p:nvPr/>
        </p:nvPicPr>
        <p:blipFill>
          <a:blip r:embed="rId3" cstate="print"/>
          <a:stretch>
            <a:fillRect/>
          </a:stretch>
        </p:blipFill>
        <p:spPr>
          <a:xfrm>
            <a:off x="280387" y="19507"/>
            <a:ext cx="8558814" cy="683849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concini.jpg"/>
          <p:cNvPicPr>
            <a:picLocks noChangeAspect="1"/>
          </p:cNvPicPr>
          <p:nvPr/>
        </p:nvPicPr>
        <p:blipFill>
          <a:blip r:embed="rId3" cstate="print"/>
          <a:stretch>
            <a:fillRect/>
          </a:stretch>
        </p:blipFill>
        <p:spPr>
          <a:xfrm>
            <a:off x="0" y="304800"/>
            <a:ext cx="9144000" cy="6096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www.corbisimages.com/images/67/9797FC8F-42DB-44F7-96D3-7ABB301F8359/WL001343.jpg"/>
          <p:cNvPicPr>
            <a:picLocks noChangeAspect="1" noChangeArrowheads="1"/>
          </p:cNvPicPr>
          <p:nvPr/>
        </p:nvPicPr>
        <p:blipFill>
          <a:blip r:embed="rId3" cstate="print"/>
          <a:srcRect/>
          <a:stretch>
            <a:fillRect/>
          </a:stretch>
        </p:blipFill>
        <p:spPr bwMode="auto">
          <a:xfrm>
            <a:off x="8068" y="333970"/>
            <a:ext cx="9135932" cy="606683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2343</TotalTime>
  <Words>315</Words>
  <Application>Microsoft Office PowerPoint</Application>
  <PresentationFormat>On-screen Show (4:3)</PresentationFormat>
  <Paragraphs>139</Paragraphs>
  <Slides>45</Slides>
  <Notes>40</Notes>
  <HiddenSlides>0</HiddenSlides>
  <MMClips>4</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23</cp:revision>
  <dcterms:created xsi:type="dcterms:W3CDTF">2011-04-02T16:55:24Z</dcterms:created>
  <dcterms:modified xsi:type="dcterms:W3CDTF">2013-11-04T01:29:55Z</dcterms:modified>
</cp:coreProperties>
</file>