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67" r:id="rId2"/>
    <p:sldId id="310" r:id="rId3"/>
    <p:sldId id="289" r:id="rId4"/>
    <p:sldId id="291" r:id="rId5"/>
    <p:sldId id="290" r:id="rId6"/>
    <p:sldId id="293" r:id="rId7"/>
    <p:sldId id="292" r:id="rId8"/>
    <p:sldId id="294" r:id="rId9"/>
    <p:sldId id="295" r:id="rId10"/>
    <p:sldId id="271" r:id="rId11"/>
    <p:sldId id="297" r:id="rId12"/>
    <p:sldId id="298" r:id="rId13"/>
    <p:sldId id="299" r:id="rId14"/>
    <p:sldId id="269" r:id="rId15"/>
    <p:sldId id="272" r:id="rId16"/>
    <p:sldId id="270" r:id="rId17"/>
    <p:sldId id="286" r:id="rId18"/>
    <p:sldId id="274" r:id="rId19"/>
    <p:sldId id="275" r:id="rId20"/>
    <p:sldId id="302" r:id="rId21"/>
    <p:sldId id="273" r:id="rId22"/>
    <p:sldId id="300" r:id="rId23"/>
    <p:sldId id="276" r:id="rId24"/>
    <p:sldId id="278" r:id="rId25"/>
    <p:sldId id="279" r:id="rId26"/>
    <p:sldId id="303" r:id="rId27"/>
    <p:sldId id="277" r:id="rId28"/>
    <p:sldId id="280" r:id="rId29"/>
    <p:sldId id="281" r:id="rId30"/>
    <p:sldId id="304" r:id="rId31"/>
    <p:sldId id="305" r:id="rId32"/>
    <p:sldId id="306" r:id="rId33"/>
    <p:sldId id="262" r:id="rId34"/>
    <p:sldId id="282" r:id="rId35"/>
    <p:sldId id="263" r:id="rId36"/>
    <p:sldId id="264" r:id="rId37"/>
    <p:sldId id="307" r:id="rId38"/>
    <p:sldId id="308" r:id="rId39"/>
    <p:sldId id="309"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C5977BB-7B22-4F02-B1D3-ABE63EA28678}" type="datetimeFigureOut">
              <a:rPr lang="en-US" smtClean="0"/>
              <a:t>22-Sep-13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04A6A9F-3BBA-4024-BAB9-E4BE1AD56117}" type="slidenum">
              <a:rPr lang="en-US" smtClean="0"/>
              <a:t>‹#›</a:t>
            </a:fld>
            <a:endParaRPr lang="en-US"/>
          </a:p>
        </p:txBody>
      </p:sp>
    </p:spTree>
    <p:extLst>
      <p:ext uri="{BB962C8B-B14F-4D97-AF65-F5344CB8AC3E}">
        <p14:creationId xmlns:p14="http://schemas.microsoft.com/office/powerpoint/2010/main" val="3689013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4A6A9F-3BBA-4024-BAB9-E4BE1AD56117}"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Jay-john </a:t>
            </a:r>
            <a:r>
              <a:rPr lang="en-US" dirty="0" err="1" smtClean="0"/>
              <a:t>rutledge-ellsworth</a:t>
            </a:r>
            <a:endParaRPr lang="en-US" dirty="0"/>
          </a:p>
        </p:txBody>
      </p:sp>
      <p:sp>
        <p:nvSpPr>
          <p:cNvPr id="4" name="Slide Number Placeholder 3"/>
          <p:cNvSpPr>
            <a:spLocks noGrp="1"/>
          </p:cNvSpPr>
          <p:nvPr>
            <p:ph type="sldNum" sz="quarter" idx="10"/>
          </p:nvPr>
        </p:nvSpPr>
        <p:spPr/>
        <p:txBody>
          <a:bodyPr/>
          <a:lstStyle/>
          <a:p>
            <a:fld id="{804A6A9F-3BBA-4024-BAB9-E4BE1AD56117}" type="slidenum">
              <a:rPr lang="en-US" smtClean="0"/>
              <a:t>2</a:t>
            </a:fld>
            <a:endParaRPr lang="en-US"/>
          </a:p>
        </p:txBody>
      </p:sp>
    </p:spTree>
    <p:extLst>
      <p:ext uri="{BB962C8B-B14F-4D97-AF65-F5344CB8AC3E}">
        <p14:creationId xmlns:p14="http://schemas.microsoft.com/office/powerpoint/2010/main" val="16049915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Fulton steamboat</a:t>
            </a:r>
            <a:endParaRPr lang="en-US" dirty="0"/>
          </a:p>
        </p:txBody>
      </p:sp>
      <p:sp>
        <p:nvSpPr>
          <p:cNvPr id="4" name="Slide Number Placeholder 3"/>
          <p:cNvSpPr>
            <a:spLocks noGrp="1"/>
          </p:cNvSpPr>
          <p:nvPr>
            <p:ph type="sldNum" sz="quarter" idx="10"/>
          </p:nvPr>
        </p:nvSpPr>
        <p:spPr/>
        <p:txBody>
          <a:bodyPr/>
          <a:lstStyle/>
          <a:p>
            <a:fld id="{804A6A9F-3BBA-4024-BAB9-E4BE1AD56117}" type="slidenum">
              <a:rPr lang="en-US" smtClean="0"/>
              <a:t>8</a:t>
            </a:fld>
            <a:endParaRPr lang="en-US"/>
          </a:p>
        </p:txBody>
      </p:sp>
    </p:spTree>
    <p:extLst>
      <p:ext uri="{BB962C8B-B14F-4D97-AF65-F5344CB8AC3E}">
        <p14:creationId xmlns:p14="http://schemas.microsoft.com/office/powerpoint/2010/main" val="11038104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Samuel chase</a:t>
            </a:r>
            <a:endParaRPr lang="en-US" dirty="0"/>
          </a:p>
        </p:txBody>
      </p:sp>
      <p:sp>
        <p:nvSpPr>
          <p:cNvPr id="4" name="Slide Number Placeholder 3"/>
          <p:cNvSpPr>
            <a:spLocks noGrp="1"/>
          </p:cNvSpPr>
          <p:nvPr>
            <p:ph type="sldNum" sz="quarter" idx="10"/>
          </p:nvPr>
        </p:nvSpPr>
        <p:spPr/>
        <p:txBody>
          <a:bodyPr/>
          <a:lstStyle/>
          <a:p>
            <a:fld id="{804A6A9F-3BBA-4024-BAB9-E4BE1AD56117}" type="slidenum">
              <a:rPr lang="en-US" smtClean="0"/>
              <a:t>10</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4A6A9F-3BBA-4024-BAB9-E4BE1AD56117}" type="slidenum">
              <a:rPr lang="en-US" smtClean="0">
                <a:solidFill>
                  <a:prstClr val="black"/>
                </a:solidFill>
              </a:rPr>
              <a:pPr/>
              <a:t>11</a:t>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4A6A9F-3BBA-4024-BAB9-E4BE1AD56117}" type="slidenum">
              <a:rPr lang="en-US" smtClean="0"/>
              <a:t>14</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4A6A9F-3BBA-4024-BAB9-E4BE1AD56117}" type="slidenum">
              <a:rPr lang="en-US" smtClean="0"/>
              <a:t>15</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4A6A9F-3BBA-4024-BAB9-E4BE1AD56117}" type="slidenum">
              <a:rPr lang="en-US" smtClean="0"/>
              <a:t>16</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Young clay</a:t>
            </a:r>
            <a:endParaRPr lang="en-US" dirty="0"/>
          </a:p>
        </p:txBody>
      </p:sp>
      <p:sp>
        <p:nvSpPr>
          <p:cNvPr id="4" name="Slide Number Placeholder 3"/>
          <p:cNvSpPr>
            <a:spLocks noGrp="1"/>
          </p:cNvSpPr>
          <p:nvPr>
            <p:ph type="sldNum" sz="quarter" idx="10"/>
          </p:nvPr>
        </p:nvSpPr>
        <p:spPr/>
        <p:txBody>
          <a:bodyPr/>
          <a:lstStyle/>
          <a:p>
            <a:fld id="{804A6A9F-3BBA-4024-BAB9-E4BE1AD56117}" type="slidenum">
              <a:rPr lang="en-US" smtClean="0"/>
              <a:t>17</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Webster </a:t>
            </a:r>
            <a:r>
              <a:rPr lang="en-US" dirty="0" err="1" smtClean="0"/>
              <a:t>hayne</a:t>
            </a:r>
            <a:endParaRPr lang="en-US" dirty="0"/>
          </a:p>
        </p:txBody>
      </p:sp>
      <p:sp>
        <p:nvSpPr>
          <p:cNvPr id="4" name="Slide Number Placeholder 3"/>
          <p:cNvSpPr>
            <a:spLocks noGrp="1"/>
          </p:cNvSpPr>
          <p:nvPr>
            <p:ph type="sldNum" sz="quarter" idx="10"/>
          </p:nvPr>
        </p:nvSpPr>
        <p:spPr/>
        <p:txBody>
          <a:bodyPr/>
          <a:lstStyle/>
          <a:p>
            <a:fld id="{804A6A9F-3BBA-4024-BAB9-E4BE1AD56117}" type="slidenum">
              <a:rPr lang="en-US" smtClean="0"/>
              <a:t>18</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4A6A9F-3BBA-4024-BAB9-E4BE1AD56117}" type="slidenum">
              <a:rPr lang="en-US" smtClean="0"/>
              <a:t>19</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biddle</a:t>
            </a:r>
            <a:endParaRPr lang="en-US" dirty="0"/>
          </a:p>
        </p:txBody>
      </p:sp>
      <p:sp>
        <p:nvSpPr>
          <p:cNvPr id="4" name="Slide Number Placeholder 3"/>
          <p:cNvSpPr>
            <a:spLocks noGrp="1"/>
          </p:cNvSpPr>
          <p:nvPr>
            <p:ph type="sldNum" sz="quarter" idx="10"/>
          </p:nvPr>
        </p:nvSpPr>
        <p:spPr/>
        <p:txBody>
          <a:bodyPr/>
          <a:lstStyle/>
          <a:p>
            <a:fld id="{804A6A9F-3BBA-4024-BAB9-E4BE1AD56117}" type="slidenum">
              <a:rPr lang="en-US" smtClean="0"/>
              <a:t>20</a:t>
            </a:fld>
            <a:endParaRPr lang="en-US"/>
          </a:p>
        </p:txBody>
      </p:sp>
    </p:spTree>
    <p:extLst>
      <p:ext uri="{BB962C8B-B14F-4D97-AF65-F5344CB8AC3E}">
        <p14:creationId xmlns:p14="http://schemas.microsoft.com/office/powerpoint/2010/main" val="39405539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4A6A9F-3BBA-4024-BAB9-E4BE1AD56117}" type="slidenum">
              <a:rPr lang="en-US" smtClean="0"/>
              <a:t>21</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4A6A9F-3BBA-4024-BAB9-E4BE1AD56117}" type="slidenum">
              <a:rPr lang="en-US" smtClean="0"/>
              <a:t>23</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garrison</a:t>
            </a:r>
            <a:endParaRPr lang="en-US" dirty="0"/>
          </a:p>
        </p:txBody>
      </p:sp>
      <p:sp>
        <p:nvSpPr>
          <p:cNvPr id="4" name="Slide Number Placeholder 3"/>
          <p:cNvSpPr>
            <a:spLocks noGrp="1"/>
          </p:cNvSpPr>
          <p:nvPr>
            <p:ph type="sldNum" sz="quarter" idx="10"/>
          </p:nvPr>
        </p:nvSpPr>
        <p:spPr/>
        <p:txBody>
          <a:bodyPr/>
          <a:lstStyle/>
          <a:p>
            <a:fld id="{804A6A9F-3BBA-4024-BAB9-E4BE1AD56117}" type="slidenum">
              <a:rPr lang="en-US" smtClean="0"/>
              <a:t>24</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4A6A9F-3BBA-4024-BAB9-E4BE1AD56117}" type="slidenum">
              <a:rPr lang="en-US" smtClean="0"/>
              <a:t>25</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Horace </a:t>
            </a:r>
            <a:r>
              <a:rPr lang="en-US" dirty="0" err="1" smtClean="0"/>
              <a:t>mann</a:t>
            </a:r>
            <a:endParaRPr lang="en-US" dirty="0"/>
          </a:p>
        </p:txBody>
      </p:sp>
      <p:sp>
        <p:nvSpPr>
          <p:cNvPr id="4" name="Slide Number Placeholder 3"/>
          <p:cNvSpPr>
            <a:spLocks noGrp="1"/>
          </p:cNvSpPr>
          <p:nvPr>
            <p:ph type="sldNum" sz="quarter" idx="10"/>
          </p:nvPr>
        </p:nvSpPr>
        <p:spPr/>
        <p:txBody>
          <a:bodyPr/>
          <a:lstStyle/>
          <a:p>
            <a:fld id="{804A6A9F-3BBA-4024-BAB9-E4BE1AD56117}" type="slidenum">
              <a:rPr lang="en-US" smtClean="0"/>
              <a:t>27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4A6A9F-3BBA-4024-BAB9-E4BE1AD56117}" type="slidenum">
              <a:rPr lang="en-US" smtClean="0"/>
              <a:t>28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4A6A9F-3BBA-4024-BAB9-E4BE1AD56117}" type="slidenum">
              <a:rPr lang="en-US" smtClean="0"/>
              <a:t>29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48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DD7316D-F5D2-4008-BEBB-57A3FDBBD2E5}" type="slidenum">
              <a:rPr lang="en-US" smtClean="0"/>
              <a:pPr fontAlgn="base">
                <a:spcBef>
                  <a:spcPct val="0"/>
                </a:spcBef>
                <a:spcAft>
                  <a:spcPct val="0"/>
                </a:spcAft>
                <a:defRPr/>
              </a:pPr>
              <a:t>33</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giddings</a:t>
            </a:r>
            <a:endParaRPr lang="en-US" dirty="0"/>
          </a:p>
        </p:txBody>
      </p:sp>
      <p:sp>
        <p:nvSpPr>
          <p:cNvPr id="4" name="Slide Number Placeholder 3"/>
          <p:cNvSpPr>
            <a:spLocks noGrp="1"/>
          </p:cNvSpPr>
          <p:nvPr>
            <p:ph type="sldNum" sz="quarter" idx="10"/>
          </p:nvPr>
        </p:nvSpPr>
        <p:spPr/>
        <p:txBody>
          <a:bodyPr/>
          <a:lstStyle/>
          <a:p>
            <a:fld id="{804A6A9F-3BBA-4024-BAB9-E4BE1AD56117}" type="slidenum">
              <a:rPr lang="en-US" smtClean="0"/>
              <a:t>34</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err="1" smtClean="0"/>
              <a:t>wilmot</a:t>
            </a:r>
            <a:endParaRPr lang="en-US" dirty="0" smtClean="0"/>
          </a:p>
        </p:txBody>
      </p:sp>
      <p:sp>
        <p:nvSpPr>
          <p:cNvPr id="4" name="Slide Number Placeholder 3"/>
          <p:cNvSpPr>
            <a:spLocks noGrp="1"/>
          </p:cNvSpPr>
          <p:nvPr>
            <p:ph type="sldNum" sz="quarter" idx="5"/>
          </p:nvPr>
        </p:nvSpPr>
        <p:spPr/>
        <p:txBody>
          <a:bodyPr/>
          <a:lstStyle/>
          <a:p>
            <a:pPr>
              <a:defRPr/>
            </a:pPr>
            <a:fld id="{3BF0E8D4-AE8F-4873-B1D7-107CBFBE36AF}" type="slidenum">
              <a:rPr lang="en-US" smtClean="0"/>
              <a:pPr>
                <a:defRPr/>
              </a:pPr>
              <a:t>35</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09A7F58-768D-47B8-9998-F2FE57450344}" type="slidenum">
              <a:rPr lang="en-US" smtClean="0"/>
              <a:pPr/>
              <a:t>36</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4A6A9F-3BBA-4024-BAB9-E4BE1AD56117}" type="slidenum">
              <a:rPr lang="en-US" smtClean="0">
                <a:solidFill>
                  <a:prstClr val="black"/>
                </a:solidFill>
              </a:rPr>
              <a:pPr/>
              <a:t>37</a:t>
            </a:fld>
            <a:endParaRPr 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solidFill>
                  <a:prstClr val="black"/>
                </a:solidFill>
              </a:rPr>
              <a:pPr/>
              <a:t>38</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088F50E-0D4D-41A8-BF56-FBCBB32F5EA2}" type="datetimeFigureOut">
              <a:rPr lang="en-US" smtClean="0"/>
              <a:t>22-Sep-13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8CBF73-D04E-4DFE-8A2E-5A0801AFCDA8}"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88F50E-0D4D-41A8-BF56-FBCBB32F5EA2}" type="datetimeFigureOut">
              <a:rPr lang="en-US" smtClean="0"/>
              <a:t>22-Sep-13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8CBF73-D04E-4DFE-8A2E-5A0801AFCDA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088F50E-0D4D-41A8-BF56-FBCBB32F5EA2}" type="datetimeFigureOut">
              <a:rPr lang="en-US" smtClean="0"/>
              <a:t>22-Sep-13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8CBF73-D04E-4DFE-8A2E-5A0801AFCDA8}"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088F50E-0D4D-41A8-BF56-FBCBB32F5EA2}" type="datetimeFigureOut">
              <a:rPr lang="en-US" smtClean="0"/>
              <a:t>22-Sep-13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8CBF73-D04E-4DFE-8A2E-5A0801AFCDA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088F50E-0D4D-41A8-BF56-FBCBB32F5EA2}" type="datetimeFigureOut">
              <a:rPr lang="en-US" smtClean="0"/>
              <a:t>22-Sep-13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8CBF73-D04E-4DFE-8A2E-5A0801AFCDA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088F50E-0D4D-41A8-BF56-FBCBB32F5EA2}" type="datetimeFigureOut">
              <a:rPr lang="en-US" smtClean="0"/>
              <a:t>22-Sep-13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8CBF73-D04E-4DFE-8A2E-5A0801AFCDA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88F50E-0D4D-41A8-BF56-FBCBB32F5EA2}" type="datetimeFigureOut">
              <a:rPr lang="en-US" smtClean="0"/>
              <a:t>22-Sep-13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F8CBF73-D04E-4DFE-8A2E-5A0801AFCDA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88F50E-0D4D-41A8-BF56-FBCBB32F5EA2}" type="datetimeFigureOut">
              <a:rPr lang="en-US" smtClean="0"/>
              <a:t>22-Sep-13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8CBF73-D04E-4DFE-8A2E-5A0801AFCDA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88F50E-0D4D-41A8-BF56-FBCBB32F5EA2}" type="datetimeFigureOut">
              <a:rPr lang="en-US" smtClean="0"/>
              <a:t>22-Sep-13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8CBF73-D04E-4DFE-8A2E-5A0801AFCDA8}"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88F50E-0D4D-41A8-BF56-FBCBB32F5EA2}" type="datetimeFigureOut">
              <a:rPr lang="en-US" smtClean="0"/>
              <a:t>22-Sep-13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8CBF73-D04E-4DFE-8A2E-5A0801AFCDA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88F50E-0D4D-41A8-BF56-FBCBB32F5EA2}" type="datetimeFigureOut">
              <a:rPr lang="en-US" smtClean="0"/>
              <a:t>22-Sep-13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8CBF73-D04E-4DFE-8A2E-5A0801AFCDA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88F50E-0D4D-41A8-BF56-FBCBB32F5EA2}" type="datetimeFigureOut">
              <a:rPr lang="en-US" smtClean="0"/>
              <a:t>22-Sep-13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8CBF73-D04E-4DFE-8A2E-5A0801AFCDA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John Marshall by Henry Inman, 1832.jpg"/>
          <p:cNvPicPr>
            <a:picLocks noChangeAspect="1" noChangeArrowheads="1"/>
          </p:cNvPicPr>
          <p:nvPr/>
        </p:nvPicPr>
        <p:blipFill>
          <a:blip r:embed="rId3" cstate="print"/>
          <a:srcRect/>
          <a:stretch>
            <a:fillRect/>
          </a:stretch>
        </p:blipFill>
        <p:spPr bwMode="auto">
          <a:xfrm>
            <a:off x="2207260" y="0"/>
            <a:ext cx="5532120" cy="6858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457200"/>
            <a:ext cx="2514600" cy="3257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3171825"/>
            <a:ext cx="2430294" cy="34267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23142" y="609600"/>
            <a:ext cx="2396958" cy="3105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18751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201010"/>
            <a:ext cx="1905000"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214148"/>
            <a:ext cx="1914525" cy="2202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1828800" y="2413338"/>
            <a:ext cx="5638800" cy="4062651"/>
          </a:xfrm>
          <a:prstGeom prst="rect">
            <a:avLst/>
          </a:prstGeom>
        </p:spPr>
        <p:txBody>
          <a:bodyPr wrap="square">
            <a:spAutoFit/>
          </a:bodyPr>
          <a:lstStyle/>
          <a:p>
            <a:r>
              <a:rPr lang="en-US" sz="1600" dirty="0"/>
              <a:t>The authority, therefore, given to the Supreme Court by the act establishing the judicial courts of the United States to issue writs of mandamus to public officers appears not to be warranted by the Constitution, and it becomes necessary to inquire whether a jurisdiction so conferred can be </a:t>
            </a:r>
            <a:r>
              <a:rPr lang="en-US" sz="1600" dirty="0" smtClean="0"/>
              <a:t>exercised…</a:t>
            </a:r>
          </a:p>
          <a:p>
            <a:endParaRPr lang="en-US" sz="1600" dirty="0"/>
          </a:p>
          <a:p>
            <a:r>
              <a:rPr lang="en-US" sz="1600" dirty="0"/>
              <a:t>The Constitution is either a superior, paramount law, unchangeable by ordinary means, or it is on a level with ordinary legislative acts, and, like other acts, is alterable when the legislature shall please to alter it</a:t>
            </a:r>
            <a:r>
              <a:rPr lang="en-US" sz="1600" dirty="0" smtClean="0"/>
              <a:t>.</a:t>
            </a:r>
          </a:p>
          <a:p>
            <a:endParaRPr lang="en-US" sz="1600" dirty="0"/>
          </a:p>
          <a:p>
            <a:r>
              <a:rPr lang="en-US" sz="1600" b="1" dirty="0">
                <a:solidFill>
                  <a:srgbClr val="FF0000"/>
                </a:solidFill>
              </a:rPr>
              <a:t>If the former part of the alternative be true, then a legislative act contrary to the Constitution is not law</a:t>
            </a:r>
            <a:r>
              <a:rPr lang="en-US" sz="1600" dirty="0"/>
              <a:t>; if the latter part be true, then written Constitutions are absurd attempts on the part of the people to limit a power in its own nature illimitable.</a:t>
            </a:r>
          </a:p>
          <a:p>
            <a:endParaRPr lang="en-US" dirty="0"/>
          </a:p>
        </p:txBody>
      </p:sp>
      <p:sp>
        <p:nvSpPr>
          <p:cNvPr id="3" name="TextBox 2"/>
          <p:cNvSpPr txBox="1"/>
          <p:nvPr/>
        </p:nvSpPr>
        <p:spPr>
          <a:xfrm>
            <a:off x="4038600" y="609600"/>
            <a:ext cx="1905000" cy="1200329"/>
          </a:xfrm>
          <a:prstGeom prst="rect">
            <a:avLst/>
          </a:prstGeom>
          <a:noFill/>
        </p:spPr>
        <p:txBody>
          <a:bodyPr wrap="square" rtlCol="0">
            <a:spAutoFit/>
          </a:bodyPr>
          <a:lstStyle/>
          <a:p>
            <a:pPr algn="ctr"/>
            <a:r>
              <a:rPr lang="en-US" i="1" dirty="0" smtClean="0"/>
              <a:t>Marbury</a:t>
            </a:r>
          </a:p>
          <a:p>
            <a:pPr algn="ctr"/>
            <a:r>
              <a:rPr lang="en-US" i="1" dirty="0" smtClean="0"/>
              <a:t>v.</a:t>
            </a:r>
          </a:p>
          <a:p>
            <a:pPr algn="ctr"/>
            <a:r>
              <a:rPr lang="en-US" i="1" dirty="0" smtClean="0"/>
              <a:t>Madison</a:t>
            </a:r>
          </a:p>
          <a:p>
            <a:pPr algn="ctr"/>
            <a:r>
              <a:rPr lang="en-US" dirty="0" smtClean="0"/>
              <a:t>1803</a:t>
            </a:r>
            <a:endParaRPr lang="en-US" dirty="0"/>
          </a:p>
        </p:txBody>
      </p:sp>
    </p:spTree>
    <p:extLst>
      <p:ext uri="{BB962C8B-B14F-4D97-AF65-F5344CB8AC3E}">
        <p14:creationId xmlns:p14="http://schemas.microsoft.com/office/powerpoint/2010/main" val="10217842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771"/>
            <a:ext cx="6507202" cy="4817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7202" y="4038598"/>
            <a:ext cx="2636798" cy="2813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098618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533400"/>
            <a:ext cx="6705600" cy="6463308"/>
          </a:xfrm>
          <a:prstGeom prst="rect">
            <a:avLst/>
          </a:prstGeom>
          <a:noFill/>
        </p:spPr>
        <p:txBody>
          <a:bodyPr wrap="square" rtlCol="0">
            <a:spAutoFit/>
          </a:bodyPr>
          <a:lstStyle/>
          <a:p>
            <a:pPr algn="ctr"/>
            <a:r>
              <a:rPr lang="en-US" i="1" dirty="0" smtClean="0"/>
              <a:t>Dartmouth College v. Woodward </a:t>
            </a:r>
            <a:r>
              <a:rPr lang="en-US" dirty="0" smtClean="0"/>
              <a:t>(1819)</a:t>
            </a:r>
          </a:p>
          <a:p>
            <a:endParaRPr lang="en-US" dirty="0"/>
          </a:p>
          <a:p>
            <a:r>
              <a:rPr lang="en-US" dirty="0"/>
              <a:t>This court can be insensible neither to the </a:t>
            </a:r>
            <a:r>
              <a:rPr lang="en-US" b="1" dirty="0">
                <a:solidFill>
                  <a:srgbClr val="FF0000"/>
                </a:solidFill>
              </a:rPr>
              <a:t>magnitude nor delicacy </a:t>
            </a:r>
            <a:r>
              <a:rPr lang="en-US" dirty="0"/>
              <a:t>of this question. The validity of a legislative act is to be examined; and the opinion of the highest law tribunal of a State is to be </a:t>
            </a:r>
            <a:r>
              <a:rPr lang="en-US" dirty="0" smtClean="0"/>
              <a:t>revised…</a:t>
            </a:r>
          </a:p>
          <a:p>
            <a:endParaRPr lang="en-US" dirty="0"/>
          </a:p>
          <a:p>
            <a:r>
              <a:rPr lang="en-US" dirty="0"/>
              <a:t>On more than one occasion, this Court has expressed the cautious circumspection with which it approaches the consideration of such questions, and has declared that in no doubtful case would it pronounce a legislative act to be contrary to the </a:t>
            </a:r>
            <a:r>
              <a:rPr lang="en-US" dirty="0" smtClean="0"/>
              <a:t>Constitution…</a:t>
            </a:r>
          </a:p>
          <a:p>
            <a:endParaRPr lang="en-US" dirty="0"/>
          </a:p>
          <a:p>
            <a:r>
              <a:rPr lang="en-US" dirty="0"/>
              <a:t>This is plainly a contract to which the donors, the Trustees, and the Crown (to whose rights and obligations New Hampshire succeeds) were the original </a:t>
            </a:r>
            <a:r>
              <a:rPr lang="en-US" dirty="0" smtClean="0"/>
              <a:t>parties</a:t>
            </a:r>
            <a:r>
              <a:rPr lang="en-US" dirty="0"/>
              <a:t>. It is a contract made on a valuable consideration. It is a contract for the security and disposition of property. It is a contract on the faith of which real and personal estate has been conveyed to the corporation. It is, then, a contract within the letter of the Constitution, and within its spirit </a:t>
            </a:r>
            <a:r>
              <a:rPr lang="en-US" dirty="0" smtClean="0"/>
              <a:t>also… </a:t>
            </a:r>
            <a:r>
              <a:rPr lang="en-US" b="1" dirty="0">
                <a:solidFill>
                  <a:srgbClr val="FF0000"/>
                </a:solidFill>
              </a:rPr>
              <a:t>The opinion of the Court, after mature deliberation, is that this is a contract the obligation of which cannot be impaired without violating the Constitution of the United States. </a:t>
            </a:r>
            <a:endParaRPr lang="en-US" b="1" dirty="0" smtClean="0">
              <a:solidFill>
                <a:srgbClr val="FF0000"/>
              </a:solidFill>
            </a:endParaRPr>
          </a:p>
          <a:p>
            <a:endParaRPr lang="en-US" dirty="0"/>
          </a:p>
          <a:p>
            <a:endParaRPr lang="en-US" dirty="0"/>
          </a:p>
        </p:txBody>
      </p:sp>
    </p:spTree>
    <p:extLst>
      <p:ext uri="{BB962C8B-B14F-4D97-AF65-F5344CB8AC3E}">
        <p14:creationId xmlns:p14="http://schemas.microsoft.com/office/powerpoint/2010/main" val="11537231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2127" y="457200"/>
            <a:ext cx="7921705" cy="60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78961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381000"/>
            <a:ext cx="7086600" cy="6463308"/>
          </a:xfrm>
          <a:prstGeom prst="rect">
            <a:avLst/>
          </a:prstGeom>
          <a:noFill/>
        </p:spPr>
        <p:txBody>
          <a:bodyPr wrap="square" rtlCol="0">
            <a:spAutoFit/>
          </a:bodyPr>
          <a:lstStyle/>
          <a:p>
            <a:pPr algn="ctr"/>
            <a:r>
              <a:rPr lang="en-US" i="1" dirty="0" smtClean="0"/>
              <a:t>McCulloch v. Maryland </a:t>
            </a:r>
            <a:r>
              <a:rPr lang="en-US" dirty="0" smtClean="0"/>
              <a:t>(1819)</a:t>
            </a:r>
          </a:p>
          <a:p>
            <a:endParaRPr lang="en-US" dirty="0"/>
          </a:p>
          <a:p>
            <a:r>
              <a:rPr lang="en-US" dirty="0"/>
              <a:t>In discussing this question, the counsel for the State of Maryland have deemed it of some importance, in the construction of the Constitution, to consider that instrument not as emanating from the people, but as the act of sovereign and independent </a:t>
            </a:r>
            <a:r>
              <a:rPr lang="en-US" dirty="0" smtClean="0"/>
              <a:t>States . . . It </a:t>
            </a:r>
            <a:r>
              <a:rPr lang="en-US" dirty="0"/>
              <a:t>would be difficult to sustain this </a:t>
            </a:r>
            <a:r>
              <a:rPr lang="en-US" dirty="0" smtClean="0"/>
              <a:t>proposition</a:t>
            </a:r>
            <a:r>
              <a:rPr lang="en-US" dirty="0"/>
              <a:t> </a:t>
            </a:r>
            <a:r>
              <a:rPr lang="en-US" dirty="0" smtClean="0"/>
              <a:t>. . .</a:t>
            </a:r>
          </a:p>
          <a:p>
            <a:endParaRPr lang="en-US" dirty="0"/>
          </a:p>
          <a:p>
            <a:r>
              <a:rPr lang="en-US" dirty="0"/>
              <a:t>Among the enumerated powers, we do not find that of establishing a bank or creating a corporation. But there is no phrase in the instrument which, like the Articles of Confederation, excludes incidental or implied powers and which requires that everything granted shall be expressly and minutely </a:t>
            </a:r>
            <a:r>
              <a:rPr lang="en-US" dirty="0" smtClean="0"/>
              <a:t>described</a:t>
            </a:r>
            <a:r>
              <a:rPr lang="en-US" dirty="0"/>
              <a:t> </a:t>
            </a:r>
            <a:r>
              <a:rPr lang="en-US" dirty="0" smtClean="0"/>
              <a:t>. . .</a:t>
            </a:r>
            <a:endParaRPr lang="en-US" dirty="0"/>
          </a:p>
          <a:p>
            <a:endParaRPr lang="en-US" dirty="0" smtClean="0"/>
          </a:p>
          <a:p>
            <a:r>
              <a:rPr lang="en-US" dirty="0" smtClean="0"/>
              <a:t>Let </a:t>
            </a:r>
            <a:r>
              <a:rPr lang="en-US" dirty="0"/>
              <a:t>the end be legitimate, let it be within the scope of the constitution, and all means which are appropriate, which are plainly adapted to that end, which are not prohibited, but consist with the letter and spirit of the constitution, are </a:t>
            </a:r>
            <a:r>
              <a:rPr lang="en-US" dirty="0" smtClean="0"/>
              <a:t>constitutional…</a:t>
            </a:r>
            <a:endParaRPr lang="en-US" dirty="0"/>
          </a:p>
          <a:p>
            <a:endParaRPr lang="en-US" dirty="0"/>
          </a:p>
          <a:p>
            <a:r>
              <a:rPr lang="en-US" b="1" dirty="0" smtClean="0">
                <a:solidFill>
                  <a:srgbClr val="FF0000"/>
                </a:solidFill>
              </a:rPr>
              <a:t>A </a:t>
            </a:r>
            <a:r>
              <a:rPr lang="en-US" b="1" dirty="0">
                <a:solidFill>
                  <a:srgbClr val="FF0000"/>
                </a:solidFill>
              </a:rPr>
              <a:t>right to tax, without limit or control, is essentially a power to destroy. </a:t>
            </a:r>
            <a:r>
              <a:rPr lang="en-US" dirty="0"/>
              <a:t>If one national institution may be destroyed in this manner, all may be destroyed in the same manner. If this power to tax the national property and </a:t>
            </a:r>
            <a:r>
              <a:rPr lang="en-US" dirty="0" smtClean="0"/>
              <a:t>institutions</a:t>
            </a:r>
            <a:r>
              <a:rPr lang="en-US" dirty="0"/>
              <a:t> </a:t>
            </a:r>
            <a:r>
              <a:rPr lang="en-US" dirty="0" smtClean="0"/>
              <a:t>exists </a:t>
            </a:r>
            <a:r>
              <a:rPr lang="en-US" dirty="0"/>
              <a:t>in the state of Maryland, it is unbounded in extent. </a:t>
            </a:r>
          </a:p>
        </p:txBody>
      </p:sp>
    </p:spTree>
    <p:extLst>
      <p:ext uri="{BB962C8B-B14F-4D97-AF65-F5344CB8AC3E}">
        <p14:creationId xmlns:p14="http://schemas.microsoft.com/office/powerpoint/2010/main" val="12917988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1" y="304799"/>
            <a:ext cx="8259232" cy="64637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22718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609600"/>
            <a:ext cx="6858000" cy="5355312"/>
          </a:xfrm>
          <a:prstGeom prst="rect">
            <a:avLst/>
          </a:prstGeom>
          <a:noFill/>
        </p:spPr>
        <p:txBody>
          <a:bodyPr wrap="square" rtlCol="0">
            <a:spAutoFit/>
          </a:bodyPr>
          <a:lstStyle/>
          <a:p>
            <a:pPr algn="ctr"/>
            <a:r>
              <a:rPr lang="en-US" i="1" dirty="0" smtClean="0"/>
              <a:t>Gibbons v. Ogden </a:t>
            </a:r>
            <a:r>
              <a:rPr lang="en-US" dirty="0" smtClean="0"/>
              <a:t>(1828)</a:t>
            </a:r>
          </a:p>
          <a:p>
            <a:endParaRPr lang="en-US" dirty="0"/>
          </a:p>
          <a:p>
            <a:r>
              <a:rPr lang="en-US" dirty="0" smtClean="0"/>
              <a:t>The federal government has the </a:t>
            </a:r>
            <a:r>
              <a:rPr lang="en-US" dirty="0"/>
              <a:t>power to regulate; that is, to prescribe the rule by which commerce is to be governed. </a:t>
            </a:r>
            <a:r>
              <a:rPr lang="en-US" b="1" dirty="0">
                <a:solidFill>
                  <a:srgbClr val="FF0000"/>
                </a:solidFill>
              </a:rPr>
              <a:t>This power, like all others vested in Congress, is complete in itself, may be exercised to its utmost extent, and acknowledges no limitations, other than are prescribed in the </a:t>
            </a:r>
            <a:r>
              <a:rPr lang="en-US" b="1" dirty="0" smtClean="0">
                <a:solidFill>
                  <a:srgbClr val="FF0000"/>
                </a:solidFill>
              </a:rPr>
              <a:t>Constitution</a:t>
            </a:r>
            <a:r>
              <a:rPr lang="en-US" dirty="0" smtClean="0"/>
              <a:t> . . .</a:t>
            </a:r>
          </a:p>
          <a:p>
            <a:endParaRPr lang="en-US" dirty="0"/>
          </a:p>
          <a:p>
            <a:r>
              <a:rPr lang="en-US" dirty="0"/>
              <a:t>The word “among” </a:t>
            </a:r>
            <a:r>
              <a:rPr lang="en-US" dirty="0" smtClean="0"/>
              <a:t>[the several states] means </a:t>
            </a:r>
            <a:r>
              <a:rPr lang="en-US" dirty="0"/>
              <a:t>intermingled with. A thing which is among others, is intermingled with them. Commerce among the States, cannot stop at the external boundary line of each State, but may be introduced into the </a:t>
            </a:r>
            <a:r>
              <a:rPr lang="en-US" dirty="0" smtClean="0"/>
              <a:t>interior . . . Comprehensive </a:t>
            </a:r>
            <a:r>
              <a:rPr lang="en-US" dirty="0"/>
              <a:t>as the word “among” is, it may very properly be restricted to that commerce which concerns more States than </a:t>
            </a:r>
            <a:r>
              <a:rPr lang="en-US" dirty="0" smtClean="0"/>
              <a:t>one . . .</a:t>
            </a:r>
          </a:p>
          <a:p>
            <a:endParaRPr lang="en-US" dirty="0"/>
          </a:p>
          <a:p>
            <a:r>
              <a:rPr lang="en-US" dirty="0"/>
              <a:t>The power of Congress, then, comprehends navigation, within the limits of every State in the Union; so far as that navigation may be, in any manner, connected with “commerce with foreign nations, or among the several </a:t>
            </a:r>
            <a:r>
              <a:rPr lang="en-US" dirty="0" smtClean="0"/>
              <a:t>States.</a:t>
            </a:r>
            <a:endParaRPr lang="en-US" dirty="0"/>
          </a:p>
        </p:txBody>
      </p:sp>
    </p:spTree>
    <p:extLst>
      <p:ext uri="{BB962C8B-B14F-4D97-AF65-F5344CB8AC3E}">
        <p14:creationId xmlns:p14="http://schemas.microsoft.com/office/powerpoint/2010/main" val="35758020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www.reclaimoklahoma.org/samuel_chase.jpg"/>
          <p:cNvPicPr>
            <a:picLocks noChangeAspect="1" noChangeArrowheads="1"/>
          </p:cNvPicPr>
          <p:nvPr/>
        </p:nvPicPr>
        <p:blipFill>
          <a:blip r:embed="rId3" cstate="print"/>
          <a:srcRect/>
          <a:stretch>
            <a:fillRect/>
          </a:stretch>
        </p:blipFill>
        <p:spPr bwMode="auto">
          <a:xfrm>
            <a:off x="1998421" y="81643"/>
            <a:ext cx="5316779" cy="6547757"/>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georgiainfo.galileo.usg.edu/gastudiesimages/Cherokee%20Georgia%201831%20Map.jpg"/>
          <p:cNvPicPr>
            <a:picLocks noChangeAspect="1" noChangeArrowheads="1"/>
          </p:cNvPicPr>
          <p:nvPr/>
        </p:nvPicPr>
        <p:blipFill>
          <a:blip r:embed="rId3" cstate="print"/>
          <a:srcRect/>
          <a:stretch>
            <a:fillRect/>
          </a:stretch>
        </p:blipFill>
        <p:spPr bwMode="auto">
          <a:xfrm>
            <a:off x="65689" y="304800"/>
            <a:ext cx="9049408" cy="6248400"/>
          </a:xfrm>
          <a:prstGeom prst="rect">
            <a:avLst/>
          </a:prstGeom>
          <a:noFill/>
        </p:spPr>
      </p:pic>
    </p:spTree>
    <p:extLst>
      <p:ext uri="{BB962C8B-B14F-4D97-AF65-F5344CB8AC3E}">
        <p14:creationId xmlns:p14="http://schemas.microsoft.com/office/powerpoint/2010/main" val="27235510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76400" y="533400"/>
            <a:ext cx="6248400" cy="6186309"/>
          </a:xfrm>
          <a:prstGeom prst="rect">
            <a:avLst/>
          </a:prstGeom>
          <a:noFill/>
        </p:spPr>
        <p:txBody>
          <a:bodyPr wrap="square" rtlCol="0">
            <a:spAutoFit/>
          </a:bodyPr>
          <a:lstStyle/>
          <a:p>
            <a:pPr algn="ctr"/>
            <a:r>
              <a:rPr lang="en-US" i="1" dirty="0" smtClean="0"/>
              <a:t>Worcester v. Georgia </a:t>
            </a:r>
            <a:r>
              <a:rPr lang="en-US" dirty="0" smtClean="0"/>
              <a:t>(1832)</a:t>
            </a:r>
          </a:p>
          <a:p>
            <a:endParaRPr lang="en-US" dirty="0"/>
          </a:p>
          <a:p>
            <a:r>
              <a:rPr lang="en-US" b="1" dirty="0" smtClean="0">
                <a:solidFill>
                  <a:srgbClr val="FF0000"/>
                </a:solidFill>
              </a:rPr>
              <a:t>The </a:t>
            </a:r>
            <a:r>
              <a:rPr lang="en-US" b="1" dirty="0">
                <a:solidFill>
                  <a:srgbClr val="FF0000"/>
                </a:solidFill>
              </a:rPr>
              <a:t>Cherokee Nation, then, is a distinct community, occupying its own territory, with boundaries accurately described, in which the laws of Georgia can have no force</a:t>
            </a:r>
            <a:r>
              <a:rPr lang="en-US" dirty="0"/>
              <a:t>, and which the citizens of Georgia have no right to enter but with the assent of the Cherokees themselves or in conformity with treaties and with the acts of Congress. The whole intercourse between the United States and this nation is, by our Constitution and laws, vested in the government of the United States</a:t>
            </a:r>
            <a:r>
              <a:rPr lang="en-US" dirty="0" smtClean="0"/>
              <a:t>.</a:t>
            </a:r>
          </a:p>
          <a:p>
            <a:endParaRPr lang="en-US" dirty="0"/>
          </a:p>
          <a:p>
            <a:r>
              <a:rPr lang="en-US" dirty="0"/>
              <a:t>The act of the State of Georgia under which the plaintiff in error was prosecuted is consequently void, and the </a:t>
            </a:r>
            <a:r>
              <a:rPr lang="en-US" dirty="0" err="1"/>
              <a:t>judgement</a:t>
            </a:r>
            <a:r>
              <a:rPr lang="en-US" dirty="0"/>
              <a:t> a nullity. . . . The Acts of Georgia are repugnant to the Constitution, laws, and treaties of the United States</a:t>
            </a:r>
            <a:r>
              <a:rPr lang="en-US" dirty="0" smtClean="0"/>
              <a:t>.</a:t>
            </a:r>
          </a:p>
          <a:p>
            <a:endParaRPr lang="en-US" dirty="0"/>
          </a:p>
          <a:p>
            <a:r>
              <a:rPr lang="en-US" b="1" dirty="0">
                <a:solidFill>
                  <a:srgbClr val="FF0000"/>
                </a:solidFill>
              </a:rPr>
              <a:t>They interfere forcibly with the relations established between the United States and the Cherokee Nation, the regulation of which according to the settled principles of our Constitution, are committed exclusively to the government of the Union</a:t>
            </a:r>
            <a:r>
              <a:rPr lang="en-US" dirty="0"/>
              <a:t>.</a:t>
            </a:r>
          </a:p>
          <a:p>
            <a:r>
              <a:rPr lang="en-US" dirty="0"/>
              <a:t/>
            </a:r>
            <a:br>
              <a:rPr lang="en-US" dirty="0"/>
            </a:br>
            <a:endParaRPr lang="en-US" dirty="0"/>
          </a:p>
        </p:txBody>
      </p:sp>
    </p:spTree>
    <p:extLst>
      <p:ext uri="{BB962C8B-B14F-4D97-AF65-F5344CB8AC3E}">
        <p14:creationId xmlns:p14="http://schemas.microsoft.com/office/powerpoint/2010/main" val="41029193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52400"/>
            <a:ext cx="6477000" cy="647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00305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2.bp.blogspot.com/_mABQ9X3TqoA/TIztoV3SCaI/AAAAAAAADdU/Y9HUIWzYTMM/s1600/Cherokee_Nation_Map.jpg"/>
          <p:cNvPicPr>
            <a:picLocks noChangeAspect="1" noChangeArrowheads="1"/>
          </p:cNvPicPr>
          <p:nvPr/>
        </p:nvPicPr>
        <p:blipFill>
          <a:blip r:embed="rId3" cstate="print"/>
          <a:srcRect/>
          <a:stretch>
            <a:fillRect/>
          </a:stretch>
        </p:blipFill>
        <p:spPr bwMode="auto">
          <a:xfrm>
            <a:off x="93883" y="609600"/>
            <a:ext cx="9137625" cy="541020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upload.wikimedia.org/wikipedia/en/5/50/Secret_Journal_of_the_Hartford_Convention.jpg"/>
          <p:cNvPicPr>
            <a:picLocks noChangeAspect="1" noChangeArrowheads="1"/>
          </p:cNvPicPr>
          <p:nvPr/>
        </p:nvPicPr>
        <p:blipFill>
          <a:blip r:embed="rId3" cstate="print"/>
          <a:srcRect/>
          <a:stretch>
            <a:fillRect/>
          </a:stretch>
        </p:blipFill>
        <p:spPr bwMode="auto">
          <a:xfrm>
            <a:off x="2057400" y="-1385962"/>
            <a:ext cx="4695825" cy="8243962"/>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media.maps.com/magellan/Images/ilhist2.gif"/>
          <p:cNvPicPr>
            <a:picLocks noChangeAspect="1" noChangeArrowheads="1"/>
          </p:cNvPicPr>
          <p:nvPr/>
        </p:nvPicPr>
        <p:blipFill>
          <a:blip r:embed="rId3" cstate="print"/>
          <a:srcRect/>
          <a:stretch>
            <a:fillRect/>
          </a:stretch>
        </p:blipFill>
        <p:spPr bwMode="auto">
          <a:xfrm>
            <a:off x="420993" y="304800"/>
            <a:ext cx="7915204" cy="594360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http://upload.wikimedia.org/wikipedia/commons/9/92/Henry_Clay.JPG"/>
          <p:cNvPicPr>
            <a:picLocks noChangeAspect="1" noChangeArrowheads="1"/>
          </p:cNvPicPr>
          <p:nvPr/>
        </p:nvPicPr>
        <p:blipFill>
          <a:blip r:embed="rId3" cstate="print"/>
          <a:srcRect/>
          <a:stretch>
            <a:fillRect/>
          </a:stretch>
        </p:blipFill>
        <p:spPr bwMode="auto">
          <a:xfrm>
            <a:off x="1872107" y="0"/>
            <a:ext cx="5499557" cy="670560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4.bp.blogspot.com/_hT5a9DSXCmU/TS31oeyfawI/AAAAAAAAFFg/mUyoGcretT8/s1600/webster%2Bhayne.jpg"/>
          <p:cNvPicPr>
            <a:picLocks noChangeAspect="1" noChangeArrowheads="1"/>
          </p:cNvPicPr>
          <p:nvPr/>
        </p:nvPicPr>
        <p:blipFill>
          <a:blip r:embed="rId3" cstate="print"/>
          <a:srcRect/>
          <a:stretch>
            <a:fillRect/>
          </a:stretch>
        </p:blipFill>
        <p:spPr bwMode="auto">
          <a:xfrm>
            <a:off x="324972" y="152400"/>
            <a:ext cx="8087722" cy="632460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3.bp.blogspot.com/_cNfXHQHTJqs/SQdHPvTbxQI/AAAAAAAAAjo/lsSU_OjTVyg/s320/john-c-calhoun.gif"/>
          <p:cNvPicPr>
            <a:picLocks noChangeAspect="1" noChangeArrowheads="1"/>
          </p:cNvPicPr>
          <p:nvPr/>
        </p:nvPicPr>
        <p:blipFill>
          <a:blip r:embed="rId3" cstate="print"/>
          <a:srcRect/>
          <a:stretch>
            <a:fillRect/>
          </a:stretch>
        </p:blipFill>
        <p:spPr bwMode="auto">
          <a:xfrm>
            <a:off x="1249375" y="152400"/>
            <a:ext cx="6616599" cy="617220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145942"/>
            <a:ext cx="4724400" cy="65661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873164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www.archives.gov/exhibits/treasures_of_congress/Images/page_9/30a.jpg"/>
          <p:cNvPicPr>
            <a:picLocks noChangeAspect="1" noChangeArrowheads="1"/>
          </p:cNvPicPr>
          <p:nvPr/>
        </p:nvPicPr>
        <p:blipFill>
          <a:blip r:embed="rId3" cstate="print"/>
          <a:srcRect/>
          <a:stretch>
            <a:fillRect/>
          </a:stretch>
        </p:blipFill>
        <p:spPr bwMode="auto">
          <a:xfrm>
            <a:off x="2286000" y="0"/>
            <a:ext cx="4762500" cy="6600825"/>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0053" y="377953"/>
            <a:ext cx="5643747" cy="57942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932468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3.bp.blogspot.com/_iokxVPbLDY8/TLB9yK6L0qI/AAAAAAAAGPE/fHuW1IIGYDE/s1600/John+Quincy+Adams.jpg"/>
          <p:cNvPicPr>
            <a:picLocks noChangeAspect="1" noChangeArrowheads="1"/>
          </p:cNvPicPr>
          <p:nvPr/>
        </p:nvPicPr>
        <p:blipFill>
          <a:blip r:embed="rId3" cstate="print"/>
          <a:srcRect/>
          <a:stretch>
            <a:fillRect/>
          </a:stretch>
        </p:blipFill>
        <p:spPr bwMode="auto">
          <a:xfrm>
            <a:off x="2566474" y="93608"/>
            <a:ext cx="4824926" cy="6307192"/>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http://www.historyplace.com/speeches/speechgfx/garrison-new4.jpg"/>
          <p:cNvPicPr>
            <a:picLocks noChangeAspect="1" noChangeArrowheads="1"/>
          </p:cNvPicPr>
          <p:nvPr/>
        </p:nvPicPr>
        <p:blipFill>
          <a:blip r:embed="rId3" cstate="print"/>
          <a:srcRect/>
          <a:stretch>
            <a:fillRect/>
          </a:stretch>
        </p:blipFill>
        <p:spPr bwMode="auto">
          <a:xfrm>
            <a:off x="2653803" y="76200"/>
            <a:ext cx="4280397" cy="6549008"/>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File:ElizabethCadyStanton.jpg"/>
          <p:cNvPicPr>
            <a:picLocks noChangeAspect="1" noChangeArrowheads="1"/>
          </p:cNvPicPr>
          <p:nvPr/>
        </p:nvPicPr>
        <p:blipFill>
          <a:blip r:embed="rId3" cstate="print"/>
          <a:srcRect/>
          <a:stretch>
            <a:fillRect/>
          </a:stretch>
        </p:blipFill>
        <p:spPr bwMode="auto">
          <a:xfrm>
            <a:off x="2386797" y="103913"/>
            <a:ext cx="4852203" cy="6449287"/>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1200" y="36922"/>
            <a:ext cx="5151600" cy="67448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839939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www.franklin.ma.us/auto/upload/schools/fhs/2675-horace_mann.jpg"/>
          <p:cNvPicPr>
            <a:picLocks noChangeAspect="1" noChangeArrowheads="1"/>
          </p:cNvPicPr>
          <p:nvPr/>
        </p:nvPicPr>
        <p:blipFill>
          <a:blip r:embed="rId3" cstate="print"/>
          <a:srcRect/>
          <a:stretch>
            <a:fillRect/>
          </a:stretch>
        </p:blipFill>
        <p:spPr bwMode="auto">
          <a:xfrm>
            <a:off x="1866400" y="262104"/>
            <a:ext cx="5220200" cy="6443496"/>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claudehinklesurveyors.com/yahoo_site_admin/assets/images/texas_republic_map_large.20882915.jpg"/>
          <p:cNvPicPr>
            <a:picLocks noChangeAspect="1" noChangeArrowheads="1"/>
          </p:cNvPicPr>
          <p:nvPr/>
        </p:nvPicPr>
        <p:blipFill>
          <a:blip r:embed="rId3" cstate="print"/>
          <a:srcRect/>
          <a:stretch>
            <a:fillRect/>
          </a:stretch>
        </p:blipFill>
        <p:spPr bwMode="auto">
          <a:xfrm>
            <a:off x="1981200" y="-109721"/>
            <a:ext cx="5715000" cy="6818755"/>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6" name="Picture 6" descr="http://www.nndb.com/people/851/000049704/john-tyler.jpg"/>
          <p:cNvPicPr>
            <a:picLocks noChangeAspect="1" noChangeArrowheads="1"/>
          </p:cNvPicPr>
          <p:nvPr/>
        </p:nvPicPr>
        <p:blipFill>
          <a:blip r:embed="rId3" cstate="print"/>
          <a:srcRect/>
          <a:stretch>
            <a:fillRect/>
          </a:stretch>
        </p:blipFill>
        <p:spPr bwMode="auto">
          <a:xfrm>
            <a:off x="2239462" y="-97291"/>
            <a:ext cx="5228138" cy="6955291"/>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81000"/>
            <a:ext cx="4176528" cy="5572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381000"/>
            <a:ext cx="4019550" cy="5572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22262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656" y="152400"/>
            <a:ext cx="2729593" cy="33956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2250" y="3352800"/>
            <a:ext cx="6381750" cy="2695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020024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13" y="138113"/>
            <a:ext cx="9020175" cy="6581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044419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 descr="mex-war-map.jpg"/>
          <p:cNvPicPr>
            <a:picLocks noChangeAspect="1"/>
          </p:cNvPicPr>
          <p:nvPr/>
        </p:nvPicPr>
        <p:blipFill>
          <a:blip r:embed="rId3" cstate="print"/>
          <a:srcRect/>
          <a:stretch>
            <a:fillRect/>
          </a:stretch>
        </p:blipFill>
        <p:spPr bwMode="auto">
          <a:xfrm>
            <a:off x="233363" y="0"/>
            <a:ext cx="8878887" cy="6705600"/>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File:Joshua Reed Giddings - Brady-Handy.jpg"/>
          <p:cNvPicPr>
            <a:picLocks noChangeAspect="1" noChangeArrowheads="1"/>
          </p:cNvPicPr>
          <p:nvPr/>
        </p:nvPicPr>
        <p:blipFill>
          <a:blip r:embed="rId3" cstate="print"/>
          <a:srcRect/>
          <a:stretch>
            <a:fillRect/>
          </a:stretch>
        </p:blipFill>
        <p:spPr bwMode="auto">
          <a:xfrm>
            <a:off x="2313940" y="0"/>
            <a:ext cx="4705572" cy="6858000"/>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3" cstate="print"/>
          <a:srcRect/>
          <a:stretch>
            <a:fillRect/>
          </a:stretch>
        </p:blipFill>
        <p:spPr bwMode="auto">
          <a:xfrm>
            <a:off x="1714500" y="0"/>
            <a:ext cx="5715000" cy="7086600"/>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cation_Republic_of_Yucatan_(1841-1848).png"/>
          <p:cNvPicPr>
            <a:picLocks noChangeAspect="1"/>
          </p:cNvPicPr>
          <p:nvPr/>
        </p:nvPicPr>
        <p:blipFill>
          <a:blip r:embed="rId3" cstate="print"/>
          <a:stretch>
            <a:fillRect/>
          </a:stretch>
        </p:blipFill>
        <p:spPr>
          <a:xfrm>
            <a:off x="0" y="238161"/>
            <a:ext cx="9144000" cy="6381677"/>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http://wikis.lib.ncsu.edu/images/7/7b/Zacharytaylor.jpg"/>
          <p:cNvPicPr>
            <a:picLocks noChangeAspect="1" noChangeArrowheads="1"/>
          </p:cNvPicPr>
          <p:nvPr/>
        </p:nvPicPr>
        <p:blipFill>
          <a:blip r:embed="rId3" cstate="print"/>
          <a:srcRect/>
          <a:stretch>
            <a:fillRect/>
          </a:stretch>
        </p:blipFill>
        <p:spPr bwMode="auto">
          <a:xfrm>
            <a:off x="2214754" y="0"/>
            <a:ext cx="5163312" cy="6705600"/>
          </a:xfrm>
          <a:prstGeom prst="rect">
            <a:avLst/>
          </a:prstGeom>
          <a:noFill/>
        </p:spPr>
      </p:pic>
    </p:spTree>
    <p:extLst>
      <p:ext uri="{BB962C8B-B14F-4D97-AF65-F5344CB8AC3E}">
        <p14:creationId xmlns:p14="http://schemas.microsoft.com/office/powerpoint/2010/main" val="173689967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faculty.umf.maine.edu/walter.sargent/public.www/web%20103/Free%20Soil%20poster%201848.jpg"/>
          <p:cNvPicPr>
            <a:picLocks noChangeAspect="1" noChangeArrowheads="1"/>
          </p:cNvPicPr>
          <p:nvPr/>
        </p:nvPicPr>
        <p:blipFill>
          <a:blip r:embed="rId3" cstate="print"/>
          <a:srcRect/>
          <a:stretch>
            <a:fillRect/>
          </a:stretch>
        </p:blipFill>
        <p:spPr bwMode="auto">
          <a:xfrm>
            <a:off x="2286000" y="171449"/>
            <a:ext cx="4762500" cy="6686551"/>
          </a:xfrm>
          <a:prstGeom prst="rect">
            <a:avLst/>
          </a:prstGeom>
          <a:noFill/>
        </p:spPr>
      </p:pic>
    </p:spTree>
    <p:extLst>
      <p:ext uri="{BB962C8B-B14F-4D97-AF65-F5344CB8AC3E}">
        <p14:creationId xmlns:p14="http://schemas.microsoft.com/office/powerpoint/2010/main" val="122988310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 y="95250"/>
            <a:ext cx="9067800" cy="666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435184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1806</TotalTime>
  <Words>925</Words>
  <Application>Microsoft Office PowerPoint</Application>
  <PresentationFormat>On-screen Show (4:3)</PresentationFormat>
  <Paragraphs>75</Paragraphs>
  <Slides>39</Slides>
  <Notes>25</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26</cp:revision>
  <dcterms:created xsi:type="dcterms:W3CDTF">2011-02-17T18:12:56Z</dcterms:created>
  <dcterms:modified xsi:type="dcterms:W3CDTF">2013-09-22T16:49:16Z</dcterms:modified>
</cp:coreProperties>
</file>