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83" r:id="rId3"/>
    <p:sldId id="284" r:id="rId4"/>
    <p:sldId id="265" r:id="rId5"/>
    <p:sldId id="278" r:id="rId6"/>
    <p:sldId id="264" r:id="rId7"/>
    <p:sldId id="263" r:id="rId8"/>
    <p:sldId id="269" r:id="rId9"/>
    <p:sldId id="280" r:id="rId10"/>
    <p:sldId id="267" r:id="rId11"/>
    <p:sldId id="268" r:id="rId12"/>
    <p:sldId id="285" r:id="rId13"/>
    <p:sldId id="286" r:id="rId14"/>
    <p:sldId id="257" r:id="rId15"/>
    <p:sldId id="258" r:id="rId16"/>
    <p:sldId id="261" r:id="rId17"/>
    <p:sldId id="259" r:id="rId18"/>
    <p:sldId id="289" r:id="rId19"/>
    <p:sldId id="262" r:id="rId20"/>
    <p:sldId id="288" r:id="rId21"/>
    <p:sldId id="287" r:id="rId22"/>
    <p:sldId id="270" r:id="rId23"/>
    <p:sldId id="272" r:id="rId24"/>
    <p:sldId id="293" r:id="rId25"/>
    <p:sldId id="271" r:id="rId26"/>
    <p:sldId id="294" r:id="rId27"/>
    <p:sldId id="291" r:id="rId28"/>
    <p:sldId id="282" r:id="rId29"/>
    <p:sldId id="273" r:id="rId30"/>
    <p:sldId id="275" r:id="rId31"/>
    <p:sldId id="295" r:id="rId32"/>
    <p:sldId id="276" r:id="rId33"/>
    <p:sldId id="27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E0AE8-2B69-4B0B-9283-6B57077C22B3}" type="datetimeFigureOut">
              <a:rPr lang="en-US" smtClean="0"/>
              <a:t>05-Sep-13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A1B3A0-45DB-47FE-BE81-732BDDEA3CC0}" type="slidenum">
              <a:rPr lang="en-US" smtClean="0"/>
              <a:t>‹#›</a:t>
            </a:fld>
            <a:endParaRPr lang="en-US"/>
          </a:p>
        </p:txBody>
      </p:sp>
    </p:spTree>
    <p:extLst>
      <p:ext uri="{BB962C8B-B14F-4D97-AF65-F5344CB8AC3E}">
        <p14:creationId xmlns:p14="http://schemas.microsoft.com/office/powerpoint/2010/main" val="1815707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Robert </a:t>
            </a:r>
            <a:r>
              <a:rPr lang="en-US" dirty="0" err="1" smtClean="0"/>
              <a:t>morris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Indpce</a:t>
            </a:r>
            <a:r>
              <a:rPr lang="en-US" dirty="0" smtClean="0"/>
              <a:t> hall</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18</a:t>
            </a:fld>
            <a:endParaRPr lang="en-US"/>
          </a:p>
        </p:txBody>
      </p:sp>
    </p:spTree>
    <p:extLst>
      <p:ext uri="{BB962C8B-B14F-4D97-AF65-F5344CB8AC3E}">
        <p14:creationId xmlns:p14="http://schemas.microsoft.com/office/powerpoint/2010/main" val="1314146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Nassau hall </a:t>
            </a:r>
            <a:r>
              <a:rPr lang="en-US" dirty="0" err="1" smtClean="0"/>
              <a:t>princeton</a:t>
            </a:r>
            <a:r>
              <a:rPr lang="en-US" dirty="0" smtClean="0"/>
              <a:t> 1783</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French arms tavern 1785</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20</a:t>
            </a:fld>
            <a:endParaRPr lang="en-US"/>
          </a:p>
        </p:txBody>
      </p:sp>
    </p:spTree>
    <p:extLst>
      <p:ext uri="{BB962C8B-B14F-4D97-AF65-F5344CB8AC3E}">
        <p14:creationId xmlns:p14="http://schemas.microsoft.com/office/powerpoint/2010/main" val="2552639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 </a:t>
            </a:r>
            <a:r>
              <a:rPr lang="en-US" dirty="0" err="1" smtClean="0"/>
              <a:t>wachovia</a:t>
            </a:r>
            <a:r>
              <a:rPr lang="en-US" dirty="0" smtClean="0"/>
              <a:t> Bank</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21</a:t>
            </a:fld>
            <a:endParaRPr lang="en-US"/>
          </a:p>
        </p:txBody>
      </p:sp>
    </p:spTree>
    <p:extLst>
      <p:ext uri="{BB962C8B-B14F-4D97-AF65-F5344CB8AC3E}">
        <p14:creationId xmlns:p14="http://schemas.microsoft.com/office/powerpoint/2010/main" val="890611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jay</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Daniel shays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28</a:t>
            </a:fld>
            <a:endParaRPr lang="en-US"/>
          </a:p>
        </p:txBody>
      </p:sp>
    </p:spTree>
    <p:extLst>
      <p:ext uri="{BB962C8B-B14F-4D97-AF65-F5344CB8AC3E}">
        <p14:creationId xmlns:p14="http://schemas.microsoft.com/office/powerpoint/2010/main" val="3455232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shays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32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05-Sep-13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05-Sep-13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33305E-9947-47B1-A8E9-643C653B1719}" type="datetimeFigureOut">
              <a:rPr lang="en-US" smtClean="0"/>
              <a:t>05-Sep-13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33305E-9947-47B1-A8E9-643C653B1719}" type="datetimeFigureOut">
              <a:rPr lang="en-US" smtClean="0"/>
              <a:t>05-Sep-13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33305E-9947-47B1-A8E9-643C653B1719}" type="datetimeFigureOut">
              <a:rPr lang="en-US" smtClean="0"/>
              <a:t>05-Sep-13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33305E-9947-47B1-A8E9-643C653B1719}" type="datetimeFigureOut">
              <a:rPr lang="en-US" smtClean="0"/>
              <a:t>05-Sep-13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33305E-9947-47B1-A8E9-643C653B1719}" type="datetimeFigureOut">
              <a:rPr lang="en-US" smtClean="0"/>
              <a:t>05-Sep-13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t>05-Sep-13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t>05-Sep-13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05-Sep-13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05-Sep-13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3305E-9947-47B1-A8E9-643C653B1719}" type="datetimeFigureOut">
              <a:rPr lang="en-US" smtClean="0"/>
              <a:t>05-Sep-13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00BC3-8F4E-4658-9F83-13E493086D2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ezcomics.com/site/sites/default/files/benjamin-franklin_0.jpg"/>
          <p:cNvPicPr>
            <a:picLocks noChangeAspect="1" noChangeArrowheads="1"/>
          </p:cNvPicPr>
          <p:nvPr/>
        </p:nvPicPr>
        <p:blipFill>
          <a:blip r:embed="rId3" cstate="print"/>
          <a:srcRect/>
          <a:stretch>
            <a:fillRect/>
          </a:stretch>
        </p:blipFill>
        <p:spPr bwMode="auto">
          <a:xfrm>
            <a:off x="1447800" y="228600"/>
            <a:ext cx="6679503" cy="617021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609600"/>
            <a:ext cx="5255068" cy="5410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9633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28600"/>
            <a:ext cx="7467600" cy="7848302"/>
          </a:xfrm>
          <a:prstGeom prst="rect">
            <a:avLst/>
          </a:prstGeom>
          <a:noFill/>
        </p:spPr>
        <p:txBody>
          <a:bodyPr wrap="square" rtlCol="0">
            <a:spAutoFit/>
          </a:bodyPr>
          <a:lstStyle/>
          <a:p>
            <a:pPr algn="ctr"/>
            <a:r>
              <a:rPr lang="en-US" dirty="0" smtClean="0"/>
              <a:t>Pennsylvania (1776)—rights</a:t>
            </a:r>
          </a:p>
          <a:p>
            <a:endParaRPr lang="en-US" dirty="0" smtClean="0"/>
          </a:p>
          <a:p>
            <a:r>
              <a:rPr lang="en-US" dirty="0" smtClean="0"/>
              <a:t>That </a:t>
            </a:r>
            <a:r>
              <a:rPr lang="en-US" dirty="0"/>
              <a:t>all men are born equally free and independent, and have certain natural, inherent and inalienable rights, amongst which are, </a:t>
            </a:r>
            <a:r>
              <a:rPr lang="en-US" b="1" dirty="0">
                <a:solidFill>
                  <a:srgbClr val="FF0000"/>
                </a:solidFill>
              </a:rPr>
              <a:t>the enjoying and defending life and liberty, acquiring, possessing and protecting property, and pursuing and obtaining happiness and safety</a:t>
            </a:r>
            <a:r>
              <a:rPr lang="en-US" dirty="0" smtClean="0"/>
              <a:t>.</a:t>
            </a:r>
          </a:p>
          <a:p>
            <a:pPr marL="400050" indent="-400050">
              <a:buAutoNum type="romanUcPeriod"/>
            </a:pPr>
            <a:endParaRPr lang="en-US" dirty="0"/>
          </a:p>
          <a:p>
            <a:r>
              <a:rPr lang="en-US" dirty="0"/>
              <a:t>II. That all men have a natural and unalienable right to worship Almighty God according to the dictates of their own consciences and </a:t>
            </a:r>
            <a:r>
              <a:rPr lang="en-US" dirty="0" smtClean="0"/>
              <a:t>understanding…Nor </a:t>
            </a:r>
            <a:r>
              <a:rPr lang="en-US" dirty="0"/>
              <a:t>can any man, </a:t>
            </a:r>
            <a:r>
              <a:rPr lang="en-US" b="1" dirty="0">
                <a:solidFill>
                  <a:srgbClr val="FF0000"/>
                </a:solidFill>
              </a:rPr>
              <a:t>who acknowledges the being of a God</a:t>
            </a:r>
            <a:r>
              <a:rPr lang="en-US" dirty="0"/>
              <a:t>, be justly deprived or abridged of any civil right as a citizen, on account of his religious sentiments or peculiar mode of religious </a:t>
            </a:r>
            <a:r>
              <a:rPr lang="en-US" dirty="0" smtClean="0"/>
              <a:t>worship…</a:t>
            </a:r>
          </a:p>
          <a:p>
            <a:endParaRPr lang="en-US" dirty="0" smtClean="0"/>
          </a:p>
          <a:p>
            <a:r>
              <a:rPr lang="en-US" dirty="0" smtClean="0"/>
              <a:t>IX</a:t>
            </a:r>
            <a:r>
              <a:rPr lang="en-US" dirty="0"/>
              <a:t>. That in all prosecutions for criminal offences, a man hath a right to be heard by himself and his council, to demand the cause and nature of his accusation, to be confronted with the witnesses, to call for evidence in his </a:t>
            </a:r>
            <a:r>
              <a:rPr lang="en-US" dirty="0" err="1"/>
              <a:t>favour</a:t>
            </a:r>
            <a:r>
              <a:rPr lang="en-US" dirty="0"/>
              <a:t>, and a speedy public trial, by an impartial jury of the country, without the unanimous consent of which jury he cannot be found guilty; nor can he be compelled to give evidence against </a:t>
            </a:r>
            <a:r>
              <a:rPr lang="en-US" dirty="0" smtClean="0"/>
              <a:t>himself…</a:t>
            </a:r>
          </a:p>
          <a:p>
            <a:endParaRPr lang="en-US" dirty="0" smtClean="0"/>
          </a:p>
          <a:p>
            <a:r>
              <a:rPr lang="en-US" dirty="0" smtClean="0"/>
              <a:t>XII</a:t>
            </a:r>
            <a:r>
              <a:rPr lang="en-US" dirty="0"/>
              <a:t>. That the people have a </a:t>
            </a:r>
            <a:r>
              <a:rPr lang="en-US" b="1" dirty="0">
                <a:solidFill>
                  <a:srgbClr val="FF0000"/>
                </a:solidFill>
              </a:rPr>
              <a:t>right to freedom of speech, and of writing, and publishing their sentiments</a:t>
            </a:r>
            <a:r>
              <a:rPr lang="en-US" dirty="0"/>
              <a:t>; therefore the freedom of the press ought not to be restrained.</a:t>
            </a:r>
          </a:p>
          <a:p>
            <a:endParaRPr lang="en-US" dirty="0" smtClean="0"/>
          </a:p>
          <a:p>
            <a:r>
              <a:rPr lang="en-US" dirty="0" smtClean="0"/>
              <a:t>XVI</a:t>
            </a:r>
            <a:r>
              <a:rPr lang="en-US" dirty="0"/>
              <a:t>. That the people have a right to assemble together, to consult for their common good, to instruct their representatives, and to apply to the legislature for redress of grievances, by address, petition, or remonstrance.</a:t>
            </a:r>
          </a:p>
          <a:p>
            <a:endParaRPr lang="en-US" dirty="0"/>
          </a:p>
        </p:txBody>
      </p:sp>
    </p:spTree>
    <p:extLst>
      <p:ext uri="{BB962C8B-B14F-4D97-AF65-F5344CB8AC3E}">
        <p14:creationId xmlns:p14="http://schemas.microsoft.com/office/powerpoint/2010/main" val="3971558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8382000" cy="5909310"/>
          </a:xfrm>
          <a:prstGeom prst="rect">
            <a:avLst/>
          </a:prstGeom>
          <a:noFill/>
        </p:spPr>
        <p:txBody>
          <a:bodyPr wrap="square" rtlCol="0">
            <a:spAutoFit/>
          </a:bodyPr>
          <a:lstStyle/>
          <a:p>
            <a:pPr algn="ctr"/>
            <a:r>
              <a:rPr lang="en-US" sz="2000" dirty="0" smtClean="0"/>
              <a:t>Pennsylvania (1776)--electorate</a:t>
            </a:r>
          </a:p>
          <a:p>
            <a:endParaRPr lang="en-US" sz="2000" dirty="0"/>
          </a:p>
          <a:p>
            <a:r>
              <a:rPr lang="en-US" sz="2000" dirty="0" smtClean="0"/>
              <a:t>Every </a:t>
            </a:r>
            <a:r>
              <a:rPr lang="en-US" sz="2000" dirty="0"/>
              <a:t>freemen of the full age of twenty-one Years, having resided in this state for the space of one whole Year next before the day of election for representatives, and </a:t>
            </a:r>
            <a:r>
              <a:rPr lang="en-US" sz="2000" b="1" dirty="0">
                <a:solidFill>
                  <a:srgbClr val="FF0000"/>
                </a:solidFill>
              </a:rPr>
              <a:t>paid public taxes during that time</a:t>
            </a:r>
            <a:r>
              <a:rPr lang="en-US" sz="2000" dirty="0"/>
              <a:t>, shall enjoy the right of an elector: Provided always, that sons of freeholders of the age of twenty-one years shall be </a:t>
            </a:r>
            <a:r>
              <a:rPr lang="en-US" sz="2000" dirty="0" err="1"/>
              <a:t>intitled</a:t>
            </a:r>
            <a:r>
              <a:rPr lang="en-US" sz="2000" dirty="0"/>
              <a:t> to vote although they have not paid taxes</a:t>
            </a:r>
            <a:r>
              <a:rPr lang="en-US" sz="2000" dirty="0" smtClean="0"/>
              <a:t>.</a:t>
            </a:r>
          </a:p>
          <a:p>
            <a:endParaRPr lang="en-US" sz="2000" dirty="0"/>
          </a:p>
          <a:p>
            <a:r>
              <a:rPr lang="en-US" sz="2000" dirty="0"/>
              <a:t>SECT. 7. The house of representatives of the freemen of this commonwealth shall consist of persons most noted for </a:t>
            </a:r>
            <a:r>
              <a:rPr lang="en-US" sz="2000" b="1" dirty="0">
                <a:solidFill>
                  <a:srgbClr val="FF0000"/>
                </a:solidFill>
              </a:rPr>
              <a:t>wisdom and virtue</a:t>
            </a:r>
            <a:r>
              <a:rPr lang="en-US" sz="2000" dirty="0"/>
              <a:t>, to be chosen by the freemen of every city and county of this commonwealth </a:t>
            </a:r>
            <a:r>
              <a:rPr lang="en-US" sz="2000" dirty="0" smtClean="0"/>
              <a:t>respectively…</a:t>
            </a:r>
          </a:p>
          <a:p>
            <a:endParaRPr lang="en-US" sz="2000" dirty="0"/>
          </a:p>
          <a:p>
            <a:r>
              <a:rPr lang="en-US" sz="2000" dirty="0" smtClean="0"/>
              <a:t>SECT</a:t>
            </a:r>
            <a:r>
              <a:rPr lang="en-US" sz="2000" dirty="0"/>
              <a:t>. 8. No person shall be capable of being elected a member to serve in the house of representatives of the freemen of this commonwealth </a:t>
            </a:r>
            <a:r>
              <a:rPr lang="en-US" sz="2000" b="1" dirty="0">
                <a:solidFill>
                  <a:srgbClr val="FF0000"/>
                </a:solidFill>
              </a:rPr>
              <a:t>more than four years in seven</a:t>
            </a:r>
            <a:r>
              <a:rPr lang="en-US" sz="2000" dirty="0" smtClean="0"/>
              <a:t>.</a:t>
            </a:r>
          </a:p>
          <a:p>
            <a:endParaRPr lang="en-US" sz="2000" dirty="0"/>
          </a:p>
          <a:p>
            <a:r>
              <a:rPr lang="en-US" sz="2000" dirty="0"/>
              <a:t>SECT. 9. The members of the house of representatives shall be chosen </a:t>
            </a:r>
            <a:r>
              <a:rPr lang="en-US" sz="2000" b="1" dirty="0">
                <a:solidFill>
                  <a:srgbClr val="FF0000"/>
                </a:solidFill>
              </a:rPr>
              <a:t>annually</a:t>
            </a:r>
            <a:r>
              <a:rPr lang="en-US" sz="2000" dirty="0"/>
              <a:t> by ballot, by the freemen of the commonwealth.</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8458200" cy="6555641"/>
          </a:xfrm>
          <a:prstGeom prst="rect">
            <a:avLst/>
          </a:prstGeom>
          <a:noFill/>
        </p:spPr>
        <p:txBody>
          <a:bodyPr wrap="square" rtlCol="0">
            <a:spAutoFit/>
          </a:bodyPr>
          <a:lstStyle/>
          <a:p>
            <a:pPr algn="ctr"/>
            <a:r>
              <a:rPr lang="en-US" sz="2000" dirty="0" smtClean="0"/>
              <a:t>Pennsylvania (1776)—executive power</a:t>
            </a:r>
          </a:p>
          <a:p>
            <a:endParaRPr lang="en-US" sz="2000" dirty="0"/>
          </a:p>
          <a:p>
            <a:r>
              <a:rPr lang="en-US" sz="2000" dirty="0" smtClean="0"/>
              <a:t>SECT</a:t>
            </a:r>
            <a:r>
              <a:rPr lang="en-US" sz="2000" dirty="0"/>
              <a:t>. 20. The president, and in his absence the vice-president, with the council, five of whom shall be a quorum, shall have </a:t>
            </a:r>
            <a:r>
              <a:rPr lang="en-US" sz="2000" b="1" dirty="0">
                <a:solidFill>
                  <a:srgbClr val="FF0000"/>
                </a:solidFill>
              </a:rPr>
              <a:t>power to appoint and </a:t>
            </a:r>
            <a:r>
              <a:rPr lang="en-US" sz="2000" b="1" dirty="0" err="1">
                <a:solidFill>
                  <a:srgbClr val="FF0000"/>
                </a:solidFill>
              </a:rPr>
              <a:t>commissionate</a:t>
            </a:r>
            <a:r>
              <a:rPr lang="en-US" sz="2000" b="1" dirty="0">
                <a:solidFill>
                  <a:srgbClr val="FF0000"/>
                </a:solidFill>
              </a:rPr>
              <a:t> judges, naval officers, judge of the admiralty, attorney general and all other officers, civil and </a:t>
            </a:r>
            <a:r>
              <a:rPr lang="en-US" sz="2000" b="1" dirty="0" smtClean="0">
                <a:solidFill>
                  <a:srgbClr val="FF0000"/>
                </a:solidFill>
              </a:rPr>
              <a:t>military </a:t>
            </a:r>
            <a:r>
              <a:rPr lang="en-US" sz="2000" dirty="0" smtClean="0"/>
              <a:t>. . .</a:t>
            </a:r>
          </a:p>
          <a:p>
            <a:endParaRPr lang="en-US" sz="2000" dirty="0"/>
          </a:p>
          <a:p>
            <a:r>
              <a:rPr lang="en-US" sz="2000" dirty="0" smtClean="0"/>
              <a:t>They </a:t>
            </a:r>
            <a:r>
              <a:rPr lang="en-US" sz="2000" dirty="0"/>
              <a:t>are to </a:t>
            </a:r>
            <a:r>
              <a:rPr lang="en-US" sz="2000" b="1" dirty="0">
                <a:solidFill>
                  <a:srgbClr val="FF0000"/>
                </a:solidFill>
              </a:rPr>
              <a:t>correspond with other states</a:t>
            </a:r>
            <a:r>
              <a:rPr lang="en-US" sz="2000" dirty="0"/>
              <a:t>, and transact business with the officers of government, civil and military; and to prepare such business as may appear to them necessary to lay before the general </a:t>
            </a:r>
            <a:r>
              <a:rPr lang="en-US" sz="2000" dirty="0" smtClean="0"/>
              <a:t>assembly . . .</a:t>
            </a:r>
          </a:p>
          <a:p>
            <a:endParaRPr lang="en-US" sz="2000" dirty="0"/>
          </a:p>
          <a:p>
            <a:r>
              <a:rPr lang="en-US" sz="2000" dirty="0" smtClean="0"/>
              <a:t>And </a:t>
            </a:r>
            <a:r>
              <a:rPr lang="en-US" sz="2000" dirty="0"/>
              <a:t>shall have power to </a:t>
            </a:r>
            <a:r>
              <a:rPr lang="en-US" sz="2000" b="1" dirty="0">
                <a:solidFill>
                  <a:srgbClr val="FF0000"/>
                </a:solidFill>
              </a:rPr>
              <a:t>grant pardons </a:t>
            </a:r>
            <a:r>
              <a:rPr lang="en-US" sz="2000" dirty="0"/>
              <a:t>and remit fines, in all cases whatsoever, except in cases of impeachment; and in cases of treason and murder, shall have power to grant reprieves, but not to pardon, until the end of the next sessions of </a:t>
            </a:r>
            <a:r>
              <a:rPr lang="en-US" sz="2000" dirty="0" smtClean="0"/>
              <a:t>assembly . . .</a:t>
            </a:r>
          </a:p>
          <a:p>
            <a:endParaRPr lang="en-US" sz="2000" dirty="0"/>
          </a:p>
          <a:p>
            <a:r>
              <a:rPr lang="en-US" sz="2000" dirty="0" smtClean="0"/>
              <a:t>The </a:t>
            </a:r>
            <a:r>
              <a:rPr lang="en-US" sz="2000" dirty="0"/>
              <a:t>president shall be </a:t>
            </a:r>
            <a:r>
              <a:rPr lang="en-US" sz="2000" b="1" dirty="0">
                <a:solidFill>
                  <a:srgbClr val="FF0000"/>
                </a:solidFill>
              </a:rPr>
              <a:t>commander in chief of the forces of the state</a:t>
            </a:r>
            <a:r>
              <a:rPr lang="en-US" sz="2000" dirty="0"/>
              <a:t>, but shall not command in person, except advised thereto by the council, and then only so long as they shall approve thereof. The president and council shall have a secretary, and keep fair books of their proceedings, wherein any </a:t>
            </a:r>
            <a:r>
              <a:rPr lang="en-US" sz="2000" dirty="0" err="1"/>
              <a:t>counsellor</a:t>
            </a:r>
            <a:r>
              <a:rPr lang="en-US" sz="2000" dirty="0"/>
              <a:t> may enter his dissent, with his reasons in support of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8229600" cy="6217087"/>
          </a:xfrm>
          <a:prstGeom prst="rect">
            <a:avLst/>
          </a:prstGeom>
          <a:noFill/>
        </p:spPr>
        <p:txBody>
          <a:bodyPr wrap="square" rtlCol="0">
            <a:spAutoFit/>
          </a:bodyPr>
          <a:lstStyle/>
          <a:p>
            <a:r>
              <a:rPr lang="en-US" sz="2000" dirty="0"/>
              <a:t>SECT. 47. The COUNCIL OF CENSORS . . . whose duty it shall be to enquire whether the constitution has been preserved inviolate in every part; and whether the legislative and executive branches of government have performed their duty as guardians of the people, or assumed to themselves, or exercised other or greater powers than they are </a:t>
            </a:r>
            <a:r>
              <a:rPr lang="en-US" sz="2000" dirty="0" err="1"/>
              <a:t>intitled</a:t>
            </a:r>
            <a:r>
              <a:rPr lang="en-US" sz="2000" dirty="0"/>
              <a:t> to by the constitution: They are also to enquire whether the public taxes have been justly laid and collected in all parts of this commonwealth, in what manner the public monies have been disposed of, and whether the laws have been duly executed. For these purposes they shall have power to send for persons, papers, and records; </a:t>
            </a:r>
            <a:r>
              <a:rPr lang="en-US" sz="2000" b="1" dirty="0">
                <a:solidFill>
                  <a:srgbClr val="FF0000"/>
                </a:solidFill>
              </a:rPr>
              <a:t>they shall have authority to pass public censures, to order impeachments, and to recommend to the legislature the repealing such laws as appear to them to have been enacted contrary to the principles of the constitution</a:t>
            </a:r>
            <a:r>
              <a:rPr lang="en-US" sz="2000" dirty="0"/>
              <a:t>. These powers they shall continue to have, for and during the space of one year from the day of their election and no longer: The said council of censors </a:t>
            </a:r>
            <a:r>
              <a:rPr lang="en-US" sz="2000" b="1" dirty="0">
                <a:solidFill>
                  <a:srgbClr val="FF0000"/>
                </a:solidFill>
              </a:rPr>
              <a:t>shall also have power to call a convention</a:t>
            </a:r>
            <a:r>
              <a:rPr lang="en-US" sz="2000" dirty="0">
                <a:solidFill>
                  <a:srgbClr val="FF0000"/>
                </a:solidFill>
              </a:rPr>
              <a:t>, </a:t>
            </a:r>
            <a:r>
              <a:rPr lang="en-US" sz="2000" dirty="0"/>
              <a:t>to meet within two years after their sitting, if there appear to them an absolute necessity of amending any article of the constitution which may be defective, explaining such as may be thought not clearly expressed, and of adding such as are necessary for the preservation of the rights and happiness of the people.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315200" cy="4062651"/>
          </a:xfrm>
          <a:prstGeom prst="rect">
            <a:avLst/>
          </a:prstGeom>
          <a:noFill/>
        </p:spPr>
        <p:txBody>
          <a:bodyPr wrap="square" rtlCol="0">
            <a:spAutoFit/>
          </a:bodyPr>
          <a:lstStyle/>
          <a:p>
            <a:pPr algn="ctr"/>
            <a:r>
              <a:rPr lang="en-US" sz="2000" dirty="0" smtClean="0"/>
              <a:t>Pennsylvania (1776)—religious tolerance</a:t>
            </a:r>
          </a:p>
          <a:p>
            <a:endParaRPr lang="en-US" sz="2000" dirty="0"/>
          </a:p>
          <a:p>
            <a:r>
              <a:rPr lang="en-US" sz="2000" dirty="0" smtClean="0"/>
              <a:t>And </a:t>
            </a:r>
            <a:r>
              <a:rPr lang="en-US" sz="2000" dirty="0"/>
              <a:t>each member, before he takes his seat, shall make and subscribe the following declaration, </a:t>
            </a:r>
            <a:r>
              <a:rPr lang="en-US" sz="2000" dirty="0" err="1"/>
              <a:t>viz</a:t>
            </a:r>
            <a:r>
              <a:rPr lang="en-US" sz="2000" dirty="0" smtClean="0"/>
              <a:t>:</a:t>
            </a:r>
          </a:p>
          <a:p>
            <a:endParaRPr lang="en-US" sz="2000" dirty="0"/>
          </a:p>
          <a:p>
            <a:r>
              <a:rPr lang="en-US" sz="2000" dirty="0" smtClean="0"/>
              <a:t>“I </a:t>
            </a:r>
            <a:r>
              <a:rPr lang="en-US" sz="2000" dirty="0"/>
              <a:t>do believe in one God, the creator and governor of the universe, the </a:t>
            </a:r>
            <a:r>
              <a:rPr lang="en-US" sz="2000" dirty="0" err="1"/>
              <a:t>rewarder</a:t>
            </a:r>
            <a:r>
              <a:rPr lang="en-US" sz="2000" dirty="0"/>
              <a:t> of the good and the punisher of the wicked. And I do acknowledge the Scriptures of the Old and New Testament to be given by Divine inspiration</a:t>
            </a:r>
            <a:r>
              <a:rPr lang="en-US" sz="2000" dirty="0" smtClean="0"/>
              <a:t>.”</a:t>
            </a:r>
          </a:p>
          <a:p>
            <a:endParaRPr lang="en-US" sz="2000" dirty="0"/>
          </a:p>
          <a:p>
            <a:r>
              <a:rPr lang="en-US" sz="2000" dirty="0"/>
              <a:t>And no further or other religious test shall ever hereafter be required of any civil officer or magistrate in this State.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086600" cy="6124754"/>
          </a:xfrm>
          <a:prstGeom prst="rect">
            <a:avLst/>
          </a:prstGeom>
          <a:noFill/>
        </p:spPr>
        <p:txBody>
          <a:bodyPr wrap="square" rtlCol="0">
            <a:spAutoFit/>
          </a:bodyPr>
          <a:lstStyle/>
          <a:p>
            <a:endParaRPr lang="en-US" dirty="0" smtClean="0"/>
          </a:p>
          <a:p>
            <a:pPr algn="ctr"/>
            <a:r>
              <a:rPr lang="en-US" dirty="0" smtClean="0"/>
              <a:t>NEW HAMPSHIRE (1776)</a:t>
            </a:r>
          </a:p>
          <a:p>
            <a:endParaRPr lang="en-US" dirty="0"/>
          </a:p>
          <a:p>
            <a:r>
              <a:rPr lang="en-US" sz="2000" dirty="0" smtClean="0"/>
              <a:t>WE </a:t>
            </a:r>
            <a:r>
              <a:rPr lang="en-US" sz="2000" dirty="0"/>
              <a:t>DO Resolve, that this Congress assume the name, power and authority of a house of Representatives or Assembly for the </a:t>
            </a:r>
            <a:r>
              <a:rPr lang="en-US" sz="2000" i="1" dirty="0"/>
              <a:t>Colony of New-Hampshire</a:t>
            </a:r>
            <a:r>
              <a:rPr lang="en-US" sz="2000" dirty="0"/>
              <a:t> And that </a:t>
            </a:r>
            <a:r>
              <a:rPr lang="en-US" sz="2000" b="1" dirty="0">
                <a:solidFill>
                  <a:srgbClr val="FF0000"/>
                </a:solidFill>
              </a:rPr>
              <a:t>said House then proceed to choose </a:t>
            </a:r>
            <a:r>
              <a:rPr lang="en-US" sz="2000" dirty="0"/>
              <a:t>twelve persons, being. reputable freeholders and inhabitants within this </a:t>
            </a:r>
            <a:r>
              <a:rPr lang="en-US" sz="2000" dirty="0" smtClean="0"/>
              <a:t>colony . . . to </a:t>
            </a:r>
            <a:r>
              <a:rPr lang="en-US" sz="2000" dirty="0"/>
              <a:t>be a distinct and separate branch of the Legislature by the name of a COUNCIL for this </a:t>
            </a:r>
            <a:r>
              <a:rPr lang="en-US" sz="2000" dirty="0" smtClean="0"/>
              <a:t>colony . . . That </a:t>
            </a:r>
            <a:r>
              <a:rPr lang="en-US" sz="2000" dirty="0"/>
              <a:t>such Council appoint their President, and in his absence that the senior </a:t>
            </a:r>
            <a:r>
              <a:rPr lang="en-US" sz="2000" dirty="0" err="1"/>
              <a:t>counsellor</a:t>
            </a:r>
            <a:r>
              <a:rPr lang="en-US" sz="2000" dirty="0"/>
              <a:t> preside; that a Secretary be appointed by both branches, who may be a </a:t>
            </a:r>
            <a:r>
              <a:rPr lang="en-US" sz="2000" dirty="0" err="1"/>
              <a:t>counssellor</a:t>
            </a:r>
            <a:r>
              <a:rPr lang="en-US" sz="2000" dirty="0"/>
              <a:t>, or otherwise, as they shall choose</a:t>
            </a:r>
            <a:r>
              <a:rPr lang="en-US" sz="2000" dirty="0" smtClean="0"/>
              <a:t>:</a:t>
            </a:r>
          </a:p>
          <a:p>
            <a:endParaRPr lang="en-US" sz="2000" dirty="0"/>
          </a:p>
          <a:p>
            <a:r>
              <a:rPr lang="en-US" sz="2000" b="1" dirty="0">
                <a:solidFill>
                  <a:srgbClr val="FF0000"/>
                </a:solidFill>
              </a:rPr>
              <a:t>That no act or resolve shall be valid and put into execution unless agreed to, and passed by both branches of the </a:t>
            </a:r>
            <a:r>
              <a:rPr lang="en-US" sz="2000" b="1" dirty="0" smtClean="0">
                <a:solidFill>
                  <a:srgbClr val="FF0000"/>
                </a:solidFill>
              </a:rPr>
              <a:t>legislature</a:t>
            </a:r>
            <a:r>
              <a:rPr lang="en-US" sz="2000" dirty="0" smtClean="0"/>
              <a:t>;</a:t>
            </a:r>
          </a:p>
          <a:p>
            <a:endParaRPr lang="en-US" sz="2000" dirty="0"/>
          </a:p>
          <a:p>
            <a:r>
              <a:rPr lang="en-US" sz="2000" dirty="0"/>
              <a:t>That all public officers for the said colony, and each county, for the current year, be appointed by the Council and </a:t>
            </a:r>
            <a:r>
              <a:rPr lang="en-US" sz="2000" dirty="0" smtClean="0"/>
              <a:t>Assembly.</a:t>
            </a:r>
            <a:endParaRPr lang="en-US" sz="2000"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mass.historicbuildingsct.com/wp-content/uploads/2008/12/mass-state-house.jpg"/>
          <p:cNvPicPr>
            <a:picLocks noChangeAspect="1" noChangeArrowheads="1"/>
          </p:cNvPicPr>
          <p:nvPr/>
        </p:nvPicPr>
        <p:blipFill>
          <a:blip r:embed="rId3" cstate="print"/>
          <a:srcRect/>
          <a:stretch>
            <a:fillRect/>
          </a:stretch>
        </p:blipFill>
        <p:spPr bwMode="auto">
          <a:xfrm>
            <a:off x="-196174" y="0"/>
            <a:ext cx="9119680"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838200"/>
            <a:ext cx="7543800" cy="5940088"/>
          </a:xfrm>
          <a:prstGeom prst="rect">
            <a:avLst/>
          </a:prstGeom>
          <a:noFill/>
        </p:spPr>
        <p:txBody>
          <a:bodyPr wrap="square" rtlCol="0">
            <a:spAutoFit/>
          </a:bodyPr>
          <a:lstStyle/>
          <a:p>
            <a:pPr algn="ctr"/>
            <a:r>
              <a:rPr lang="en-US" sz="2000" dirty="0" smtClean="0"/>
              <a:t>Massachusetts (1780)</a:t>
            </a:r>
            <a:r>
              <a:rPr lang="en-US" sz="2000" dirty="0" smtClean="0"/>
              <a:t>—legislative power</a:t>
            </a:r>
          </a:p>
          <a:p>
            <a:endParaRPr lang="en-US" sz="2000" dirty="0"/>
          </a:p>
          <a:p>
            <a:r>
              <a:rPr lang="en-US" sz="2000" dirty="0" smtClean="0"/>
              <a:t>Article </a:t>
            </a:r>
            <a:r>
              <a:rPr lang="en-US" sz="2000" dirty="0"/>
              <a:t>I. The department of legislation shall be formed by two branches, a senate and house of representatives; each of which shall have a negative on the other . . </a:t>
            </a:r>
            <a:r>
              <a:rPr lang="en-US" sz="2000" dirty="0" smtClean="0"/>
              <a:t>.</a:t>
            </a:r>
          </a:p>
          <a:p>
            <a:endParaRPr lang="en-US" sz="2000" dirty="0"/>
          </a:p>
          <a:p>
            <a:r>
              <a:rPr lang="en-US" sz="2000" dirty="0"/>
              <a:t>Art. II. </a:t>
            </a:r>
            <a:r>
              <a:rPr lang="en-US" sz="2000" b="1" dirty="0">
                <a:solidFill>
                  <a:srgbClr val="FF0000"/>
                </a:solidFill>
              </a:rPr>
              <a:t>The senate shall be the first branch of the </a:t>
            </a:r>
            <a:r>
              <a:rPr lang="en-US" sz="2000" b="1" dirty="0" smtClean="0">
                <a:solidFill>
                  <a:srgbClr val="FF0000"/>
                </a:solidFill>
              </a:rPr>
              <a:t>legislature </a:t>
            </a:r>
            <a:r>
              <a:rPr lang="en-US" sz="2000" dirty="0" smtClean="0"/>
              <a:t>. . . Every </a:t>
            </a:r>
            <a:r>
              <a:rPr lang="en-US" sz="2000" dirty="0"/>
              <a:t>male inhabitant of twenty-one year of age and upwards, having a freehold estate of </a:t>
            </a:r>
            <a:r>
              <a:rPr lang="en-US" sz="2000" dirty="0" smtClean="0"/>
              <a:t>the value </a:t>
            </a:r>
            <a:r>
              <a:rPr lang="en-US" sz="2000" dirty="0"/>
              <a:t>of sixty pounds, shall have a right to give in his vote for the senators for the district of which he is an inhabitant. </a:t>
            </a:r>
          </a:p>
          <a:p>
            <a:endParaRPr lang="en-US" sz="2000" dirty="0"/>
          </a:p>
          <a:p>
            <a:pPr algn="ctr"/>
            <a:r>
              <a:rPr lang="en-US" sz="2000" dirty="0" smtClean="0"/>
              <a:t>--------------</a:t>
            </a:r>
          </a:p>
          <a:p>
            <a:r>
              <a:rPr lang="en-US" sz="2000" dirty="0"/>
              <a:t>Every male person being twenty-one years of age, and resident in any particular town in this commonwealth, for the space of one year next preceding, having a freehold estate within the same town, </a:t>
            </a:r>
            <a:r>
              <a:rPr lang="en-US" sz="2000" b="1" dirty="0">
                <a:solidFill>
                  <a:srgbClr val="FF0000"/>
                </a:solidFill>
              </a:rPr>
              <a:t>of the annual income of three pounds</a:t>
            </a:r>
            <a:r>
              <a:rPr lang="en-US" sz="2000" b="1" dirty="0"/>
              <a:t>, </a:t>
            </a:r>
            <a:r>
              <a:rPr lang="en-US" sz="2000" dirty="0"/>
              <a:t>or any estate of the value of sixty pounds, shall have a right to vote in the choice of a representative or representatives for the said </a:t>
            </a:r>
            <a:r>
              <a:rPr lang="en-US" sz="2000" dirty="0" smtClean="0"/>
              <a:t>town.</a:t>
            </a:r>
            <a:endParaRPr lang="en-US" sz="2000" dirty="0"/>
          </a:p>
          <a:p>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086600" cy="4708981"/>
          </a:xfrm>
          <a:prstGeom prst="rect">
            <a:avLst/>
          </a:prstGeom>
          <a:noFill/>
        </p:spPr>
        <p:txBody>
          <a:bodyPr wrap="square" rtlCol="0">
            <a:spAutoFit/>
          </a:bodyPr>
          <a:lstStyle/>
          <a:p>
            <a:pPr algn="ctr"/>
            <a:r>
              <a:rPr lang="en-US" sz="2000" dirty="0" smtClean="0"/>
              <a:t>Massachusetts (1780)—executive power</a:t>
            </a:r>
          </a:p>
          <a:p>
            <a:endParaRPr lang="en-US" sz="2000" dirty="0"/>
          </a:p>
          <a:p>
            <a:r>
              <a:rPr lang="en-US" sz="2000" dirty="0" smtClean="0"/>
              <a:t>Art</a:t>
            </a:r>
            <a:r>
              <a:rPr lang="en-US" sz="2000" dirty="0" smtClean="0"/>
              <a:t>. II. No bill or resolve of the senate or house of representatives shall become a law, and have force as such, until it shall have been laid before the governor for his revisal; and if he, upon such revision, approve thereof, he shall signify his approbation by signing the same.</a:t>
            </a:r>
          </a:p>
          <a:p>
            <a:endParaRPr lang="en-US" sz="2000" dirty="0"/>
          </a:p>
          <a:p>
            <a:pPr algn="ctr"/>
            <a:r>
              <a:rPr lang="en-US" sz="2000" dirty="0" smtClean="0"/>
              <a:t>----------------------</a:t>
            </a:r>
          </a:p>
          <a:p>
            <a:endParaRPr lang="en-US" sz="2000" dirty="0"/>
          </a:p>
          <a:p>
            <a:r>
              <a:rPr lang="en-US" sz="2000" dirty="0"/>
              <a:t>In cases of disagreement between the two houses, with regard to the necessity, expediency, or time of adjournment or prorogation, the governor, with advice of the council, </a:t>
            </a:r>
            <a:r>
              <a:rPr lang="en-US" sz="2000" b="1" dirty="0">
                <a:solidFill>
                  <a:srgbClr val="FF0000"/>
                </a:solidFill>
              </a:rPr>
              <a:t>shall have a right to adjourn or prorogue the general court</a:t>
            </a:r>
            <a:r>
              <a:rPr lang="en-US" sz="2000" dirty="0"/>
              <a:t>, not exceeding ninety days, as he shall determine the public good shall </a:t>
            </a:r>
            <a:r>
              <a:rPr lang="en-US" sz="2000" dirty="0" smtClean="0"/>
              <a:t>require.</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533400"/>
            <a:ext cx="6324600" cy="4708981"/>
          </a:xfrm>
          <a:prstGeom prst="rect">
            <a:avLst/>
          </a:prstGeom>
          <a:noFill/>
        </p:spPr>
        <p:txBody>
          <a:bodyPr wrap="square" rtlCol="0">
            <a:spAutoFit/>
          </a:bodyPr>
          <a:lstStyle/>
          <a:p>
            <a:pPr algn="ctr"/>
            <a:r>
              <a:rPr lang="en-US" sz="2000" dirty="0" smtClean="0"/>
              <a:t>Massachusetts (1780)—Governor’s Council</a:t>
            </a:r>
          </a:p>
          <a:p>
            <a:endParaRPr lang="en-US" sz="2000" dirty="0"/>
          </a:p>
          <a:p>
            <a:r>
              <a:rPr lang="en-US" sz="2000" dirty="0"/>
              <a:t>Article IV. The governor shall have authority from time to time, at his discretion, to assemble and call together the </a:t>
            </a:r>
            <a:r>
              <a:rPr lang="en-US" sz="2000" dirty="0" err="1"/>
              <a:t>councillors</a:t>
            </a:r>
            <a:r>
              <a:rPr lang="en-US" sz="2000" dirty="0"/>
              <a:t> of this commonwealth for the time being; and </a:t>
            </a:r>
            <a:r>
              <a:rPr lang="en-US" sz="2000" b="1" dirty="0">
                <a:solidFill>
                  <a:srgbClr val="FF0000"/>
                </a:solidFill>
              </a:rPr>
              <a:t>the governor with the said </a:t>
            </a:r>
            <a:r>
              <a:rPr lang="en-US" sz="2000" b="1" dirty="0" err="1">
                <a:solidFill>
                  <a:srgbClr val="FF0000"/>
                </a:solidFill>
              </a:rPr>
              <a:t>councillors</a:t>
            </a:r>
            <a:r>
              <a:rPr lang="en-US" sz="2000" b="1" dirty="0">
                <a:solidFill>
                  <a:srgbClr val="FF0000"/>
                </a:solidFill>
              </a:rPr>
              <a:t>, or five of them at least, shall, and may, from time to time, hold and keep a council, for the ordering and directing the affairs of the commonwealth</a:t>
            </a:r>
            <a:r>
              <a:rPr lang="en-US" sz="2000" dirty="0"/>
              <a:t>, agreeably to the constitution and the laws of the </a:t>
            </a:r>
            <a:r>
              <a:rPr lang="en-US" sz="2000" dirty="0" smtClean="0"/>
              <a:t>land…</a:t>
            </a:r>
          </a:p>
          <a:p>
            <a:endParaRPr lang="en-US" sz="2000" dirty="0"/>
          </a:p>
          <a:p>
            <a:r>
              <a:rPr lang="en-US" sz="2000" b="1" dirty="0">
                <a:solidFill>
                  <a:srgbClr val="FF0000"/>
                </a:solidFill>
              </a:rPr>
              <a:t>All judicial officers</a:t>
            </a:r>
            <a:r>
              <a:rPr lang="en-US" sz="2000" dirty="0"/>
              <a:t>, [the attorney-general,] the solicitor-general, [all sheriffs,] coroners, [and registers of probate,] shall be nominated and appointed by the governor, </a:t>
            </a:r>
            <a:r>
              <a:rPr lang="en-US" sz="2000" b="1" dirty="0">
                <a:solidFill>
                  <a:srgbClr val="FF0000"/>
                </a:solidFill>
              </a:rPr>
              <a:t>by and with the advice and consent of the council</a:t>
            </a:r>
            <a:r>
              <a:rPr lang="en-US" sz="2000" dirty="0"/>
              <a:t>; </a:t>
            </a:r>
            <a:endParaRPr lang="en-US" sz="2000" dirty="0"/>
          </a:p>
        </p:txBody>
      </p:sp>
    </p:spTree>
    <p:extLst>
      <p:ext uri="{BB962C8B-B14F-4D97-AF65-F5344CB8AC3E}">
        <p14:creationId xmlns:p14="http://schemas.microsoft.com/office/powerpoint/2010/main" val="254086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410095" cy="695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0726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391400" cy="6217087"/>
          </a:xfrm>
          <a:prstGeom prst="rect">
            <a:avLst/>
          </a:prstGeom>
          <a:noFill/>
        </p:spPr>
        <p:txBody>
          <a:bodyPr wrap="square" rtlCol="0">
            <a:spAutoFit/>
          </a:bodyPr>
          <a:lstStyle/>
          <a:p>
            <a:r>
              <a:rPr lang="en-US" sz="2000" dirty="0"/>
              <a:t>Article II. </a:t>
            </a:r>
            <a:r>
              <a:rPr lang="en-US" sz="2000" b="1" dirty="0">
                <a:solidFill>
                  <a:srgbClr val="FF0000"/>
                </a:solidFill>
              </a:rPr>
              <a:t>Each state retains its sovereignty, freedom, and independence, and every Power, Jurisdiction, and right, which is not by this confederation expressly delegated to the United States</a:t>
            </a:r>
            <a:r>
              <a:rPr lang="en-US" sz="2000" dirty="0"/>
              <a:t>, in Congress assembled.</a:t>
            </a:r>
          </a:p>
          <a:p>
            <a:pPr algn="ctr"/>
            <a:r>
              <a:rPr lang="en-US" sz="2000" dirty="0"/>
              <a:t>----------</a:t>
            </a:r>
          </a:p>
          <a:p>
            <a:r>
              <a:rPr lang="en-US" sz="2000" dirty="0"/>
              <a:t>Art. IX. All charges of war, and all other expenses that shall be incurred for the common defense or general welfare, and allowed by the united States in congress assembled, shall be defrayed out of a common treasury, </a:t>
            </a:r>
            <a:r>
              <a:rPr lang="en-US" sz="2000" b="1" dirty="0">
                <a:solidFill>
                  <a:srgbClr val="FF0000"/>
                </a:solidFill>
              </a:rPr>
              <a:t>which shall be supplied by the several States in proportion to the value of all land within each State</a:t>
            </a:r>
            <a:r>
              <a:rPr lang="en-US" sz="2000" dirty="0"/>
              <a:t>, granted or surveyed for any person, as such land and the buildings and improvements thereon shall be estimated according to such mode as the united States in congress assembled, shall from time to time direct and appoint</a:t>
            </a:r>
            <a:r>
              <a:rPr lang="en-US" sz="2000" dirty="0" smtClean="0"/>
              <a:t>.</a:t>
            </a:r>
          </a:p>
          <a:p>
            <a:endParaRPr lang="en-US" sz="2000" dirty="0"/>
          </a:p>
          <a:p>
            <a:r>
              <a:rPr lang="en-US" sz="2000" dirty="0"/>
              <a:t>The taxes for paying that proportion shall be laid and </a:t>
            </a:r>
            <a:r>
              <a:rPr lang="en-US" sz="2000" b="1" dirty="0">
                <a:solidFill>
                  <a:srgbClr val="FF0000"/>
                </a:solidFill>
              </a:rPr>
              <a:t>levied by the authority and direction of the legislatures of the several States </a:t>
            </a:r>
            <a:r>
              <a:rPr lang="en-US" sz="2000" dirty="0"/>
              <a:t>within the time agreed upon by the united States in congress </a:t>
            </a:r>
            <a:r>
              <a:rPr lang="en-US" sz="2000" dirty="0" smtClean="0"/>
              <a:t>assembled.</a:t>
            </a:r>
            <a:endParaRPr lang="en-US" sz="2000"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28600"/>
            <a:ext cx="7467600" cy="6740307"/>
          </a:xfrm>
          <a:prstGeom prst="rect">
            <a:avLst/>
          </a:prstGeom>
          <a:noFill/>
        </p:spPr>
        <p:txBody>
          <a:bodyPr wrap="square" rtlCol="0">
            <a:spAutoFit/>
          </a:bodyPr>
          <a:lstStyle/>
          <a:p>
            <a:r>
              <a:rPr lang="en-US" dirty="0" smtClean="0"/>
              <a:t>Delegates </a:t>
            </a:r>
            <a:r>
              <a:rPr lang="en-US" dirty="0"/>
              <a:t>shall be annually appointed in such manner as the legislatures of each State shall direct . . . with a power reserved to each State to recall its delegates, or any of them, at any time within the year</a:t>
            </a:r>
            <a:r>
              <a:rPr lang="en-US" dirty="0" smtClean="0"/>
              <a:t>.</a:t>
            </a:r>
          </a:p>
          <a:p>
            <a:endParaRPr lang="en-US" dirty="0"/>
          </a:p>
          <a:p>
            <a:r>
              <a:rPr lang="en-US" dirty="0"/>
              <a:t>No State shall be represented in Congress by less than two, nor more than seven members; and no person shall be capable of being a delegate for more than </a:t>
            </a:r>
            <a:r>
              <a:rPr lang="en-US" b="1" dirty="0">
                <a:solidFill>
                  <a:srgbClr val="FF0000"/>
                </a:solidFill>
              </a:rPr>
              <a:t>three years in any term of six years</a:t>
            </a:r>
            <a:r>
              <a:rPr lang="en-US" b="1" dirty="0" smtClean="0"/>
              <a:t>.</a:t>
            </a:r>
          </a:p>
          <a:p>
            <a:endParaRPr lang="en-US" dirty="0"/>
          </a:p>
          <a:p>
            <a:r>
              <a:rPr lang="en-US" dirty="0"/>
              <a:t>In determining questions in the united States, in Congress assembled, each State shall have </a:t>
            </a:r>
            <a:r>
              <a:rPr lang="en-US" b="1" dirty="0">
                <a:solidFill>
                  <a:srgbClr val="FF0000"/>
                </a:solidFill>
              </a:rPr>
              <a:t>one vote</a:t>
            </a:r>
            <a:r>
              <a:rPr lang="en-US" dirty="0"/>
              <a:t>.</a:t>
            </a:r>
          </a:p>
          <a:p>
            <a:r>
              <a:rPr lang="en-US" dirty="0"/>
              <a:t> </a:t>
            </a:r>
            <a:endParaRPr lang="en-US" dirty="0" smtClean="0"/>
          </a:p>
          <a:p>
            <a:pPr algn="ctr"/>
            <a:r>
              <a:rPr lang="en-US" dirty="0" smtClean="0"/>
              <a:t>----------------------</a:t>
            </a:r>
            <a:endParaRPr lang="en-US" dirty="0"/>
          </a:p>
          <a:p>
            <a:r>
              <a:rPr lang="en-US" dirty="0"/>
              <a:t>The united States in congress assembled shall never engage in a war, nor grant letters of marque or reprisal in time of peace, nor enter into any treaties or alliances, nor coin money, nor regulate the value thereof, nor ascertain the sums and expenses necessary for the defense and welfare of the United States, or any of them, nor emit bills, nor borrow money on the credit of the united States, nor appropriate money, nor agree upon the number of vessels of war, to be built or purchased, or the number of land or sea forces to be raised, nor appoint a commander in chief of the army or navy, </a:t>
            </a:r>
            <a:r>
              <a:rPr lang="en-US" b="1" dirty="0">
                <a:solidFill>
                  <a:srgbClr val="FF0000"/>
                </a:solidFill>
              </a:rPr>
              <a:t>unless nine States assent to the same</a:t>
            </a:r>
            <a:r>
              <a:rPr lang="en-US" dirty="0"/>
              <a:t>: nor shall a question on any other point, except for adjourning from day to day be determined, unless by the votes of the majority of the united States in congress assembled.</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philadelphia-reflections.com/images/jdickinson.jpg"/>
          <p:cNvPicPr>
            <a:picLocks noChangeAspect="1" noChangeArrowheads="1"/>
          </p:cNvPicPr>
          <p:nvPr/>
        </p:nvPicPr>
        <p:blipFill>
          <a:blip r:embed="rId3" cstate="print"/>
          <a:srcRect/>
          <a:stretch>
            <a:fillRect/>
          </a:stretch>
        </p:blipFill>
        <p:spPr bwMode="auto">
          <a:xfrm>
            <a:off x="2065020" y="10391"/>
            <a:ext cx="5021580" cy="684760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onofthesouth.net/revolutionary-war/patriots/pictures/robert-morris.jpg"/>
          <p:cNvPicPr>
            <a:picLocks noChangeAspect="1" noChangeArrowheads="1"/>
          </p:cNvPicPr>
          <p:nvPr/>
        </p:nvPicPr>
        <p:blipFill>
          <a:blip r:embed="rId3" cstate="print"/>
          <a:srcRect/>
          <a:stretch>
            <a:fillRect/>
          </a:stretch>
        </p:blipFill>
        <p:spPr bwMode="auto">
          <a:xfrm>
            <a:off x="2057019" y="-11269"/>
            <a:ext cx="4877181" cy="6869269"/>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76200"/>
            <a:ext cx="51435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2310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upload.wikimedia.org/wikipedia/commons/8/8b/Nassau_hall_princeton_university.jpg"/>
          <p:cNvPicPr>
            <a:picLocks noChangeAspect="1" noChangeArrowheads="1"/>
          </p:cNvPicPr>
          <p:nvPr/>
        </p:nvPicPr>
        <p:blipFill>
          <a:blip r:embed="rId3" cstate="print"/>
          <a:srcRect/>
          <a:stretch>
            <a:fillRect/>
          </a:stretch>
        </p:blipFill>
        <p:spPr bwMode="auto">
          <a:xfrm>
            <a:off x="877824" y="228600"/>
            <a:ext cx="7915204" cy="59436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67564"/>
            <a:ext cx="7467600" cy="6335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6673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33230"/>
            <a:ext cx="8381999" cy="5884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2773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Silas Deane - Du Simitier and B.L. Prevost.jpg"/>
          <p:cNvPicPr>
            <a:picLocks noChangeAspect="1" noChangeArrowheads="1"/>
          </p:cNvPicPr>
          <p:nvPr/>
        </p:nvPicPr>
        <p:blipFill>
          <a:blip r:embed="rId3" cstate="print"/>
          <a:srcRect/>
          <a:stretch>
            <a:fillRect/>
          </a:stretch>
        </p:blipFill>
        <p:spPr bwMode="auto">
          <a:xfrm>
            <a:off x="2428113" y="24034"/>
            <a:ext cx="4658487" cy="683396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public.coe.edu/~theller/soj/ttl/franklin/benFranklin.jpg"/>
          <p:cNvPicPr>
            <a:picLocks noChangeAspect="1" noChangeArrowheads="1"/>
          </p:cNvPicPr>
          <p:nvPr/>
        </p:nvPicPr>
        <p:blipFill>
          <a:blip r:embed="rId3" cstate="print"/>
          <a:srcRect/>
          <a:stretch>
            <a:fillRect/>
          </a:stretch>
        </p:blipFill>
        <p:spPr bwMode="auto">
          <a:xfrm>
            <a:off x="1901390" y="-3810"/>
            <a:ext cx="6023410" cy="670941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14400"/>
            <a:ext cx="6858000" cy="646331"/>
          </a:xfrm>
          <a:prstGeom prst="rect">
            <a:avLst/>
          </a:prstGeom>
          <a:noFill/>
        </p:spPr>
        <p:txBody>
          <a:bodyPr wrap="square" rtlCol="0">
            <a:spAutoFit/>
          </a:bodyPr>
          <a:lstStyle/>
          <a:p>
            <a:endParaRPr lang="en-US" dirty="0">
              <a:solidFill>
                <a:prstClr val="black"/>
              </a:solidFill>
            </a:endParaRPr>
          </a:p>
          <a:p>
            <a:endParaRPr lang="en-US" dirty="0">
              <a:solidFill>
                <a:prstClr val="black"/>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320400"/>
            <a:ext cx="3352799" cy="6217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5957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americaslibrary.gov/assets/jb/colonial/jb_colonial_johnjay_1_e.jpg"/>
          <p:cNvPicPr>
            <a:picLocks noChangeAspect="1" noChangeArrowheads="1"/>
          </p:cNvPicPr>
          <p:nvPr/>
        </p:nvPicPr>
        <p:blipFill>
          <a:blip r:embed="rId3" cstate="print"/>
          <a:srcRect/>
          <a:stretch>
            <a:fillRect/>
          </a:stretch>
        </p:blipFill>
        <p:spPr bwMode="auto">
          <a:xfrm>
            <a:off x="2058711" y="-99854"/>
            <a:ext cx="4646889" cy="7567454"/>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cla.calpoly.edu/~lcall/204/state_cessions.jpg"/>
          <p:cNvPicPr>
            <a:picLocks noChangeAspect="1" noChangeArrowheads="1"/>
          </p:cNvPicPr>
          <p:nvPr/>
        </p:nvPicPr>
        <p:blipFill>
          <a:blip r:embed="rId3" cstate="print"/>
          <a:srcRect/>
          <a:stretch>
            <a:fillRect/>
          </a:stretch>
        </p:blipFill>
        <p:spPr bwMode="auto">
          <a:xfrm>
            <a:off x="812800" y="44824"/>
            <a:ext cx="7721600" cy="6813176"/>
          </a:xfrm>
          <a:prstGeom prst="rect">
            <a:avLst/>
          </a:prstGeom>
          <a:noFill/>
        </p:spPr>
      </p:pic>
    </p:spTree>
    <p:extLst>
      <p:ext uri="{BB962C8B-B14F-4D97-AF65-F5344CB8AC3E}">
        <p14:creationId xmlns:p14="http://schemas.microsoft.com/office/powerpoint/2010/main" val="3640765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334" y="412640"/>
            <a:ext cx="7666066" cy="583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014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60452"/>
            <a:ext cx="5715000" cy="6648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8801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2.bp.blogspot.com/_G4n4l6l1DBY/Se_GrCzUveI/AAAAAAAAA1E/CkyYdXA8cDQ/s400/Shays+Rebellion.jpg"/>
          <p:cNvPicPr>
            <a:picLocks noChangeAspect="1" noChangeArrowheads="1"/>
          </p:cNvPicPr>
          <p:nvPr/>
        </p:nvPicPr>
        <p:blipFill>
          <a:blip r:embed="rId3" cstate="print"/>
          <a:srcRect/>
          <a:stretch>
            <a:fillRect/>
          </a:stretch>
        </p:blipFill>
        <p:spPr bwMode="auto">
          <a:xfrm>
            <a:off x="457200" y="351446"/>
            <a:ext cx="8458200" cy="577574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faculty.umf.maine.edu/walter.sargent/public.www/web%20103/western-possessions-map.jpg"/>
          <p:cNvPicPr>
            <a:picLocks noChangeAspect="1" noChangeArrowheads="1"/>
          </p:cNvPicPr>
          <p:nvPr/>
        </p:nvPicPr>
        <p:blipFill>
          <a:blip r:embed="rId3" cstate="print"/>
          <a:srcRect/>
          <a:stretch>
            <a:fillRect/>
          </a:stretch>
        </p:blipFill>
        <p:spPr bwMode="auto">
          <a:xfrm>
            <a:off x="2133600" y="0"/>
            <a:ext cx="5638643" cy="6858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4649" y="115270"/>
            <a:ext cx="6141551" cy="6514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0548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696200" cy="5909310"/>
          </a:xfrm>
          <a:prstGeom prst="rect">
            <a:avLst/>
          </a:prstGeom>
          <a:noFill/>
        </p:spPr>
        <p:txBody>
          <a:bodyPr wrap="square" rtlCol="0">
            <a:spAutoFit/>
          </a:bodyPr>
          <a:lstStyle/>
          <a:p>
            <a:pPr algn="ctr"/>
            <a:r>
              <a:rPr lang="en-US" sz="2000" dirty="0" smtClean="0"/>
              <a:t>Northwest Ordinance (1786)</a:t>
            </a:r>
          </a:p>
          <a:p>
            <a:endParaRPr lang="en-US" sz="2000" b="1" dirty="0" smtClean="0"/>
          </a:p>
          <a:p>
            <a:r>
              <a:rPr lang="en-US" sz="2000" b="1" dirty="0" smtClean="0"/>
              <a:t>Art</a:t>
            </a:r>
            <a:r>
              <a:rPr lang="en-US" sz="2000" b="1" dirty="0"/>
              <a:t>. 5.</a:t>
            </a:r>
            <a:r>
              <a:rPr lang="en-US" sz="2000" dirty="0"/>
              <a:t> There shall be formed in the said territory, not less than three nor more than five States . . . And, </a:t>
            </a:r>
            <a:r>
              <a:rPr lang="en-US" sz="2000" b="1" dirty="0">
                <a:solidFill>
                  <a:srgbClr val="FF0000"/>
                </a:solidFill>
              </a:rPr>
              <a:t>whenever any of the said States shall have sixty thousand free inhabitants therein, such State shall be admitted, by its delegates, into the Congress of the United States, on an equal footing with the original States in all respects whatever</a:t>
            </a:r>
            <a:r>
              <a:rPr lang="en-US" sz="2000" dirty="0"/>
              <a:t>, and shall be at liberty to form a permanent constitution and State government: </a:t>
            </a:r>
            <a:r>
              <a:rPr lang="en-US" sz="2000" i="1" dirty="0"/>
              <a:t>Provided</a:t>
            </a:r>
            <a:r>
              <a:rPr lang="en-US" sz="2000" dirty="0"/>
              <a:t>, the constitution and government so to be formed, shall be republican, and in conformity to the principles contained in these articles; and, so far as it can be consistent with the general interest of the confederacy, such admission shall be allowed at an earlier period, and when there may be a less number of free inhabitants in the State than sixty thousand</a:t>
            </a:r>
            <a:r>
              <a:rPr lang="en-US" sz="2000" dirty="0" smtClean="0"/>
              <a:t>.</a:t>
            </a:r>
          </a:p>
          <a:p>
            <a:endParaRPr lang="en-US" sz="2000" dirty="0"/>
          </a:p>
          <a:p>
            <a:r>
              <a:rPr lang="en-US" sz="2000" b="1" dirty="0"/>
              <a:t>Art. 6.</a:t>
            </a:r>
            <a:r>
              <a:rPr lang="en-US" sz="2000" dirty="0"/>
              <a:t> </a:t>
            </a:r>
            <a:r>
              <a:rPr lang="en-US" sz="2000" b="1" dirty="0">
                <a:solidFill>
                  <a:srgbClr val="FF0000"/>
                </a:solidFill>
              </a:rPr>
              <a:t>There shall be neither slavery nor involuntary servitude </a:t>
            </a:r>
            <a:r>
              <a:rPr lang="en-US" sz="2000" dirty="0"/>
              <a:t>in the said territory, otherwise than in the punishment of crimes whereof the party shall have been duly convicted.</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09600"/>
            <a:ext cx="6934200" cy="4370427"/>
          </a:xfrm>
          <a:prstGeom prst="rect">
            <a:avLst/>
          </a:prstGeom>
          <a:noFill/>
        </p:spPr>
        <p:txBody>
          <a:bodyPr wrap="square" rtlCol="0">
            <a:spAutoFit/>
          </a:bodyPr>
          <a:lstStyle/>
          <a:p>
            <a:pPr algn="ctr"/>
            <a:r>
              <a:rPr lang="en-US" sz="2000" dirty="0" smtClean="0"/>
              <a:t>Northwest Ordinance (1787)</a:t>
            </a:r>
          </a:p>
          <a:p>
            <a:endParaRPr lang="en-US" sz="2000" b="1" dirty="0"/>
          </a:p>
          <a:p>
            <a:r>
              <a:rPr lang="en-US" sz="2000" b="1" dirty="0" smtClean="0"/>
              <a:t>Art</a:t>
            </a:r>
            <a:r>
              <a:rPr lang="en-US" sz="2000" b="1" dirty="0" smtClean="0"/>
              <a:t>. 3.</a:t>
            </a:r>
            <a:r>
              <a:rPr lang="en-US" sz="2000" dirty="0" smtClean="0"/>
              <a:t> Religion, morality, and knowledge, being necessary to good government and the happiness of mankind, </a:t>
            </a:r>
            <a:r>
              <a:rPr lang="en-US" sz="2000" b="1" dirty="0" smtClean="0">
                <a:solidFill>
                  <a:srgbClr val="FF0000"/>
                </a:solidFill>
              </a:rPr>
              <a:t>schools and the means of education shall forever be encouraged</a:t>
            </a:r>
            <a:r>
              <a:rPr lang="en-US" sz="2000" dirty="0" smtClean="0"/>
              <a:t>. The utmost good faith shall always be observed towards the Indians; their lands and property shall never be taken from them without their consent; and, in their property, rights, and liberty, they shall never be invaded or disturbed, unless in just and lawful wars authorized by Congress; but laws founded in justice and humanity, shall from time to time be made for preventing wrongs being done to them, and for preserving peace and friendship with them.</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TotalTime>
  <Words>1655</Words>
  <Application>Microsoft Office PowerPoint</Application>
  <PresentationFormat>On-screen Show (4:3)</PresentationFormat>
  <Paragraphs>120</Paragraphs>
  <Slides>33</Slides>
  <Notes>26</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24</cp:revision>
  <dcterms:created xsi:type="dcterms:W3CDTF">2011-01-30T23:18:22Z</dcterms:created>
  <dcterms:modified xsi:type="dcterms:W3CDTF">2013-09-05T22:15:37Z</dcterms:modified>
</cp:coreProperties>
</file>