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06" r:id="rId2"/>
    <p:sldId id="310" r:id="rId3"/>
    <p:sldId id="311" r:id="rId4"/>
    <p:sldId id="313" r:id="rId5"/>
    <p:sldId id="314" r:id="rId6"/>
    <p:sldId id="315" r:id="rId7"/>
    <p:sldId id="316" r:id="rId8"/>
    <p:sldId id="318" r:id="rId9"/>
    <p:sldId id="307" r:id="rId10"/>
    <p:sldId id="308" r:id="rId11"/>
    <p:sldId id="309" r:id="rId12"/>
    <p:sldId id="261" r:id="rId13"/>
    <p:sldId id="262" r:id="rId14"/>
    <p:sldId id="263" r:id="rId15"/>
    <p:sldId id="264" r:id="rId16"/>
    <p:sldId id="278" r:id="rId17"/>
    <p:sldId id="279" r:id="rId18"/>
    <p:sldId id="275" r:id="rId19"/>
    <p:sldId id="276" r:id="rId20"/>
    <p:sldId id="319" r:id="rId21"/>
    <p:sldId id="282" r:id="rId22"/>
    <p:sldId id="281" r:id="rId23"/>
    <p:sldId id="322" r:id="rId24"/>
    <p:sldId id="289" r:id="rId25"/>
    <p:sldId id="291" r:id="rId26"/>
    <p:sldId id="292" r:id="rId27"/>
    <p:sldId id="288" r:id="rId28"/>
    <p:sldId id="280" r:id="rId29"/>
    <p:sldId id="283" r:id="rId30"/>
    <p:sldId id="286" r:id="rId31"/>
    <p:sldId id="287" r:id="rId32"/>
    <p:sldId id="323" r:id="rId33"/>
    <p:sldId id="299" r:id="rId34"/>
    <p:sldId id="293" r:id="rId35"/>
    <p:sldId id="294" r:id="rId36"/>
    <p:sldId id="295" r:id="rId37"/>
    <p:sldId id="300" r:id="rId38"/>
    <p:sldId id="301" r:id="rId39"/>
    <p:sldId id="296" r:id="rId40"/>
    <p:sldId id="321" r:id="rId41"/>
    <p:sldId id="320" r:id="rId42"/>
    <p:sldId id="29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077B5A-E8C3-4595-AD5F-B9ABF48F9B34}" type="datetimeFigureOut">
              <a:rPr lang="en-US" smtClean="0"/>
              <a:pPr/>
              <a:t>22-Oct-13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F8C309-0B3A-486A-A4AD-7F7993080DCE}" type="slidenum">
              <a:rPr lang="en-US" smtClean="0"/>
              <a:pPr/>
              <a:t>‹#›</a:t>
            </a:fld>
            <a:endParaRPr lang="en-US"/>
          </a:p>
        </p:txBody>
      </p:sp>
    </p:spTree>
    <p:extLst>
      <p:ext uri="{BB962C8B-B14F-4D97-AF65-F5344CB8AC3E}">
        <p14:creationId xmlns:p14="http://schemas.microsoft.com/office/powerpoint/2010/main" val="2044508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A40775-0704-4A5B-810E-514A08EF75F1}"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a:t>
            </a:r>
            <a:r>
              <a:rPr lang="en-US" dirty="0" err="1" smtClean="0"/>
              <a:t>dewitt</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Gordon </a:t>
            </a:r>
            <a:r>
              <a:rPr lang="en-US" dirty="0" err="1" smtClean="0"/>
              <a:t>hirabiyashi</a:t>
            </a:r>
            <a:endParaRPr lang="en-US" dirty="0"/>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Colorado internment camps</a:t>
            </a:r>
            <a:endParaRPr lang="en-US" dirty="0"/>
          </a:p>
        </p:txBody>
      </p:sp>
      <p:sp>
        <p:nvSpPr>
          <p:cNvPr id="4" name="Slide Number Placeholder 3"/>
          <p:cNvSpPr>
            <a:spLocks noGrp="1"/>
          </p:cNvSpPr>
          <p:nvPr>
            <p:ph type="sldNum" sz="quarter" idx="10"/>
          </p:nvPr>
        </p:nvSpPr>
        <p:spPr/>
        <p:txBody>
          <a:bodyPr/>
          <a:lstStyle/>
          <a:p>
            <a:fld id="{1CA40775-0704-4A5B-810E-514A08EF75F1}"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E9E07-1C4A-4825-BAB7-FC2CBCD05D97}"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Connally</a:t>
            </a:r>
            <a:r>
              <a:rPr lang="en-US" dirty="0" smtClean="0"/>
              <a:t>, </a:t>
            </a:r>
            <a:r>
              <a:rPr lang="en-US" dirty="0" err="1" smtClean="0"/>
              <a:t>vandenberg</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pPr/>
              <a:t>20</a:t>
            </a:fld>
            <a:endParaRPr lang="en-US"/>
          </a:p>
        </p:txBody>
      </p:sp>
    </p:spTree>
    <p:extLst>
      <p:ext uri="{BB962C8B-B14F-4D97-AF65-F5344CB8AC3E}">
        <p14:creationId xmlns:p14="http://schemas.microsoft.com/office/powerpoint/2010/main" val="140084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mcmahon</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inchon</a:t>
            </a:r>
            <a:endParaRPr lang="en-US" dirty="0"/>
          </a:p>
        </p:txBody>
      </p:sp>
      <p:sp>
        <p:nvSpPr>
          <p:cNvPr id="4" name="Slide Number Placeholder 3"/>
          <p:cNvSpPr>
            <a:spLocks noGrp="1"/>
          </p:cNvSpPr>
          <p:nvPr>
            <p:ph type="sldNum" sz="quarter" idx="10"/>
          </p:nvPr>
        </p:nvSpPr>
        <p:spPr/>
        <p:txBody>
          <a:bodyPr/>
          <a:lstStyle/>
          <a:p>
            <a:fld id="{C992DC37-2014-4559-9248-CE79FE4BF358}"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wake</a:t>
            </a:r>
            <a:endParaRPr lang="en-US" dirty="0"/>
          </a:p>
        </p:txBody>
      </p:sp>
      <p:sp>
        <p:nvSpPr>
          <p:cNvPr id="4" name="Slide Number Placeholder 3"/>
          <p:cNvSpPr>
            <a:spLocks noGrp="1"/>
          </p:cNvSpPr>
          <p:nvPr>
            <p:ph type="sldNum" sz="quarter" idx="10"/>
          </p:nvPr>
        </p:nvSpPr>
        <p:spPr/>
        <p:txBody>
          <a:bodyPr/>
          <a:lstStyle/>
          <a:p>
            <a:fld id="{C992DC37-2014-4559-9248-CE79FE4BF358}" type="slidenum">
              <a:rPr lang="en-US" smtClean="0"/>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bricker</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pPr/>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33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Vinson opinion</a:t>
            </a:r>
            <a:endParaRPr lang="en-US" dirty="0"/>
          </a:p>
        </p:txBody>
      </p:sp>
      <p:sp>
        <p:nvSpPr>
          <p:cNvPr id="4" name="Slide Number Placeholder 3"/>
          <p:cNvSpPr>
            <a:spLocks noGrp="1"/>
          </p:cNvSpPr>
          <p:nvPr>
            <p:ph type="sldNum" sz="quarter" idx="10"/>
          </p:nvPr>
        </p:nvSpPr>
        <p:spPr/>
        <p:txBody>
          <a:bodyPr/>
          <a:lstStyle/>
          <a:p>
            <a:fld id="{24F8C309-0B3A-486A-A4AD-7F7993080DCE}" type="slidenum">
              <a:rPr lang="en-US" smtClean="0"/>
              <a:pPr/>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pPr/>
              <a:t>38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8657AC8-BF05-42EF-B690-A37197987D3F}" type="slidenum">
              <a:rPr lang="en-US" smtClean="0"/>
              <a:pPr/>
              <a:t>39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F8C309-0B3A-486A-A4AD-7F7993080DCE}"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992DC37-2014-4559-9248-CE79FE4BF358}"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553D68-EC6E-4DF8-8AA2-E21361EAF289}" type="datetimeFigureOut">
              <a:rPr lang="en-US" smtClean="0"/>
              <a:pPr/>
              <a:t>22-Oct-13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553D68-EC6E-4DF8-8AA2-E21361EAF289}" type="datetimeFigureOut">
              <a:rPr lang="en-US" smtClean="0"/>
              <a:pPr/>
              <a:t>22-Oct-13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553D68-EC6E-4DF8-8AA2-E21361EAF289}" type="datetimeFigureOut">
              <a:rPr lang="en-US" smtClean="0"/>
              <a:pPr/>
              <a:t>22-Oct-13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553D68-EC6E-4DF8-8AA2-E21361EAF289}" type="datetimeFigureOut">
              <a:rPr lang="en-US" smtClean="0"/>
              <a:pPr/>
              <a:t>22-Oct-13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553D68-EC6E-4DF8-8AA2-E21361EAF289}" type="datetimeFigureOut">
              <a:rPr lang="en-US" smtClean="0"/>
              <a:pPr/>
              <a:t>22-Oct-13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553D68-EC6E-4DF8-8AA2-E21361EAF289}" type="datetimeFigureOut">
              <a:rPr lang="en-US" smtClean="0"/>
              <a:pPr/>
              <a:t>22-Oct-13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553D68-EC6E-4DF8-8AA2-E21361EAF289}" type="datetimeFigureOut">
              <a:rPr lang="en-US" smtClean="0"/>
              <a:pPr/>
              <a:t>22-Oct-13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553D68-EC6E-4DF8-8AA2-E21361EAF289}" type="datetimeFigureOut">
              <a:rPr lang="en-US" smtClean="0"/>
              <a:pPr/>
              <a:t>22-Oct-13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553D68-EC6E-4DF8-8AA2-E21361EAF289}" type="datetimeFigureOut">
              <a:rPr lang="en-US" smtClean="0"/>
              <a:pPr/>
              <a:t>22-Oct-13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553D68-EC6E-4DF8-8AA2-E21361EAF289}" type="datetimeFigureOut">
              <a:rPr lang="en-US" smtClean="0"/>
              <a:pPr/>
              <a:t>22-Oct-13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553D68-EC6E-4DF8-8AA2-E21361EAF289}" type="datetimeFigureOut">
              <a:rPr lang="en-US" smtClean="0"/>
              <a:pPr/>
              <a:t>22-Oct-13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77DABE-9023-4ABA-A3DF-126009E8F0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553D68-EC6E-4DF8-8AA2-E21361EAF289}" type="datetimeFigureOut">
              <a:rPr lang="en-US" smtClean="0"/>
              <a:pPr/>
              <a:t>22-Oct-13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77DABE-9023-4ABA-A3DF-126009E8F05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s://coreycr0708.wikispaces.com/file/view/Order_9066.jpg/34427571/Order_9066.jpg"/>
          <p:cNvPicPr>
            <a:picLocks noChangeAspect="1" noChangeArrowheads="1"/>
          </p:cNvPicPr>
          <p:nvPr/>
        </p:nvPicPr>
        <p:blipFill>
          <a:blip r:embed="rId3" cstate="print"/>
          <a:srcRect/>
          <a:stretch>
            <a:fillRect/>
          </a:stretch>
        </p:blipFill>
        <p:spPr bwMode="auto">
          <a:xfrm>
            <a:off x="1987296" y="131956"/>
            <a:ext cx="5327904" cy="6497444"/>
          </a:xfrm>
          <a:prstGeom prst="rect">
            <a:avLst/>
          </a:prstGeom>
          <a:noFill/>
        </p:spPr>
      </p:pic>
    </p:spTree>
    <p:extLst>
      <p:ext uri="{BB962C8B-B14F-4D97-AF65-F5344CB8AC3E}">
        <p14:creationId xmlns:p14="http://schemas.microsoft.com/office/powerpoint/2010/main" val="2336449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bss.sfsu.edu/internment/Assets/stoplg.jpg"/>
          <p:cNvPicPr>
            <a:picLocks noChangeAspect="1" noChangeArrowheads="1"/>
          </p:cNvPicPr>
          <p:nvPr/>
        </p:nvPicPr>
        <p:blipFill>
          <a:blip r:embed="rId3" cstate="print"/>
          <a:srcRect/>
          <a:stretch>
            <a:fillRect/>
          </a:stretch>
        </p:blipFill>
        <p:spPr bwMode="auto">
          <a:xfrm>
            <a:off x="2169033" y="101774"/>
            <a:ext cx="4765167" cy="6527626"/>
          </a:xfrm>
          <a:prstGeom prst="rect">
            <a:avLst/>
          </a:prstGeom>
          <a:noFill/>
        </p:spPr>
      </p:pic>
    </p:spTree>
    <p:extLst>
      <p:ext uri="{BB962C8B-B14F-4D97-AF65-F5344CB8AC3E}">
        <p14:creationId xmlns:p14="http://schemas.microsoft.com/office/powerpoint/2010/main" val="1939991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bss.sfsu.edu/internment/Assets/murder2.jpg"/>
          <p:cNvPicPr>
            <a:picLocks noChangeAspect="1" noChangeArrowheads="1"/>
          </p:cNvPicPr>
          <p:nvPr/>
        </p:nvPicPr>
        <p:blipFill>
          <a:blip r:embed="rId3" cstate="print"/>
          <a:srcRect/>
          <a:stretch>
            <a:fillRect/>
          </a:stretch>
        </p:blipFill>
        <p:spPr bwMode="auto">
          <a:xfrm>
            <a:off x="2210435" y="41760"/>
            <a:ext cx="5028565" cy="6587640"/>
          </a:xfrm>
          <a:prstGeom prst="rect">
            <a:avLst/>
          </a:prstGeom>
          <a:noFill/>
        </p:spPr>
      </p:pic>
    </p:spTree>
    <p:extLst>
      <p:ext uri="{BB962C8B-B14F-4D97-AF65-F5344CB8AC3E}">
        <p14:creationId xmlns:p14="http://schemas.microsoft.com/office/powerpoint/2010/main" val="7925320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719263" y="0"/>
            <a:ext cx="5705475" cy="6915150"/>
          </a:xfrm>
          <a:prstGeom prst="rect">
            <a:avLst/>
          </a:prstGeom>
          <a:noFill/>
          <a:ln w="9525">
            <a:noFill/>
            <a:miter lim="800000"/>
            <a:headEnd/>
            <a:tailEnd/>
          </a:ln>
        </p:spPr>
      </p:pic>
    </p:spTree>
    <p:extLst>
      <p:ext uri="{BB962C8B-B14F-4D97-AF65-F5344CB8AC3E}">
        <p14:creationId xmlns:p14="http://schemas.microsoft.com/office/powerpoint/2010/main" val="3687033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qmfound.com/DeWitt28.JPG"/>
          <p:cNvPicPr>
            <a:picLocks noChangeAspect="1" noChangeArrowheads="1"/>
          </p:cNvPicPr>
          <p:nvPr/>
        </p:nvPicPr>
        <p:blipFill>
          <a:blip r:embed="rId3" cstate="print"/>
          <a:srcRect/>
          <a:stretch>
            <a:fillRect/>
          </a:stretch>
        </p:blipFill>
        <p:spPr bwMode="auto">
          <a:xfrm>
            <a:off x="1998801" y="-57870"/>
            <a:ext cx="5468799" cy="6915870"/>
          </a:xfrm>
          <a:prstGeom prst="rect">
            <a:avLst/>
          </a:prstGeom>
          <a:noFill/>
        </p:spPr>
      </p:pic>
    </p:spTree>
    <p:extLst>
      <p:ext uri="{BB962C8B-B14F-4D97-AF65-F5344CB8AC3E}">
        <p14:creationId xmlns:p14="http://schemas.microsoft.com/office/powerpoint/2010/main" val="2283917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historylink.org/db_images/Hirabayashi.JPG"/>
          <p:cNvPicPr>
            <a:picLocks noChangeAspect="1" noChangeArrowheads="1"/>
          </p:cNvPicPr>
          <p:nvPr/>
        </p:nvPicPr>
        <p:blipFill>
          <a:blip r:embed="rId3" cstate="print"/>
          <a:srcRect/>
          <a:stretch>
            <a:fillRect/>
          </a:stretch>
        </p:blipFill>
        <p:spPr bwMode="auto">
          <a:xfrm>
            <a:off x="2590800" y="533400"/>
            <a:ext cx="4282721" cy="5781674"/>
          </a:xfrm>
          <a:prstGeom prst="rect">
            <a:avLst/>
          </a:prstGeom>
          <a:noFill/>
        </p:spPr>
      </p:pic>
    </p:spTree>
    <p:extLst>
      <p:ext uri="{BB962C8B-B14F-4D97-AF65-F5344CB8AC3E}">
        <p14:creationId xmlns:p14="http://schemas.microsoft.com/office/powerpoint/2010/main" val="1344797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696200" cy="5632311"/>
          </a:xfrm>
          <a:prstGeom prst="rect">
            <a:avLst/>
          </a:prstGeom>
          <a:noFill/>
        </p:spPr>
        <p:txBody>
          <a:bodyPr wrap="square" rtlCol="0">
            <a:spAutoFit/>
          </a:bodyPr>
          <a:lstStyle/>
          <a:p>
            <a:pPr algn="ctr"/>
            <a:r>
              <a:rPr lang="en-US" sz="2000" i="1" dirty="0" err="1" smtClean="0">
                <a:solidFill>
                  <a:prstClr val="black"/>
                </a:solidFill>
              </a:rPr>
              <a:t>Hirabiyashi</a:t>
            </a:r>
            <a:r>
              <a:rPr lang="en-US" sz="2000" i="1" dirty="0" smtClean="0">
                <a:solidFill>
                  <a:prstClr val="black"/>
                </a:solidFill>
              </a:rPr>
              <a:t> v. United States </a:t>
            </a:r>
            <a:r>
              <a:rPr lang="en-US" sz="2000" dirty="0" smtClean="0">
                <a:solidFill>
                  <a:prstClr val="black"/>
                </a:solidFill>
              </a:rPr>
              <a:t>(1943)</a:t>
            </a:r>
          </a:p>
          <a:p>
            <a:endParaRPr lang="en-US" sz="2000" dirty="0" smtClean="0">
              <a:solidFill>
                <a:prstClr val="black"/>
              </a:solidFill>
            </a:endParaRPr>
          </a:p>
          <a:p>
            <a:r>
              <a:rPr lang="en-US" sz="2000" dirty="0" smtClean="0">
                <a:solidFill>
                  <a:prstClr val="black"/>
                </a:solidFill>
              </a:rPr>
              <a:t>The war power of the national government is </a:t>
            </a:r>
            <a:r>
              <a:rPr lang="en-US" sz="2000" dirty="0" smtClean="0">
                <a:solidFill>
                  <a:prstClr val="black"/>
                </a:solidFill>
              </a:rPr>
              <a:t>“the </a:t>
            </a:r>
            <a:r>
              <a:rPr lang="en-US" sz="2000" dirty="0" smtClean="0">
                <a:solidFill>
                  <a:prstClr val="black"/>
                </a:solidFill>
              </a:rPr>
              <a:t>power to wage war successfully</a:t>
            </a:r>
            <a:r>
              <a:rPr lang="en-US" sz="2000" dirty="0" smtClean="0">
                <a:solidFill>
                  <a:prstClr val="black"/>
                </a:solidFill>
              </a:rPr>
              <a:t>.” </a:t>
            </a:r>
            <a:r>
              <a:rPr lang="en-US" sz="2000" dirty="0" smtClean="0">
                <a:solidFill>
                  <a:prstClr val="black"/>
                </a:solidFill>
              </a:rPr>
              <a:t>… The power is not restricted to the winning of victories in the field and the repulse of enemy forces. It embraces every phase of the national defense</a:t>
            </a:r>
            <a:r>
              <a:rPr lang="en-US" sz="2000" dirty="0">
                <a:solidFill>
                  <a:prstClr val="black"/>
                </a:solidFill>
              </a:rPr>
              <a:t> </a:t>
            </a:r>
            <a:r>
              <a:rPr lang="en-US" sz="2000" dirty="0" smtClean="0">
                <a:solidFill>
                  <a:prstClr val="black"/>
                </a:solidFill>
              </a:rPr>
              <a:t>. . .</a:t>
            </a:r>
          </a:p>
          <a:p>
            <a:endParaRPr lang="en-US" sz="2000" dirty="0" smtClean="0">
              <a:solidFill>
                <a:prstClr val="black"/>
              </a:solidFill>
            </a:endParaRPr>
          </a:p>
          <a:p>
            <a:r>
              <a:rPr lang="en-US" sz="2000" b="1" dirty="0" smtClean="0">
                <a:solidFill>
                  <a:srgbClr val="FF0000"/>
                </a:solidFill>
              </a:rPr>
              <a:t>There is support for the view that social, economic and political conditions which have prevailed since the close of the last century, when the Japanese began to come to this country in substantial numbers, have intensified their solidarity and have in large measure prevented their assimilation as an integral part of the white population . . .</a:t>
            </a:r>
          </a:p>
          <a:p>
            <a:endParaRPr lang="en-US" sz="2000" dirty="0" smtClean="0">
              <a:solidFill>
                <a:prstClr val="black"/>
              </a:solidFill>
            </a:endParaRPr>
          </a:p>
          <a:p>
            <a:r>
              <a:rPr lang="en-US" sz="2000" dirty="0" smtClean="0">
                <a:solidFill>
                  <a:prstClr val="black"/>
                </a:solidFill>
              </a:rPr>
              <a:t>Viewing these data in all their aspects, Congress and the Executive </a:t>
            </a:r>
            <a:r>
              <a:rPr lang="en-US" sz="2000" b="1" dirty="0" smtClean="0">
                <a:solidFill>
                  <a:srgbClr val="FF0000"/>
                </a:solidFill>
              </a:rPr>
              <a:t>could reasonably have concluded that these conditions have encouraged the continued attachment of members of this group to Japan and Japanese institutions.</a:t>
            </a:r>
            <a:endParaRPr lang="en-US" sz="2000" b="1" dirty="0">
              <a:solidFill>
                <a:srgbClr val="FF0000"/>
              </a:solidFill>
            </a:endParaRPr>
          </a:p>
        </p:txBody>
      </p:sp>
    </p:spTree>
    <p:extLst>
      <p:ext uri="{BB962C8B-B14F-4D97-AF65-F5344CB8AC3E}">
        <p14:creationId xmlns:p14="http://schemas.microsoft.com/office/powerpoint/2010/main" val="3433129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116840"/>
            <a:ext cx="6324600" cy="5632311"/>
          </a:xfrm>
          <a:prstGeom prst="rect">
            <a:avLst/>
          </a:prstGeom>
          <a:noFill/>
        </p:spPr>
        <p:txBody>
          <a:bodyPr wrap="square" rtlCol="0">
            <a:spAutoFit/>
          </a:bodyPr>
          <a:lstStyle/>
          <a:p>
            <a:pPr algn="ctr"/>
            <a:r>
              <a:rPr lang="en-US" b="1" dirty="0">
                <a:solidFill>
                  <a:prstClr val="black"/>
                </a:solidFill>
              </a:rPr>
              <a:t>EXECUTIVE ORDER 9066</a:t>
            </a:r>
            <a:br>
              <a:rPr lang="en-US" b="1" dirty="0">
                <a:solidFill>
                  <a:prstClr val="black"/>
                </a:solidFill>
              </a:rPr>
            </a:br>
            <a:r>
              <a:rPr lang="en-US" b="1" dirty="0">
                <a:solidFill>
                  <a:prstClr val="black"/>
                </a:solidFill>
              </a:rPr>
              <a:t>February 19, 1942   </a:t>
            </a:r>
            <a:endParaRPr lang="en-US" b="1" dirty="0" smtClean="0">
              <a:solidFill>
                <a:prstClr val="black"/>
              </a:solidFill>
            </a:endParaRPr>
          </a:p>
          <a:p>
            <a:pPr algn="ctr"/>
            <a:endParaRPr lang="en-US" dirty="0">
              <a:solidFill>
                <a:prstClr val="black"/>
              </a:solidFill>
            </a:endParaRPr>
          </a:p>
          <a:p>
            <a:r>
              <a:rPr lang="en-US" b="1" dirty="0">
                <a:solidFill>
                  <a:prstClr val="black"/>
                </a:solidFill>
              </a:rPr>
              <a:t>Whereas, </a:t>
            </a:r>
            <a:r>
              <a:rPr lang="en-US" dirty="0">
                <a:solidFill>
                  <a:prstClr val="black"/>
                </a:solidFill>
              </a:rPr>
              <a:t>the successful prosecution of the war requires every possible protection against espionage and against sabotage to national-defense material, national-defense premises and national defense </a:t>
            </a:r>
            <a:r>
              <a:rPr lang="en-US" dirty="0" smtClean="0">
                <a:solidFill>
                  <a:prstClr val="black"/>
                </a:solidFill>
              </a:rPr>
              <a:t>utilities . . .</a:t>
            </a:r>
          </a:p>
          <a:p>
            <a:endParaRPr lang="en-US" dirty="0">
              <a:solidFill>
                <a:prstClr val="black"/>
              </a:solidFill>
            </a:endParaRPr>
          </a:p>
          <a:p>
            <a:r>
              <a:rPr lang="en-US" b="1" dirty="0">
                <a:solidFill>
                  <a:prstClr val="black"/>
                </a:solidFill>
              </a:rPr>
              <a:t>Now therefore</a:t>
            </a:r>
            <a:r>
              <a:rPr lang="en-US" dirty="0">
                <a:solidFill>
                  <a:prstClr val="black"/>
                </a:solidFill>
              </a:rPr>
              <a:t>, by virtue of the authority vested in me as President of the United States, and Commander in Chief of the Army and Navy, I hereby authorize and direct the Secretary of War, and the Military Commanders whom he may from time to time designate, whenever he or any designated Commander deems such action to be necessary or desirable, </a:t>
            </a:r>
            <a:r>
              <a:rPr lang="en-US" b="1" dirty="0">
                <a:solidFill>
                  <a:srgbClr val="FF0000"/>
                </a:solidFill>
              </a:rPr>
              <a:t>to prescribe military areas in such places and of such extent as he or the appropriate Military Commander may determine, from which any or all persons may be excluded, and with respect to which, the right of any persons to enter, remain in, or leave shall be subject to whatever restriction the Secretary of War or the appropriate Military Commander may impose in his discretion</a:t>
            </a:r>
            <a:r>
              <a:rPr lang="en-US" dirty="0" smtClean="0">
                <a:solidFill>
                  <a:prstClr val="black"/>
                </a:solidFill>
              </a:rPr>
              <a:t>.</a:t>
            </a:r>
          </a:p>
        </p:txBody>
      </p:sp>
    </p:spTree>
    <p:extLst>
      <p:ext uri="{BB962C8B-B14F-4D97-AF65-F5344CB8AC3E}">
        <p14:creationId xmlns:p14="http://schemas.microsoft.com/office/powerpoint/2010/main" val="3462569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786" y="-38784"/>
            <a:ext cx="5758814" cy="6896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3527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38" y="609598"/>
            <a:ext cx="9212158" cy="5597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8482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www.colorado.gov/dpa/doit/archives/wwcod/image8-2.gif"/>
          <p:cNvPicPr>
            <a:picLocks noChangeAspect="1" noChangeArrowheads="1"/>
          </p:cNvPicPr>
          <p:nvPr/>
        </p:nvPicPr>
        <p:blipFill>
          <a:blip r:embed="rId3" cstate="print"/>
          <a:srcRect/>
          <a:stretch>
            <a:fillRect/>
          </a:stretch>
        </p:blipFill>
        <p:spPr bwMode="auto">
          <a:xfrm>
            <a:off x="819397" y="0"/>
            <a:ext cx="8240414" cy="6629400"/>
          </a:xfrm>
          <a:prstGeom prst="rect">
            <a:avLst/>
          </a:prstGeom>
          <a:noFill/>
        </p:spPr>
      </p:pic>
    </p:spTree>
    <p:extLst>
      <p:ext uri="{BB962C8B-B14F-4D97-AF65-F5344CB8AC3E}">
        <p14:creationId xmlns:p14="http://schemas.microsoft.com/office/powerpoint/2010/main" val="4063865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law2.umkc.edu/faculty/projects/ftrials/conlaw/korematsu.jpg"/>
          <p:cNvPicPr>
            <a:picLocks noChangeAspect="1" noChangeArrowheads="1"/>
          </p:cNvPicPr>
          <p:nvPr/>
        </p:nvPicPr>
        <p:blipFill>
          <a:blip r:embed="rId3" cstate="print"/>
          <a:srcRect/>
          <a:stretch>
            <a:fillRect/>
          </a:stretch>
        </p:blipFill>
        <p:spPr bwMode="auto">
          <a:xfrm>
            <a:off x="1908502" y="218238"/>
            <a:ext cx="4797098" cy="587776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0"/>
            <a:ext cx="7543800" cy="6740307"/>
          </a:xfrm>
          <a:prstGeom prst="rect">
            <a:avLst/>
          </a:prstGeom>
          <a:noFill/>
        </p:spPr>
        <p:txBody>
          <a:bodyPr wrap="square" rtlCol="0">
            <a:spAutoFit/>
          </a:bodyPr>
          <a:lstStyle/>
          <a:p>
            <a:pPr algn="ctr"/>
            <a:r>
              <a:rPr lang="en-US" i="1" dirty="0" err="1" smtClean="0"/>
              <a:t>Korematsu</a:t>
            </a:r>
            <a:r>
              <a:rPr lang="en-US" i="1" dirty="0" smtClean="0"/>
              <a:t> v. United States </a:t>
            </a:r>
            <a:r>
              <a:rPr lang="en-US" dirty="0" smtClean="0"/>
              <a:t>(1944)</a:t>
            </a:r>
          </a:p>
          <a:p>
            <a:pPr algn="ctr"/>
            <a:endParaRPr lang="en-US" dirty="0"/>
          </a:p>
          <a:p>
            <a:r>
              <a:rPr lang="en-US" dirty="0"/>
              <a:t>It should be noted, to begin with, that all legal restrictions which curtail the civil rights of a single racial group are immediately suspect. That is not to say that all such restrictions are unconstitutional. It is to say that courts must subject them to the </a:t>
            </a:r>
            <a:r>
              <a:rPr lang="en-US" b="1" dirty="0">
                <a:solidFill>
                  <a:srgbClr val="FF0000"/>
                </a:solidFill>
              </a:rPr>
              <a:t>most rigid </a:t>
            </a:r>
            <a:r>
              <a:rPr lang="en-US" b="1" dirty="0" smtClean="0">
                <a:solidFill>
                  <a:srgbClr val="FF0000"/>
                </a:solidFill>
              </a:rPr>
              <a:t>scrutiny</a:t>
            </a:r>
            <a:r>
              <a:rPr lang="en-US" b="1" dirty="0">
                <a:solidFill>
                  <a:srgbClr val="FF0000"/>
                </a:solidFill>
              </a:rPr>
              <a:t> </a:t>
            </a:r>
            <a:r>
              <a:rPr lang="en-US" dirty="0" smtClean="0"/>
              <a:t>. . .</a:t>
            </a:r>
          </a:p>
          <a:p>
            <a:endParaRPr lang="en-US" dirty="0"/>
          </a:p>
          <a:p>
            <a:r>
              <a:rPr lang="en-US" dirty="0" smtClean="0"/>
              <a:t>To </a:t>
            </a:r>
            <a:r>
              <a:rPr lang="en-US" dirty="0"/>
              <a:t>cast this case into outlines of racial prejudice, without reference to the real military dangers which were presented, merely confuses the issue. </a:t>
            </a:r>
            <a:r>
              <a:rPr lang="en-US" b="1" dirty="0" err="1">
                <a:solidFill>
                  <a:srgbClr val="FF0000"/>
                </a:solidFill>
              </a:rPr>
              <a:t>Korematsu</a:t>
            </a:r>
            <a:r>
              <a:rPr lang="en-US" b="1" dirty="0">
                <a:solidFill>
                  <a:srgbClr val="FF0000"/>
                </a:solidFill>
              </a:rPr>
              <a:t> was not excluded from the Military Area because of hostility to him or his race. He was excluded because we are at war with the Japanese Empire, because the properly constituted military authorities feared an invasion of our West Coast and felt constrained to take proper security measures, </a:t>
            </a:r>
            <a:r>
              <a:rPr lang="en-US" dirty="0"/>
              <a:t>because they decided that the military urgency of the situation demanded that all citizens of Japanese ancestry be segregated from the West Coast temporarily, and, finally, because Congress, reposing its confidence in this time of war in our military leaders -- as inevitably it must -- determined that they should have the power to do just this. </a:t>
            </a:r>
            <a:r>
              <a:rPr lang="en-US" b="1" dirty="0">
                <a:solidFill>
                  <a:srgbClr val="FF0000"/>
                </a:solidFill>
              </a:rPr>
              <a:t>There was evidence of disloyalty on the part of some, the military authorities considered that the need for </a:t>
            </a:r>
            <a:r>
              <a:rPr lang="en-US" b="1" dirty="0" smtClean="0">
                <a:solidFill>
                  <a:srgbClr val="FF0000"/>
                </a:solidFill>
              </a:rPr>
              <a:t>action </a:t>
            </a:r>
            <a:r>
              <a:rPr lang="en-US" b="1" dirty="0">
                <a:solidFill>
                  <a:srgbClr val="FF0000"/>
                </a:solidFill>
              </a:rPr>
              <a:t>was great, and time was short. We cannot -- by availing ourselves of the calm perspective of hindsight -- now say that, at that time, these actions were unjustified.</a:t>
            </a:r>
            <a:endParaRPr lang="en-US" b="1" dirty="0" smtClean="0">
              <a:solidFill>
                <a:srgbClr val="FF0000"/>
              </a:solidFill>
            </a:endParaRPr>
          </a:p>
          <a:p>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315200" cy="5909310"/>
          </a:xfrm>
          <a:prstGeom prst="rect">
            <a:avLst/>
          </a:prstGeom>
          <a:noFill/>
        </p:spPr>
        <p:txBody>
          <a:bodyPr wrap="square" rtlCol="0">
            <a:spAutoFit/>
          </a:bodyPr>
          <a:lstStyle/>
          <a:p>
            <a:pPr algn="ctr"/>
            <a:r>
              <a:rPr lang="en-US" i="1" dirty="0" err="1" smtClean="0"/>
              <a:t>Korematsu</a:t>
            </a:r>
            <a:r>
              <a:rPr lang="en-US" dirty="0" smtClean="0"/>
              <a:t> —Murphy dissent</a:t>
            </a:r>
          </a:p>
          <a:p>
            <a:endParaRPr lang="en-US" dirty="0"/>
          </a:p>
          <a:p>
            <a:r>
              <a:rPr lang="en-US" dirty="0"/>
              <a:t>This exclusion of </a:t>
            </a:r>
            <a:r>
              <a:rPr lang="en-US" dirty="0" smtClean="0"/>
              <a:t>“all </a:t>
            </a:r>
            <a:r>
              <a:rPr lang="en-US" dirty="0"/>
              <a:t>persons of Japanese ancestry, both alien and non-alien</a:t>
            </a:r>
            <a:r>
              <a:rPr lang="en-US" dirty="0" smtClean="0"/>
              <a:t>,” </a:t>
            </a:r>
            <a:r>
              <a:rPr lang="en-US" dirty="0"/>
              <a:t>from the Pacific Coast area on a plea of military necessity in the absence of martial law ought not to be approved. Such exclusion goes over </a:t>
            </a:r>
            <a:r>
              <a:rPr lang="en-US" dirty="0" smtClean="0"/>
              <a:t>“the </a:t>
            </a:r>
            <a:r>
              <a:rPr lang="en-US" dirty="0"/>
              <a:t>very brink of constitutional power</a:t>
            </a:r>
            <a:r>
              <a:rPr lang="en-US" dirty="0" smtClean="0"/>
              <a:t>,” </a:t>
            </a:r>
            <a:r>
              <a:rPr lang="en-US" dirty="0"/>
              <a:t>and falls into the ugly abyss of </a:t>
            </a:r>
            <a:r>
              <a:rPr lang="en-US" dirty="0" smtClean="0"/>
              <a:t>racism . . .</a:t>
            </a:r>
          </a:p>
          <a:p>
            <a:endParaRPr lang="en-US" dirty="0"/>
          </a:p>
          <a:p>
            <a:r>
              <a:rPr lang="en-US" dirty="0"/>
              <a:t>Justification for the exclusion is sought, instead, mainly upon questionable racial and sociological grounds </a:t>
            </a:r>
            <a:r>
              <a:rPr lang="en-US" dirty="0" smtClean="0"/>
              <a:t>not</a:t>
            </a:r>
            <a:r>
              <a:rPr lang="en-US" dirty="0"/>
              <a:t> ordinarily within the realm of expert military judgment, supplemented by certain semi-military conclusions drawn from an unwarranted use of circumstantial </a:t>
            </a:r>
            <a:r>
              <a:rPr lang="en-US" dirty="0" smtClean="0"/>
              <a:t>evidence</a:t>
            </a:r>
            <a:r>
              <a:rPr lang="en-US" dirty="0"/>
              <a:t> </a:t>
            </a:r>
            <a:r>
              <a:rPr lang="en-US" dirty="0" smtClean="0"/>
              <a:t>. . .</a:t>
            </a:r>
          </a:p>
          <a:p>
            <a:endParaRPr lang="en-US" dirty="0"/>
          </a:p>
          <a:p>
            <a:r>
              <a:rPr lang="en-US" b="1" dirty="0">
                <a:solidFill>
                  <a:srgbClr val="FF0000"/>
                </a:solidFill>
              </a:rPr>
              <a:t>I dissent, therefore, from this legalization of racism. Racial discrimination in any form and in any degree has no justifiable part whatever in our democratic way of life. It is unattractive in any setting, but it is utterly revolting among a free people who have embraced the principles set forth in the Constitution of the United States.</a:t>
            </a:r>
          </a:p>
          <a:p>
            <a:endParaRPr lang="en-US" dirty="0" smtClean="0"/>
          </a:p>
          <a:p>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04800"/>
            <a:ext cx="7467600" cy="5909310"/>
          </a:xfrm>
          <a:prstGeom prst="rect">
            <a:avLst/>
          </a:prstGeom>
          <a:noFill/>
        </p:spPr>
        <p:txBody>
          <a:bodyPr wrap="square" rtlCol="0">
            <a:spAutoFit/>
          </a:bodyPr>
          <a:lstStyle/>
          <a:p>
            <a:pPr algn="ctr"/>
            <a:r>
              <a:rPr lang="en-US" i="1" dirty="0" err="1" smtClean="0"/>
              <a:t>Korematsu</a:t>
            </a:r>
            <a:r>
              <a:rPr lang="en-US" dirty="0" smtClean="0"/>
              <a:t> –Jackson dissent</a:t>
            </a:r>
          </a:p>
          <a:p>
            <a:endParaRPr lang="en-US" dirty="0"/>
          </a:p>
          <a:p>
            <a:r>
              <a:rPr lang="en-US" b="1" dirty="0" smtClean="0">
                <a:solidFill>
                  <a:srgbClr val="FF0000"/>
                </a:solidFill>
              </a:rPr>
              <a:t>A </a:t>
            </a:r>
            <a:r>
              <a:rPr lang="en-US" b="1" dirty="0">
                <a:solidFill>
                  <a:srgbClr val="FF0000"/>
                </a:solidFill>
              </a:rPr>
              <a:t>judicial construction of the due process clause that will sustain this order is a far more </a:t>
            </a:r>
            <a:r>
              <a:rPr lang="en-US" b="1" dirty="0" smtClean="0">
                <a:solidFill>
                  <a:srgbClr val="FF0000"/>
                </a:solidFill>
              </a:rPr>
              <a:t>subtle </a:t>
            </a:r>
            <a:r>
              <a:rPr lang="en-US" b="1" dirty="0">
                <a:solidFill>
                  <a:srgbClr val="FF0000"/>
                </a:solidFill>
              </a:rPr>
              <a:t>blow to liberty than the promulgation of the order itself.</a:t>
            </a:r>
            <a:r>
              <a:rPr lang="en-US" dirty="0"/>
              <a:t> A military order, however unconstitutional, is not apt to last longer than the military emergency. Even during that period, a succeeding commander may revoke it all. </a:t>
            </a:r>
            <a:r>
              <a:rPr lang="en-US" b="1" dirty="0">
                <a:solidFill>
                  <a:srgbClr val="FF0000"/>
                </a:solidFill>
              </a:rPr>
              <a:t>But once a judicial opinion rationalizes such an order to show that it conforms to the Constitution, or rather rationalizes the Constitution to show that the Constitution sanctions such an order, the Court for all time has validated the principle of racial discrimination in criminal procedure and of transplanting American citizens. The principle then lies about like a loaded weapon, ready for the hand of any authority that can bring forward a plausible claim of an urgent need. </a:t>
            </a:r>
            <a:r>
              <a:rPr lang="en-US" dirty="0"/>
              <a:t>Every repetition imbeds that principle more deeply in our law and thinking and expands it to new purposes. All who observe the work of courts are familiar with what Judge Cardozo described as </a:t>
            </a:r>
            <a:r>
              <a:rPr lang="en-US" dirty="0" smtClean="0"/>
              <a:t>“the </a:t>
            </a:r>
            <a:r>
              <a:rPr lang="en-US" dirty="0"/>
              <a:t>tendency of a principle to expand itself to the limit of its logic</a:t>
            </a:r>
            <a:r>
              <a:rPr lang="en-US" dirty="0" smtClean="0"/>
              <a:t>.”</a:t>
            </a:r>
            <a:r>
              <a:rPr lang="en-US" baseline="30000" dirty="0"/>
              <a:t> </a:t>
            </a:r>
            <a:r>
              <a:rPr lang="en-US" dirty="0"/>
              <a:t> A military commander may overstep the bounds of constitutionality, and it is an incident. But if we review and approve, that passing incident becomes the doctrine of the Constitution. There it has a generative power of its own, and all that it creates will be in its own image. Nothing better illustrates this danger than does the Court's opinion in this case.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File:Students pledging allegiance to the American flag with the Bellamy salute.jpg"/>
          <p:cNvPicPr>
            <a:picLocks noChangeAspect="1" noChangeArrowheads="1"/>
          </p:cNvPicPr>
          <p:nvPr/>
        </p:nvPicPr>
        <p:blipFill>
          <a:blip r:embed="rId3" cstate="print"/>
          <a:srcRect/>
          <a:stretch>
            <a:fillRect/>
          </a:stretch>
        </p:blipFill>
        <p:spPr bwMode="auto">
          <a:xfrm>
            <a:off x="609600" y="503021"/>
            <a:ext cx="8077200" cy="633078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7315200" cy="4524315"/>
          </a:xfrm>
          <a:prstGeom prst="rect">
            <a:avLst/>
          </a:prstGeom>
          <a:noFill/>
        </p:spPr>
        <p:txBody>
          <a:bodyPr wrap="square" rtlCol="0">
            <a:spAutoFit/>
          </a:bodyPr>
          <a:lstStyle/>
          <a:p>
            <a:pPr algn="ctr"/>
            <a:r>
              <a:rPr lang="en-US" i="1" dirty="0" smtClean="0"/>
              <a:t>West Virginia Board of Education v. </a:t>
            </a:r>
            <a:r>
              <a:rPr lang="en-US" i="1" dirty="0" err="1" smtClean="0"/>
              <a:t>Barnette</a:t>
            </a:r>
            <a:r>
              <a:rPr lang="en-US" dirty="0" smtClean="0"/>
              <a:t> (1943)</a:t>
            </a:r>
          </a:p>
          <a:p>
            <a:endParaRPr lang="en-US" dirty="0" smtClean="0"/>
          </a:p>
          <a:p>
            <a:r>
              <a:rPr lang="en-US" dirty="0" smtClean="0"/>
              <a:t>The case is made difficult not because the principles of its decision are obscure but because the flag involved is our own. Nevertheless, we apply the limitations of the Constitution with no fear that freedom to be intellectually and spiritually diverse or even contrary will disintegrate the social organization. To believe that patriotism will not flourish if patriotic ceremonies are voluntary and spontaneous instead of a compulsory routine is to make an unflattering estimate of the appeal of our institutions to free minds…</a:t>
            </a:r>
          </a:p>
          <a:p>
            <a:r>
              <a:rPr lang="en-US" dirty="0" smtClean="0"/>
              <a:t/>
            </a:r>
            <a:br>
              <a:rPr lang="en-US" dirty="0" smtClean="0"/>
            </a:br>
            <a:r>
              <a:rPr lang="en-US" b="1" dirty="0" smtClean="0">
                <a:solidFill>
                  <a:srgbClr val="FF0000"/>
                </a:solidFill>
              </a:rPr>
              <a:t>If there is any fixed star in our constitutional constellation, it is that no official, high or petty, can prescribe what shall be orthodox in politics, nationalism, religion, or other matters of opinion or force citizens to confess by word or act their faith therein. If there are any circumstances which permit an exception, they do not now occur to us.</a:t>
            </a:r>
            <a:endParaRPr lang="en-US" b="1"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mikeferner.org/files/images/nuremberg%20-%20jackson_2.gif"/>
          <p:cNvPicPr>
            <a:picLocks noChangeAspect="1" noChangeArrowheads="1"/>
          </p:cNvPicPr>
          <p:nvPr/>
        </p:nvPicPr>
        <p:blipFill>
          <a:blip r:embed="rId3" cstate="print"/>
          <a:srcRect/>
          <a:stretch>
            <a:fillRect/>
          </a:stretch>
        </p:blipFill>
        <p:spPr bwMode="auto">
          <a:xfrm>
            <a:off x="114885" y="227631"/>
            <a:ext cx="8800515" cy="609696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924800" cy="3970318"/>
          </a:xfrm>
          <a:prstGeom prst="rect">
            <a:avLst/>
          </a:prstGeom>
          <a:noFill/>
        </p:spPr>
        <p:txBody>
          <a:bodyPr wrap="square" rtlCol="0">
            <a:spAutoFit/>
          </a:bodyPr>
          <a:lstStyle/>
          <a:p>
            <a:pPr algn="ctr"/>
            <a:r>
              <a:rPr lang="en-US" dirty="0" smtClean="0"/>
              <a:t>Jackson at Nuremberg (1945)</a:t>
            </a:r>
          </a:p>
          <a:p>
            <a:endParaRPr lang="en-US" dirty="0" smtClean="0"/>
          </a:p>
          <a:p>
            <a:r>
              <a:rPr lang="en-US" dirty="0" smtClean="0"/>
              <a:t>The privilege of opening the first trial in history for crimes against the peace of the world imposes a grave responsibility. </a:t>
            </a:r>
            <a:r>
              <a:rPr lang="en-US" b="1" dirty="0" smtClean="0">
                <a:solidFill>
                  <a:srgbClr val="FF0000"/>
                </a:solidFill>
              </a:rPr>
              <a:t>The wrongs which we seek to condemn and punish have been so calculated, so malignant, and so devastating, that civilization cannot tolerate their being ignored, because it cannot survive their being repeated. That four great nations, flushed with victory and stung with injury stay the hand of vengeance and voluntarily submit their captive enemies to the judgment of the law is one of the most significant tributes that Power has ever paid to Reason . . .</a:t>
            </a:r>
          </a:p>
          <a:p>
            <a:endParaRPr lang="en-US" b="1" dirty="0" smtClean="0"/>
          </a:p>
          <a:p>
            <a:r>
              <a:rPr lang="en-US" dirty="0" smtClean="0"/>
              <a:t>Let me make clear that while this law is first applied against German aggressors, the law includes, and if it is to serve a useful purpose it must condemn aggression by any other nations, including those which sit here now in judgment.”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1" y="533401"/>
            <a:ext cx="7923638" cy="5682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6832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cache4.asset-cache.net/xc/3323947.jpg?v=1&amp;c=IWSAsset&amp;k=2&amp;d=45B0EB3381F7834DF502727AB2772A2326E21A4F63894A0E5223CE6E4BAF89B1"/>
          <p:cNvPicPr>
            <a:picLocks noChangeAspect="1" noChangeArrowheads="1"/>
          </p:cNvPicPr>
          <p:nvPr/>
        </p:nvPicPr>
        <p:blipFill>
          <a:blip r:embed="rId3" cstate="print"/>
          <a:srcRect/>
          <a:stretch>
            <a:fillRect/>
          </a:stretch>
        </p:blipFill>
        <p:spPr bwMode="auto">
          <a:xfrm>
            <a:off x="2010353" y="228600"/>
            <a:ext cx="5078845" cy="63246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newstalgia.crooksandliars.com/files/vfs/2011/03/Robert-LaFollette---resized.jpg"/>
          <p:cNvPicPr>
            <a:picLocks noChangeAspect="1" noChangeArrowheads="1"/>
          </p:cNvPicPr>
          <p:nvPr/>
        </p:nvPicPr>
        <p:blipFill>
          <a:blip r:embed="rId3" cstate="print"/>
          <a:srcRect/>
          <a:stretch>
            <a:fillRect/>
          </a:stretch>
        </p:blipFill>
        <p:spPr bwMode="auto">
          <a:xfrm>
            <a:off x="1450978" y="209802"/>
            <a:ext cx="7007222" cy="6190998"/>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224336" cy="4985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7965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korean_war_map.jpg"/>
          <p:cNvPicPr>
            <a:picLocks noChangeAspect="1"/>
          </p:cNvPicPr>
          <p:nvPr/>
        </p:nvPicPr>
        <p:blipFill>
          <a:blip r:embed="rId3" cstate="print"/>
          <a:stretch>
            <a:fillRect/>
          </a:stretch>
        </p:blipFill>
        <p:spPr>
          <a:xfrm>
            <a:off x="2804627" y="0"/>
            <a:ext cx="3534745" cy="6858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30px-IncheonLandingMcArthur.jpg"/>
          <p:cNvPicPr>
            <a:picLocks noChangeAspect="1"/>
          </p:cNvPicPr>
          <p:nvPr/>
        </p:nvPicPr>
        <p:blipFill>
          <a:blip r:embed="rId3" cstate="print"/>
          <a:stretch>
            <a:fillRect/>
          </a:stretch>
        </p:blipFill>
        <p:spPr>
          <a:xfrm>
            <a:off x="400050" y="0"/>
            <a:ext cx="8343899" cy="68580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static.howstuffworks.com/gif/willow/korean-war2.gif"/>
          <p:cNvPicPr>
            <a:picLocks noChangeAspect="1" noChangeArrowheads="1"/>
          </p:cNvPicPr>
          <p:nvPr/>
        </p:nvPicPr>
        <p:blipFill>
          <a:blip r:embed="rId3" cstate="print"/>
          <a:srcRect/>
          <a:stretch>
            <a:fillRect/>
          </a:stretch>
        </p:blipFill>
        <p:spPr bwMode="auto">
          <a:xfrm>
            <a:off x="2273199" y="58785"/>
            <a:ext cx="4661001" cy="679921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cdn.crooksandliars.com/files/uploads/2010/06/Truman-Mac-at-Wake-Island_2592e.jpg"/>
          <p:cNvPicPr>
            <a:picLocks noChangeAspect="1" noChangeArrowheads="1"/>
          </p:cNvPicPr>
          <p:nvPr/>
        </p:nvPicPr>
        <p:blipFill>
          <a:blip r:embed="rId3" cstate="print"/>
          <a:srcRect/>
          <a:stretch>
            <a:fillRect/>
          </a:stretch>
        </p:blipFill>
        <p:spPr bwMode="auto">
          <a:xfrm>
            <a:off x="304801" y="609600"/>
            <a:ext cx="8765240" cy="596036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corbisimages.com/images/67/D49E5508-87A5-4B9B-A05F-696F0AB7791B/BE044375.jpg"/>
          <p:cNvPicPr>
            <a:picLocks noChangeAspect="1" noChangeArrowheads="1"/>
          </p:cNvPicPr>
          <p:nvPr/>
        </p:nvPicPr>
        <p:blipFill>
          <a:blip r:embed="rId3" cstate="print"/>
          <a:srcRect/>
          <a:stretch>
            <a:fillRect/>
          </a:stretch>
        </p:blipFill>
        <p:spPr bwMode="auto">
          <a:xfrm>
            <a:off x="658495" y="186715"/>
            <a:ext cx="7723505" cy="6137885"/>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ohiohistorycentral.org/images/937.jpg"/>
          <p:cNvPicPr>
            <a:picLocks noChangeAspect="1" noChangeArrowheads="1"/>
          </p:cNvPicPr>
          <p:nvPr/>
        </p:nvPicPr>
        <p:blipFill>
          <a:blip r:embed="rId3" cstate="print"/>
          <a:srcRect/>
          <a:stretch>
            <a:fillRect/>
          </a:stretch>
        </p:blipFill>
        <p:spPr bwMode="auto">
          <a:xfrm>
            <a:off x="2027978" y="65270"/>
            <a:ext cx="4449022" cy="656413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replay.waybackmachine.org/20080227164800/http:/history.sandiego.edu/gen/USPics8/25015.jpg"/>
          <p:cNvPicPr>
            <a:picLocks noChangeAspect="1" noChangeArrowheads="1"/>
          </p:cNvPicPr>
          <p:nvPr/>
        </p:nvPicPr>
        <p:blipFill>
          <a:blip r:embed="rId3" cstate="print"/>
          <a:srcRect/>
          <a:stretch>
            <a:fillRect/>
          </a:stretch>
        </p:blipFill>
        <p:spPr bwMode="auto">
          <a:xfrm>
            <a:off x="886209" y="0"/>
            <a:ext cx="7354423" cy="6858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696200" cy="6463308"/>
          </a:xfrm>
          <a:prstGeom prst="rect">
            <a:avLst/>
          </a:prstGeom>
          <a:noFill/>
        </p:spPr>
        <p:txBody>
          <a:bodyPr wrap="square" rtlCol="0">
            <a:spAutoFit/>
          </a:bodyPr>
          <a:lstStyle/>
          <a:p>
            <a:pPr algn="ctr"/>
            <a:r>
              <a:rPr lang="en-US" b="1" dirty="0" smtClean="0"/>
              <a:t>U.S. Congress</a:t>
            </a:r>
          </a:p>
          <a:p>
            <a:pPr algn="ctr"/>
            <a:r>
              <a:rPr lang="en-US" i="1" dirty="0" smtClean="0"/>
              <a:t>(Approved by House vote 409-3 on January 25, 1955</a:t>
            </a:r>
          </a:p>
          <a:p>
            <a:pPr algn="ctr"/>
            <a:r>
              <a:rPr lang="en-US" i="1" dirty="0" smtClean="0"/>
              <a:t>and by Senate vote 85-3 on January 28, 1955)</a:t>
            </a:r>
          </a:p>
          <a:p>
            <a:pPr algn="ctr"/>
            <a:endParaRPr lang="en-US" b="1" dirty="0" smtClean="0"/>
          </a:p>
          <a:p>
            <a:pPr algn="ctr"/>
            <a:r>
              <a:rPr lang="en-US" dirty="0" smtClean="0"/>
              <a:t>U.S. Congressional Authorization for the President to Employ the Armed Forces of the United States to Protect Formosa, the Pescadores, and Related Positions and Territories of That Area</a:t>
            </a:r>
          </a:p>
          <a:p>
            <a:endParaRPr lang="en-US" dirty="0" smtClean="0"/>
          </a:p>
          <a:p>
            <a:r>
              <a:rPr lang="en-US" i="1" dirty="0" smtClean="0"/>
              <a:t>Resolved by the Senate and House of Representatives of the United States of America in Congress assembled, </a:t>
            </a:r>
            <a:r>
              <a:rPr lang="en-US" dirty="0" smtClean="0"/>
              <a:t>That the President of the United States be and he hereby </a:t>
            </a:r>
            <a:r>
              <a:rPr lang="en-US" b="1" dirty="0" smtClean="0">
                <a:solidFill>
                  <a:srgbClr val="FF0000"/>
                </a:solidFill>
              </a:rPr>
              <a:t>is authorized to employ the Armed Forces of the United States as he deems necessary </a:t>
            </a:r>
            <a:r>
              <a:rPr lang="en-US" dirty="0" smtClean="0"/>
              <a:t>for the specific purpose of securing and protecting Formosa and the Pescadores against armed attack, this authority to include the securing and protection of such related positions and territories of that area now in friendly hands and </a:t>
            </a:r>
            <a:r>
              <a:rPr lang="en-US" b="1" dirty="0" smtClean="0">
                <a:solidFill>
                  <a:srgbClr val="FF0000"/>
                </a:solidFill>
              </a:rPr>
              <a:t>the taking of such other measures as he judges to be required or appropriate in assuring the defense of Formosa and the Pescadores</a:t>
            </a:r>
            <a:r>
              <a:rPr lang="en-US" dirty="0" smtClean="0"/>
              <a:t>.</a:t>
            </a:r>
          </a:p>
          <a:p>
            <a:endParaRPr lang="en-US" dirty="0" smtClean="0"/>
          </a:p>
          <a:p>
            <a:r>
              <a:rPr lang="en-US" dirty="0" smtClean="0"/>
              <a:t>This resolution shall expire when the President shall determine that the peace and security of the area is reasonably assured by international conditions created by action of the United Nations or otherwise, and shall so report to the Congress.</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71885"/>
            <a:ext cx="8839199" cy="5714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9764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upload.wikimedia.org/wikipedia/commons/thumb/9/9e/Klaus_Fuchs_ID_badge.png/225px-Klaus_Fuchs_ID_badge.png"/>
          <p:cNvPicPr>
            <a:picLocks noChangeAspect="1" noChangeArrowheads="1"/>
          </p:cNvPicPr>
          <p:nvPr/>
        </p:nvPicPr>
        <p:blipFill>
          <a:blip r:embed="rId3" cstate="print"/>
          <a:srcRect/>
          <a:stretch>
            <a:fillRect/>
          </a:stretch>
        </p:blipFill>
        <p:spPr bwMode="auto">
          <a:xfrm>
            <a:off x="2351356" y="126619"/>
            <a:ext cx="4659044" cy="627418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xon pumpkin.jpg"/>
          <p:cNvPicPr>
            <a:picLocks noChangeAspect="1"/>
          </p:cNvPicPr>
          <p:nvPr/>
        </p:nvPicPr>
        <p:blipFill>
          <a:blip r:embed="rId3" cstate="print"/>
          <a:stretch>
            <a:fillRect/>
          </a:stretch>
        </p:blipFill>
        <p:spPr>
          <a:xfrm>
            <a:off x="458152" y="228600"/>
            <a:ext cx="8227696" cy="64008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ss-obit.1.jpg"/>
          <p:cNvPicPr>
            <a:picLocks noChangeAspect="1"/>
          </p:cNvPicPr>
          <p:nvPr/>
        </p:nvPicPr>
        <p:blipFill>
          <a:blip r:embed="rId3" cstate="print"/>
          <a:stretch>
            <a:fillRect/>
          </a:stretch>
        </p:blipFill>
        <p:spPr>
          <a:xfrm>
            <a:off x="2062975" y="0"/>
            <a:ext cx="5018050" cy="68580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arran.jpg"/>
          <p:cNvPicPr>
            <a:picLocks noChangeAspect="1"/>
          </p:cNvPicPr>
          <p:nvPr/>
        </p:nvPicPr>
        <p:blipFill>
          <a:blip r:embed="rId3" cstate="print"/>
          <a:stretch>
            <a:fillRect/>
          </a:stretch>
        </p:blipFill>
        <p:spPr>
          <a:xfrm>
            <a:off x="-33316" y="24806"/>
            <a:ext cx="9177316" cy="6833194"/>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7315200" cy="5078313"/>
          </a:xfrm>
          <a:prstGeom prst="rect">
            <a:avLst/>
          </a:prstGeom>
          <a:noFill/>
        </p:spPr>
        <p:txBody>
          <a:bodyPr wrap="square" rtlCol="0">
            <a:spAutoFit/>
          </a:bodyPr>
          <a:lstStyle/>
          <a:p>
            <a:pPr algn="ctr"/>
            <a:r>
              <a:rPr lang="en-US" i="1" dirty="0" smtClean="0"/>
              <a:t>Dennis v. United States </a:t>
            </a:r>
            <a:r>
              <a:rPr lang="en-US" dirty="0" smtClean="0"/>
              <a:t>(1951)</a:t>
            </a:r>
          </a:p>
          <a:p>
            <a:endParaRPr lang="en-US" dirty="0" smtClean="0"/>
          </a:p>
          <a:p>
            <a:r>
              <a:rPr lang="en-US" dirty="0" smtClean="0"/>
              <a:t>Overthrow of the Government by force and violence is certainly a substantial enough interest for the Government to limit speech. Indeed, this is the ultimate value of any society, for if a society cannot protect its very structure from armed internal attack, it must follow that no subordinate value can be protected. If, then, this interest may be protected, the literal problem which is presented is what has been meant by the use of the phrase </a:t>
            </a:r>
            <a:r>
              <a:rPr lang="en-US" dirty="0" smtClean="0"/>
              <a:t>“clear </a:t>
            </a:r>
            <a:r>
              <a:rPr lang="en-US" dirty="0" smtClean="0"/>
              <a:t>and present </a:t>
            </a:r>
            <a:r>
              <a:rPr lang="en-US" dirty="0" smtClean="0"/>
              <a:t>danger” </a:t>
            </a:r>
            <a:r>
              <a:rPr lang="en-US" dirty="0" smtClean="0"/>
              <a:t>of the utterances bringing about the evil within the power of Congress to punish.</a:t>
            </a:r>
          </a:p>
          <a:p>
            <a:endParaRPr lang="en-US" dirty="0" smtClean="0"/>
          </a:p>
          <a:p>
            <a:r>
              <a:rPr lang="en-US" b="1" dirty="0" smtClean="0">
                <a:solidFill>
                  <a:srgbClr val="FF0000"/>
                </a:solidFill>
              </a:rPr>
              <a:t>Obviously, the words cannot mean that, before the Government may act, it must wait until the putsch is about to be executed, the plans have been laid and the signal is awaited. If Government is aware that a group aiming at its overthrow is attempting to indoctrinate its members and to commit them to a course whereby they will strike when the leaders feel the circumstances permit, action by the Government is required. </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52400"/>
            <a:ext cx="7239000" cy="5078313"/>
          </a:xfrm>
          <a:prstGeom prst="rect">
            <a:avLst/>
          </a:prstGeom>
          <a:noFill/>
        </p:spPr>
        <p:txBody>
          <a:bodyPr wrap="square" rtlCol="0">
            <a:spAutoFit/>
          </a:bodyPr>
          <a:lstStyle/>
          <a:p>
            <a:pPr algn="ctr"/>
            <a:r>
              <a:rPr lang="en-US" i="1" dirty="0" smtClean="0"/>
              <a:t>Dennis</a:t>
            </a:r>
            <a:r>
              <a:rPr lang="en-US" dirty="0" smtClean="0"/>
              <a:t> –Black dissent</a:t>
            </a:r>
          </a:p>
          <a:p>
            <a:endParaRPr lang="en-US" dirty="0" smtClean="0"/>
          </a:p>
          <a:p>
            <a:r>
              <a:rPr lang="en-US" dirty="0" smtClean="0"/>
              <a:t>The opinions for </a:t>
            </a:r>
            <a:r>
              <a:rPr lang="en-US" dirty="0" err="1" smtClean="0"/>
              <a:t>affirmance</a:t>
            </a:r>
            <a:r>
              <a:rPr lang="en-US" dirty="0" smtClean="0"/>
              <a:t> indicate that the chief reason for jettisoning the rule is the expressed fear that advocacy of Communist doctrine endangers the safety of the Republic. Undoubtedly a governmental policy of unfettered communication of ideas does entail dangers. To the Founders of this Nation, however, the benefits derived from free expression were worth the risk. They embodied this philosophy in the First Amendment's command that </a:t>
            </a:r>
            <a:r>
              <a:rPr lang="en-US" dirty="0" smtClean="0"/>
              <a:t>“Congress </a:t>
            </a:r>
            <a:r>
              <a:rPr lang="en-US" dirty="0" smtClean="0"/>
              <a:t>shall make no law . . . abridging the freedom of speech, or of the press. . . </a:t>
            </a:r>
            <a:r>
              <a:rPr lang="en-US" dirty="0" smtClean="0"/>
              <a:t>.” </a:t>
            </a:r>
            <a:r>
              <a:rPr lang="en-US" dirty="0" smtClean="0"/>
              <a:t>I have always believed that the First Amendment is the keystone of our Government, that the freedoms it guarantees provide the best insurance against destruction of all </a:t>
            </a:r>
            <a:r>
              <a:rPr lang="en-US" dirty="0" smtClean="0"/>
              <a:t>freedom. </a:t>
            </a:r>
            <a:r>
              <a:rPr lang="en-US" dirty="0" smtClean="0"/>
              <a:t>. .</a:t>
            </a:r>
          </a:p>
          <a:p>
            <a:endParaRPr lang="en-US" dirty="0" smtClean="0"/>
          </a:p>
          <a:p>
            <a:r>
              <a:rPr lang="en-US" b="1" dirty="0" smtClean="0">
                <a:solidFill>
                  <a:srgbClr val="FF0000"/>
                </a:solidFill>
              </a:rPr>
              <a:t>Public opinion being what it now is, few will protest the conviction of these Communist petitioners. There is hope, however, that, in calmer times, when present pressures, passions and fears subside, this or some later Court will restore the First Amendment liberties to the high preferred place where they belong in a free society.</a:t>
            </a:r>
            <a:endParaRPr lang="en-US" b="1" dirty="0">
              <a:solidFill>
                <a:srgbClr val="FF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ulius_and_ethel_rosenberg_nywts-jpg.jpeg"/>
          <p:cNvPicPr>
            <a:picLocks noChangeAspect="1"/>
          </p:cNvPicPr>
          <p:nvPr/>
        </p:nvPicPr>
        <p:blipFill>
          <a:blip r:embed="rId3" cstate="print"/>
          <a:stretch>
            <a:fillRect/>
          </a:stretch>
        </p:blipFill>
        <p:spPr>
          <a:xfrm>
            <a:off x="804855" y="0"/>
            <a:ext cx="7534290" cy="68580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highlandcoldwar8.wikispaces.com/file/view/army-mccarthyHearing.jpg/30375291/army-mccarthyHearing.jpg"/>
          <p:cNvPicPr>
            <a:picLocks noChangeAspect="1" noChangeArrowheads="1"/>
          </p:cNvPicPr>
          <p:nvPr/>
        </p:nvPicPr>
        <p:blipFill>
          <a:blip r:embed="rId3" cstate="print"/>
          <a:srcRect/>
          <a:stretch>
            <a:fillRect/>
          </a:stretch>
        </p:blipFill>
        <p:spPr bwMode="auto">
          <a:xfrm>
            <a:off x="565949" y="105918"/>
            <a:ext cx="8044651" cy="6523482"/>
          </a:xfrm>
          <a:prstGeom prst="rect">
            <a:avLst/>
          </a:prstGeom>
          <a:noFill/>
        </p:spPr>
      </p:pic>
    </p:spTree>
    <p:extLst>
      <p:ext uri="{BB962C8B-B14F-4D97-AF65-F5344CB8AC3E}">
        <p14:creationId xmlns:p14="http://schemas.microsoft.com/office/powerpoint/2010/main" val="1122045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297" y="609600"/>
            <a:ext cx="7023903" cy="5780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76966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uncletaz.com/mccarthy/ikeshake.jpg"/>
          <p:cNvPicPr>
            <a:picLocks noChangeAspect="1" noChangeArrowheads="1"/>
          </p:cNvPicPr>
          <p:nvPr/>
        </p:nvPicPr>
        <p:blipFill>
          <a:blip r:embed="rId3" cstate="print"/>
          <a:srcRect/>
          <a:stretch>
            <a:fillRect/>
          </a:stretch>
        </p:blipFill>
        <p:spPr bwMode="auto">
          <a:xfrm>
            <a:off x="73628" y="0"/>
            <a:ext cx="8987220" cy="61722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657</TotalTime>
  <Words>998</Words>
  <Application>Microsoft Office PowerPoint</Application>
  <PresentationFormat>On-screen Show (4:3)</PresentationFormat>
  <Paragraphs>102</Paragraphs>
  <Slides>42</Slides>
  <Notes>37</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14</cp:revision>
  <dcterms:created xsi:type="dcterms:W3CDTF">2011-03-13T02:50:05Z</dcterms:created>
  <dcterms:modified xsi:type="dcterms:W3CDTF">2013-10-22T23:17:56Z</dcterms:modified>
</cp:coreProperties>
</file>