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2" r:id="rId2"/>
    <p:sldId id="293" r:id="rId3"/>
    <p:sldId id="297" r:id="rId4"/>
    <p:sldId id="298" r:id="rId5"/>
    <p:sldId id="332" r:id="rId6"/>
    <p:sldId id="338" r:id="rId7"/>
    <p:sldId id="339" r:id="rId8"/>
    <p:sldId id="304" r:id="rId9"/>
    <p:sldId id="340" r:id="rId10"/>
    <p:sldId id="341" r:id="rId11"/>
    <p:sldId id="363" r:id="rId12"/>
    <p:sldId id="364" r:id="rId13"/>
    <p:sldId id="313" r:id="rId14"/>
    <p:sldId id="365" r:id="rId15"/>
    <p:sldId id="317" r:id="rId16"/>
    <p:sldId id="318" r:id="rId17"/>
    <p:sldId id="348" r:id="rId18"/>
    <p:sldId id="356" r:id="rId19"/>
    <p:sldId id="333" r:id="rId20"/>
    <p:sldId id="320" r:id="rId21"/>
    <p:sldId id="321" r:id="rId22"/>
    <p:sldId id="357" r:id="rId23"/>
    <p:sldId id="345" r:id="rId24"/>
    <p:sldId id="354" r:id="rId25"/>
    <p:sldId id="353" r:id="rId26"/>
    <p:sldId id="328" r:id="rId27"/>
    <p:sldId id="330" r:id="rId28"/>
    <p:sldId id="331" r:id="rId29"/>
    <p:sldId id="273" r:id="rId30"/>
    <p:sldId id="266" r:id="rId31"/>
    <p:sldId id="351" r:id="rId32"/>
    <p:sldId id="358" r:id="rId33"/>
    <p:sldId id="359" r:id="rId34"/>
    <p:sldId id="360" r:id="rId35"/>
    <p:sldId id="362" r:id="rId36"/>
    <p:sldId id="366" r:id="rId37"/>
    <p:sldId id="361" r:id="rId38"/>
    <p:sldId id="288" r:id="rId39"/>
    <p:sldId id="290" r:id="rId40"/>
    <p:sldId id="337" r:id="rId41"/>
    <p:sldId id="367" r:id="rId42"/>
    <p:sldId id="344" r:id="rId43"/>
    <p:sldId id="279" r:id="rId44"/>
    <p:sldId id="336" r:id="rId45"/>
    <p:sldId id="335"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582" autoAdjust="0"/>
  </p:normalViewPr>
  <p:slideViewPr>
    <p:cSldViewPr>
      <p:cViewPr>
        <p:scale>
          <a:sx n="94" d="100"/>
          <a:sy n="94" d="100"/>
        </p:scale>
        <p:origin x="-128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F9811-D3EB-4F24-81A4-0578F9E2799C}" type="datetimeFigureOut">
              <a:rPr lang="en-US" smtClean="0"/>
              <a:pPr/>
              <a:t>17-Nov-13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A847AF-4D22-490F-930E-E386D06ED005}" type="slidenum">
              <a:rPr lang="en-US" smtClean="0"/>
              <a:pPr/>
              <a:t>‹#›</a:t>
            </a:fld>
            <a:endParaRPr lang="en-US"/>
          </a:p>
        </p:txBody>
      </p:sp>
    </p:spTree>
    <p:extLst>
      <p:ext uri="{BB962C8B-B14F-4D97-AF65-F5344CB8AC3E}">
        <p14:creationId xmlns:p14="http://schemas.microsoft.com/office/powerpoint/2010/main" val="2063440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pappas</a:t>
            </a:r>
            <a:endParaRPr lang="en-US" dirty="0"/>
          </a:p>
        </p:txBody>
      </p:sp>
      <p:sp>
        <p:nvSpPr>
          <p:cNvPr id="4" name="Slide Number Placeholder 3"/>
          <p:cNvSpPr>
            <a:spLocks noGrp="1"/>
          </p:cNvSpPr>
          <p:nvPr>
            <p:ph type="sldNum" sz="quarter" idx="10"/>
          </p:nvPr>
        </p:nvSpPr>
        <p:spPr/>
        <p:txBody>
          <a:bodyPr/>
          <a:lstStyle/>
          <a:p>
            <a:fld id="{8DA847AF-4D22-490F-930E-E386D06ED005}" type="slidenum">
              <a:rPr lang="en-US" smtClean="0"/>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33</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39</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42</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43</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44</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EDB050-6C51-4001-A17A-BDB42E6CD044}"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EDB050-6C51-4001-A17A-BDB42E6CD044}" type="datetimeFigureOut">
              <a:rPr lang="en-US" smtClean="0"/>
              <a:pPr/>
              <a:t>17-Nov-13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EDB050-6C51-4001-A17A-BDB42E6CD044}" type="datetimeFigureOut">
              <a:rPr lang="en-US" smtClean="0"/>
              <a:pPr/>
              <a:t>17-Nov-13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EDB050-6C51-4001-A17A-BDB42E6CD044}" type="datetimeFigureOut">
              <a:rPr lang="en-US" smtClean="0"/>
              <a:pPr/>
              <a:t>17-Nov-13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DB050-6C51-4001-A17A-BDB42E6CD044}" type="datetimeFigureOut">
              <a:rPr lang="en-US" smtClean="0"/>
              <a:pPr/>
              <a:t>17-Nov-13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pPr/>
              <a:t>17-Nov-13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pPr/>
              <a:t>17-Nov-13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17-Nov-13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DB050-6C51-4001-A17A-BDB42E6CD044}" type="datetimeFigureOut">
              <a:rPr lang="en-US" smtClean="0"/>
              <a:pPr/>
              <a:t>17-Nov-13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BB9041-0267-433C-A7CB-D9A3DA6669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dougall clinton.PNG"/>
          <p:cNvPicPr>
            <a:picLocks noChangeAspect="1"/>
          </p:cNvPicPr>
          <p:nvPr/>
        </p:nvPicPr>
        <p:blipFill>
          <a:blip r:embed="rId3" cstate="print"/>
          <a:stretch>
            <a:fillRect/>
          </a:stretch>
        </p:blipFill>
        <p:spPr>
          <a:xfrm>
            <a:off x="-4010" y="228600"/>
            <a:ext cx="9152019" cy="64007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itewater brochure.PNG"/>
          <p:cNvPicPr>
            <a:picLocks noChangeAspect="1"/>
          </p:cNvPicPr>
          <p:nvPr/>
        </p:nvPicPr>
        <p:blipFill>
          <a:blip r:embed="rId3" cstate="print"/>
          <a:stretch>
            <a:fillRect/>
          </a:stretch>
        </p:blipFill>
        <p:spPr>
          <a:xfrm>
            <a:off x="192071" y="228600"/>
            <a:ext cx="8759857" cy="6400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rr.jpg"/>
          <p:cNvPicPr>
            <a:picLocks noChangeAspect="1"/>
          </p:cNvPicPr>
          <p:nvPr/>
        </p:nvPicPr>
        <p:blipFill>
          <a:blip r:embed="rId3" cstate="print"/>
          <a:stretch>
            <a:fillRect/>
          </a:stretch>
        </p:blipFill>
        <p:spPr>
          <a:xfrm>
            <a:off x="1557495" y="0"/>
            <a:ext cx="602901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bbell.jpg"/>
          <p:cNvPicPr>
            <a:picLocks noChangeAspect="1"/>
          </p:cNvPicPr>
          <p:nvPr/>
        </p:nvPicPr>
        <p:blipFill>
          <a:blip r:embed="rId3" cstate="print"/>
          <a:stretch>
            <a:fillRect/>
          </a:stretch>
        </p:blipFill>
        <p:spPr>
          <a:xfrm>
            <a:off x="-10160" y="0"/>
            <a:ext cx="3810000" cy="2540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0"/>
            <a:ext cx="3322320" cy="325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40000"/>
            <a:ext cx="2865437"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5425" y="2652712"/>
            <a:ext cx="17557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WFeature_HilaryClinton.jpg"/>
          <p:cNvPicPr>
            <a:picLocks noChangeAspect="1"/>
          </p:cNvPicPr>
          <p:nvPr/>
        </p:nvPicPr>
        <p:blipFill>
          <a:blip r:embed="rId3" cstate="print"/>
          <a:stretch>
            <a:fillRect/>
          </a:stretch>
        </p:blipFill>
        <p:spPr>
          <a:xfrm>
            <a:off x="2471697" y="255270"/>
            <a:ext cx="4233903" cy="62979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alan.com/wp-content/uploads/2009/12/D-295x300.jpg"/>
          <p:cNvPicPr>
            <a:picLocks noChangeAspect="1" noChangeArrowheads="1"/>
          </p:cNvPicPr>
          <p:nvPr/>
        </p:nvPicPr>
        <p:blipFill>
          <a:blip r:embed="rId3" cstate="print"/>
          <a:srcRect/>
          <a:stretch>
            <a:fillRect/>
          </a:stretch>
        </p:blipFill>
        <p:spPr bwMode="auto">
          <a:xfrm>
            <a:off x="1289685" y="36808"/>
            <a:ext cx="6482715" cy="659259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media3.washingtonpost.com/wp-srv/photo/gallery/070403/GAL-07Apr03-70107/media/PHO-07Apr03-70116.jpg"/>
          <p:cNvPicPr>
            <a:picLocks noChangeAspect="1" noChangeArrowheads="1"/>
          </p:cNvPicPr>
          <p:nvPr/>
        </p:nvPicPr>
        <p:blipFill>
          <a:blip r:embed="rId3" cstate="print"/>
          <a:srcRect/>
          <a:stretch>
            <a:fillRect/>
          </a:stretch>
        </p:blipFill>
        <p:spPr bwMode="auto">
          <a:xfrm>
            <a:off x="327370" y="434641"/>
            <a:ext cx="8664230" cy="596615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nes cpac.PNG"/>
          <p:cNvPicPr>
            <a:picLocks noChangeAspect="1"/>
          </p:cNvPicPr>
          <p:nvPr/>
        </p:nvPicPr>
        <p:blipFill>
          <a:blip r:embed="rId3" cstate="print"/>
          <a:stretch>
            <a:fillRect/>
          </a:stretch>
        </p:blipFill>
        <p:spPr>
          <a:xfrm>
            <a:off x="139442" y="49322"/>
            <a:ext cx="9004558" cy="665627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ger_ailes.jpg"/>
          <p:cNvPicPr>
            <a:picLocks noChangeAspect="1"/>
          </p:cNvPicPr>
          <p:nvPr/>
        </p:nvPicPr>
        <p:blipFill>
          <a:blip r:embed="rId3" cstate="print"/>
          <a:stretch>
            <a:fillRect/>
          </a:stretch>
        </p:blipFill>
        <p:spPr>
          <a:xfrm>
            <a:off x="0" y="0"/>
            <a:ext cx="9290807" cy="675131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696200" cy="5324535"/>
          </a:xfrm>
          <a:prstGeom prst="rect">
            <a:avLst/>
          </a:prstGeom>
          <a:noFill/>
        </p:spPr>
        <p:txBody>
          <a:bodyPr wrap="square" rtlCol="0">
            <a:spAutoFit/>
          </a:bodyPr>
          <a:lstStyle/>
          <a:p>
            <a:pPr algn="ctr"/>
            <a:r>
              <a:rPr lang="en-US" sz="2000" i="1" dirty="0" smtClean="0"/>
              <a:t>Jones v. Clinton </a:t>
            </a:r>
            <a:r>
              <a:rPr lang="en-US" sz="2000" dirty="0" smtClean="0"/>
              <a:t>(1997)</a:t>
            </a:r>
          </a:p>
          <a:p>
            <a:endParaRPr lang="en-US" sz="2000" dirty="0" smtClean="0"/>
          </a:p>
          <a:p>
            <a:r>
              <a:rPr lang="en-US" sz="2000" dirty="0" smtClean="0"/>
              <a:t>As a factual matter, petitioner contends that this particular case--as well as the potential additional litigation that an </a:t>
            </a:r>
            <a:r>
              <a:rPr lang="en-US" sz="2000" dirty="0" err="1" smtClean="0"/>
              <a:t>affirmance</a:t>
            </a:r>
            <a:r>
              <a:rPr lang="en-US" sz="2000" dirty="0" smtClean="0"/>
              <a:t> of the Court of Appeals judgment might spawn--may impose an unacceptable burden on the President's time and energy, and thereby impair the effective performance of his office.</a:t>
            </a:r>
          </a:p>
          <a:p>
            <a:endParaRPr lang="en-US" sz="2000" dirty="0" smtClean="0"/>
          </a:p>
          <a:p>
            <a:r>
              <a:rPr lang="en-US" sz="2000" dirty="0" smtClean="0"/>
              <a:t>Petitioner's predictive judgment finds little support in either history or the relatively narrow compass of the issues raised in this particular case. As we have already noted, in the more than 200 year history of the Republic, only three sitting Presidents have been subjected to suits for their private actions. </a:t>
            </a:r>
            <a:r>
              <a:rPr lang="en-US" sz="2000" b="1" baseline="30000" dirty="0" smtClean="0"/>
              <a:t> </a:t>
            </a:r>
            <a:r>
              <a:rPr lang="en-US" sz="2000" dirty="0" smtClean="0"/>
              <a:t>If the past is any indicator, it seems unlikely that a deluge of such litigation will ever engulf the Presidency. </a:t>
            </a:r>
            <a:r>
              <a:rPr lang="en-US" sz="2000" b="1" dirty="0" smtClean="0">
                <a:solidFill>
                  <a:srgbClr val="FF0000"/>
                </a:solidFill>
              </a:rPr>
              <a:t>As for the case at hand, if properly managed by the District Court, it appears to us highly unlikely to occupy any substantial amount of petitioner's time.</a:t>
            </a:r>
          </a:p>
          <a:p>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nton lew.PNG"/>
          <p:cNvPicPr>
            <a:picLocks noChangeAspect="1"/>
          </p:cNvPicPr>
          <p:nvPr/>
        </p:nvPicPr>
        <p:blipFill>
          <a:blip r:embed="rId3" cstate="print"/>
          <a:stretch>
            <a:fillRect/>
          </a:stretch>
        </p:blipFill>
        <p:spPr>
          <a:xfrm>
            <a:off x="91438" y="497633"/>
            <a:ext cx="8900162" cy="5903167"/>
          </a:xfrm>
          <a:prstGeom prst="rect">
            <a:avLst/>
          </a:prstGeom>
        </p:spPr>
      </p:pic>
    </p:spTree>
    <p:extLst>
      <p:ext uri="{BB962C8B-B14F-4D97-AF65-F5344CB8AC3E}">
        <p14:creationId xmlns:p14="http://schemas.microsoft.com/office/powerpoint/2010/main" val="1359912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lew97.PNG"/>
          <p:cNvPicPr>
            <a:picLocks noChangeAspect="1"/>
          </p:cNvPicPr>
          <p:nvPr/>
        </p:nvPicPr>
        <p:blipFill>
          <a:blip r:embed="rId3" cstate="print"/>
          <a:stretch>
            <a:fillRect/>
          </a:stretch>
        </p:blipFill>
        <p:spPr>
          <a:xfrm>
            <a:off x="224118" y="384141"/>
            <a:ext cx="8919882" cy="5940459"/>
          </a:xfrm>
          <a:prstGeom prst="rect">
            <a:avLst/>
          </a:prstGeom>
        </p:spPr>
      </p:pic>
    </p:spTree>
    <p:extLst>
      <p:ext uri="{BB962C8B-B14F-4D97-AF65-F5344CB8AC3E}">
        <p14:creationId xmlns:p14="http://schemas.microsoft.com/office/powerpoint/2010/main" val="141195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ppl.jpg"/>
          <p:cNvPicPr>
            <a:picLocks noChangeAspect="1"/>
          </p:cNvPicPr>
          <p:nvPr/>
        </p:nvPicPr>
        <p:blipFill>
          <a:blip r:embed="rId3" cstate="print"/>
          <a:stretch>
            <a:fillRect/>
          </a:stretch>
        </p:blipFill>
        <p:spPr>
          <a:xfrm>
            <a:off x="2355850" y="571500"/>
            <a:ext cx="4432300" cy="5715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43100"/>
            <a:ext cx="927735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0903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rr expsn.PNG"/>
          <p:cNvPicPr>
            <a:picLocks noChangeAspect="1"/>
          </p:cNvPicPr>
          <p:nvPr/>
        </p:nvPicPr>
        <p:blipFill>
          <a:blip r:embed="rId3" cstate="print"/>
          <a:stretch>
            <a:fillRect/>
          </a:stretch>
        </p:blipFill>
        <p:spPr>
          <a:xfrm>
            <a:off x="11315" y="533400"/>
            <a:ext cx="9004427" cy="5867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insburg.jpg"/>
          <p:cNvPicPr>
            <a:picLocks noChangeAspect="1"/>
          </p:cNvPicPr>
          <p:nvPr/>
        </p:nvPicPr>
        <p:blipFill>
          <a:blip r:embed="rId3" cstate="print"/>
          <a:stretch>
            <a:fillRect/>
          </a:stretch>
        </p:blipFill>
        <p:spPr>
          <a:xfrm>
            <a:off x="118222" y="177543"/>
            <a:ext cx="8873377" cy="652805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inton denial.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10720491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6415">
                <p:cTn id="7"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astrw.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1903761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mescarville.jpg"/>
          <p:cNvPicPr>
            <a:picLocks noChangeAspect="1"/>
          </p:cNvPicPr>
          <p:nvPr/>
        </p:nvPicPr>
        <p:blipFill>
          <a:blip r:embed="rId3" cstate="print"/>
          <a:stretch>
            <a:fillRect/>
          </a:stretch>
        </p:blipFill>
        <p:spPr>
          <a:xfrm>
            <a:off x="829690" y="0"/>
            <a:ext cx="748462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pp interview.PNG"/>
          <p:cNvPicPr>
            <a:picLocks noChangeAspect="1"/>
          </p:cNvPicPr>
          <p:nvPr/>
        </p:nvPicPr>
        <p:blipFill>
          <a:blip r:embed="rId3" cstate="print"/>
          <a:stretch>
            <a:fillRect/>
          </a:stretch>
        </p:blipFill>
        <p:spPr>
          <a:xfrm>
            <a:off x="2648723" y="47680"/>
            <a:ext cx="4056877" cy="64293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winskydress.jpg"/>
          <p:cNvPicPr>
            <a:picLocks noChangeAspect="1"/>
          </p:cNvPicPr>
          <p:nvPr/>
        </p:nvPicPr>
        <p:blipFill>
          <a:blip r:embed="rId3" cstate="print"/>
          <a:stretch>
            <a:fillRect/>
          </a:stretch>
        </p:blipFill>
        <p:spPr>
          <a:xfrm>
            <a:off x="2864662" y="164162"/>
            <a:ext cx="3536138" cy="631283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152400"/>
            <a:ext cx="4038600" cy="3828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7481" y="3190240"/>
            <a:ext cx="5754687" cy="357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950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cmsimg.mycentraljersey.com/apps/pbcsi.dll/bilde?Site=CN&amp;Date=20110112&amp;Category=NEWS&amp;ArtNo=101120331&amp;Ref=AR&amp;MaxW=640&amp;Border=0"/>
          <p:cNvPicPr>
            <a:picLocks noChangeAspect="1" noChangeArrowheads="1"/>
          </p:cNvPicPr>
          <p:nvPr/>
        </p:nvPicPr>
        <p:blipFill>
          <a:blip r:embed="rId3" cstate="print"/>
          <a:srcRect/>
          <a:stretch>
            <a:fillRect/>
          </a:stretch>
        </p:blipFill>
        <p:spPr bwMode="auto">
          <a:xfrm>
            <a:off x="76200" y="152400"/>
            <a:ext cx="3834316" cy="2815827"/>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124200"/>
            <a:ext cx="6038850" cy="360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ppas edi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685800"/>
            <a:ext cx="7010400" cy="5257800"/>
          </a:xfrm>
          <a:prstGeom prst="rect">
            <a:avLst/>
          </a:prstGeom>
        </p:spPr>
      </p:pic>
    </p:spTree>
    <p:extLst>
      <p:ext uri="{BB962C8B-B14F-4D97-AF65-F5344CB8AC3E}">
        <p14:creationId xmlns:p14="http://schemas.microsoft.com/office/powerpoint/2010/main" val="13572407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 y="609600"/>
            <a:ext cx="9175070" cy="5943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48000" y="152400"/>
            <a:ext cx="3200400" cy="381000"/>
          </a:xfrm>
          <a:prstGeom prst="rect">
            <a:avLst/>
          </a:prstGeom>
          <a:noFill/>
        </p:spPr>
        <p:txBody>
          <a:bodyPr wrap="square" rtlCol="0">
            <a:spAutoFit/>
          </a:bodyPr>
          <a:lstStyle/>
          <a:p>
            <a:pPr algn="ctr"/>
            <a:r>
              <a:rPr lang="en-US" dirty="0"/>
              <a:t>1</a:t>
            </a:r>
            <a:r>
              <a:rPr lang="en-US" dirty="0" smtClean="0"/>
              <a:t>998 House Elections</a:t>
            </a:r>
            <a:endParaRPr lang="en-US" dirty="0"/>
          </a:p>
        </p:txBody>
      </p:sp>
    </p:spTree>
    <p:extLst>
      <p:ext uri="{BB962C8B-B14F-4D97-AF65-F5344CB8AC3E}">
        <p14:creationId xmlns:p14="http://schemas.microsoft.com/office/powerpoint/2010/main" val="87284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m_delay.jpg"/>
          <p:cNvPicPr>
            <a:picLocks noChangeAspect="1"/>
          </p:cNvPicPr>
          <p:nvPr/>
        </p:nvPicPr>
        <p:blipFill>
          <a:blip r:embed="rId3" cstate="print"/>
          <a:stretch>
            <a:fillRect/>
          </a:stretch>
        </p:blipFill>
        <p:spPr>
          <a:xfrm>
            <a:off x="1224643" y="152400"/>
            <a:ext cx="6858000" cy="64008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 delivers impeachment.PNG"/>
          <p:cNvPicPr>
            <a:picLocks noChangeAspect="1"/>
          </p:cNvPicPr>
          <p:nvPr/>
        </p:nvPicPr>
        <p:blipFill>
          <a:blip r:embed="rId3" cstate="print"/>
          <a:stretch>
            <a:fillRect/>
          </a:stretch>
        </p:blipFill>
        <p:spPr>
          <a:xfrm>
            <a:off x="55817" y="497612"/>
            <a:ext cx="9088183" cy="582698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hn.jpg"/>
          <p:cNvPicPr>
            <a:picLocks noChangeAspect="1"/>
          </p:cNvPicPr>
          <p:nvPr/>
        </p:nvPicPr>
        <p:blipFill>
          <a:blip r:embed="rId3" cstate="print"/>
          <a:stretch>
            <a:fillRect/>
          </a:stretch>
        </p:blipFill>
        <p:spPr>
          <a:xfrm>
            <a:off x="242046" y="49695"/>
            <a:ext cx="8901954" cy="657970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64468525_2500.jpg"/>
          <p:cNvPicPr>
            <a:picLocks noChangeAspect="1"/>
          </p:cNvPicPr>
          <p:nvPr/>
        </p:nvPicPr>
        <p:blipFill>
          <a:blip r:embed="rId3" cstate="print"/>
          <a:stretch>
            <a:fillRect/>
          </a:stretch>
        </p:blipFill>
        <p:spPr>
          <a:xfrm>
            <a:off x="0" y="239750"/>
            <a:ext cx="9143999" cy="637849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eberman2.jpg"/>
          <p:cNvPicPr>
            <a:picLocks noChangeAspect="1"/>
          </p:cNvPicPr>
          <p:nvPr/>
        </p:nvPicPr>
        <p:blipFill>
          <a:blip r:embed="rId3" cstate="print"/>
          <a:stretch>
            <a:fillRect/>
          </a:stretch>
        </p:blipFill>
        <p:spPr>
          <a:xfrm>
            <a:off x="711200" y="171450"/>
            <a:ext cx="8204200" cy="615315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 y="838200"/>
            <a:ext cx="9147111"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2586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der.jpg"/>
          <p:cNvPicPr>
            <a:picLocks noChangeAspect="1"/>
          </p:cNvPicPr>
          <p:nvPr/>
        </p:nvPicPr>
        <p:blipFill>
          <a:blip r:embed="rId3" cstate="print"/>
          <a:stretch>
            <a:fillRect/>
          </a:stretch>
        </p:blipFill>
        <p:spPr>
          <a:xfrm>
            <a:off x="66108" y="568234"/>
            <a:ext cx="9077891" cy="5680166"/>
          </a:xfrm>
          <a:prstGeom prst="rect">
            <a:avLst/>
          </a:prstGeom>
        </p:spPr>
      </p:pic>
    </p:spTree>
    <p:extLst>
      <p:ext uri="{BB962C8B-B14F-4D97-AF65-F5344CB8AC3E}">
        <p14:creationId xmlns:p14="http://schemas.microsoft.com/office/powerpoint/2010/main" val="12533172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terfly ballot.jpg"/>
          <p:cNvPicPr>
            <a:picLocks noChangeAspect="1"/>
          </p:cNvPicPr>
          <p:nvPr/>
        </p:nvPicPr>
        <p:blipFill>
          <a:blip r:embed="rId3" cstate="print"/>
          <a:stretch>
            <a:fillRect/>
          </a:stretch>
        </p:blipFill>
        <p:spPr>
          <a:xfrm>
            <a:off x="0" y="511447"/>
            <a:ext cx="9144000" cy="5835106"/>
          </a:xfrm>
          <a:prstGeom prst="rect">
            <a:avLst/>
          </a:prstGeom>
        </p:spPr>
      </p:pic>
    </p:spTree>
    <p:extLst>
      <p:ext uri="{BB962C8B-B14F-4D97-AF65-F5344CB8AC3E}">
        <p14:creationId xmlns:p14="http://schemas.microsoft.com/office/powerpoint/2010/main" val="36139153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ris,_katherine_(r).jpg"/>
          <p:cNvPicPr>
            <a:picLocks noChangeAspect="1"/>
          </p:cNvPicPr>
          <p:nvPr/>
        </p:nvPicPr>
        <p:blipFill>
          <a:blip r:embed="rId3" cstate="print"/>
          <a:stretch>
            <a:fillRect/>
          </a:stretch>
        </p:blipFill>
        <p:spPr>
          <a:xfrm>
            <a:off x="2211133" y="0"/>
            <a:ext cx="4721733" cy="6858000"/>
          </a:xfrm>
          <a:prstGeom prst="rect">
            <a:avLst/>
          </a:prstGeom>
        </p:spPr>
      </p:pic>
    </p:spTree>
    <p:extLst>
      <p:ext uri="{BB962C8B-B14F-4D97-AF65-F5344CB8AC3E}">
        <p14:creationId xmlns:p14="http://schemas.microsoft.com/office/powerpoint/2010/main" val="198495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arris in recoun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00200" y="838200"/>
            <a:ext cx="6426200" cy="4819650"/>
          </a:xfrm>
          <a:prstGeom prst="rect">
            <a:avLst/>
          </a:prstGeom>
        </p:spPr>
      </p:pic>
    </p:spTree>
    <p:extLst>
      <p:ext uri="{BB962C8B-B14F-4D97-AF65-F5344CB8AC3E}">
        <p14:creationId xmlns:p14="http://schemas.microsoft.com/office/powerpoint/2010/main" val="519847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ames Baker and Warren Christopher - Commission Releases Recommendation For War Powers Of President And Congress"/>
          <p:cNvPicPr>
            <a:picLocks noChangeAspect="1" noChangeArrowheads="1"/>
          </p:cNvPicPr>
          <p:nvPr/>
        </p:nvPicPr>
        <p:blipFill>
          <a:blip r:embed="rId3" cstate="print"/>
          <a:srcRect/>
          <a:stretch>
            <a:fillRect/>
          </a:stretch>
        </p:blipFill>
        <p:spPr bwMode="auto">
          <a:xfrm>
            <a:off x="-95248" y="241300"/>
            <a:ext cx="9010648" cy="6007100"/>
          </a:xfrm>
          <a:prstGeom prst="rect">
            <a:avLst/>
          </a:prstGeom>
          <a:noFill/>
        </p:spPr>
      </p:pic>
    </p:spTree>
    <p:extLst>
      <p:ext uri="{BB962C8B-B14F-4D97-AF65-F5344CB8AC3E}">
        <p14:creationId xmlns:p14="http://schemas.microsoft.com/office/powerpoint/2010/main" val="315275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PNG"/>
          <p:cNvPicPr>
            <a:picLocks noChangeAspect="1"/>
          </p:cNvPicPr>
          <p:nvPr/>
        </p:nvPicPr>
        <p:blipFill>
          <a:blip r:embed="rId3" cstate="print"/>
          <a:stretch>
            <a:fillRect/>
          </a:stretch>
        </p:blipFill>
        <p:spPr>
          <a:xfrm>
            <a:off x="0" y="655749"/>
            <a:ext cx="9144000" cy="5546501"/>
          </a:xfrm>
          <a:prstGeom prst="rect">
            <a:avLst/>
          </a:prstGeom>
        </p:spPr>
      </p:pic>
    </p:spTree>
    <p:extLst>
      <p:ext uri="{BB962C8B-B14F-4D97-AF65-F5344CB8AC3E}">
        <p14:creationId xmlns:p14="http://schemas.microsoft.com/office/powerpoint/2010/main" val="553029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oks bros.jpg"/>
          <p:cNvPicPr>
            <a:picLocks noChangeAspect="1"/>
          </p:cNvPicPr>
          <p:nvPr/>
        </p:nvPicPr>
        <p:blipFill>
          <a:blip r:embed="rId3" cstate="print"/>
          <a:stretch>
            <a:fillRect/>
          </a:stretch>
        </p:blipFill>
        <p:spPr>
          <a:xfrm>
            <a:off x="-10094" y="381000"/>
            <a:ext cx="9154093" cy="608928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_DA_080128recount.jpg"/>
          <p:cNvPicPr>
            <a:picLocks noChangeAspect="1"/>
          </p:cNvPicPr>
          <p:nvPr/>
        </p:nvPicPr>
        <p:blipFill>
          <a:blip r:embed="rId3" cstate="print"/>
          <a:stretch>
            <a:fillRect/>
          </a:stretch>
        </p:blipFill>
        <p:spPr>
          <a:xfrm>
            <a:off x="342900" y="482600"/>
            <a:ext cx="8648700" cy="57658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dhang.jpg"/>
          <p:cNvPicPr>
            <a:picLocks noChangeAspect="1"/>
          </p:cNvPicPr>
          <p:nvPr/>
        </p:nvPicPr>
        <p:blipFill>
          <a:blip r:embed="rId3" cstate="print"/>
          <a:stretch>
            <a:fillRect/>
          </a:stretch>
        </p:blipFill>
        <p:spPr>
          <a:xfrm>
            <a:off x="208398" y="685800"/>
            <a:ext cx="8727204" cy="54864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nydailynews.com/img/2009/05/28/alg_olsen_boies.jpg"/>
          <p:cNvPicPr>
            <a:picLocks noChangeAspect="1" noChangeArrowheads="1"/>
          </p:cNvPicPr>
          <p:nvPr/>
        </p:nvPicPr>
        <p:blipFill>
          <a:blip r:embed="rId3" cstate="print"/>
          <a:srcRect/>
          <a:stretch>
            <a:fillRect/>
          </a:stretch>
        </p:blipFill>
        <p:spPr bwMode="auto">
          <a:xfrm>
            <a:off x="105380" y="222334"/>
            <a:ext cx="8581420" cy="6026066"/>
          </a:xfrm>
          <a:prstGeom prst="rect">
            <a:avLst/>
          </a:prstGeom>
          <a:noFill/>
        </p:spPr>
      </p:pic>
    </p:spTree>
    <p:extLst>
      <p:ext uri="{BB962C8B-B14F-4D97-AF65-F5344CB8AC3E}">
        <p14:creationId xmlns:p14="http://schemas.microsoft.com/office/powerpoint/2010/main" val="409788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772400" cy="6001643"/>
          </a:xfrm>
          <a:prstGeom prst="rect">
            <a:avLst/>
          </a:prstGeom>
          <a:noFill/>
        </p:spPr>
        <p:txBody>
          <a:bodyPr wrap="square" rtlCol="0">
            <a:spAutoFit/>
          </a:bodyPr>
          <a:lstStyle/>
          <a:p>
            <a:pPr algn="ctr"/>
            <a:r>
              <a:rPr lang="en-US" i="1" dirty="0" smtClean="0"/>
              <a:t>Bush v. Gore </a:t>
            </a:r>
            <a:r>
              <a:rPr lang="en-US" dirty="0" smtClean="0"/>
              <a:t>(2000)</a:t>
            </a:r>
          </a:p>
          <a:p>
            <a:endParaRPr lang="en-US" dirty="0" smtClean="0"/>
          </a:p>
          <a:p>
            <a:r>
              <a:rPr lang="en-US" sz="2000" dirty="0" smtClean="0"/>
              <a:t>The want of those rules here has led to unequal evaluation of ballots in various respects. As seems to have been acknowledged at oral argument, the standards for accepting or rejecting contested ballots might vary not only from county to county but indeed within a single county from one recount team to another . . .</a:t>
            </a:r>
          </a:p>
          <a:p>
            <a:endParaRPr lang="en-US" sz="2000" dirty="0" smtClean="0"/>
          </a:p>
          <a:p>
            <a:r>
              <a:rPr lang="en-US" sz="2000" dirty="0" smtClean="0"/>
              <a:t>The recount process, in its features here described, is inconsistent with the minimum procedures necessary to protect the fundamental right of each voter in the special instance of a statewide recount under the authority of a single state judicial officer. </a:t>
            </a:r>
            <a:r>
              <a:rPr lang="en-US" sz="2000" b="1" dirty="0" smtClean="0">
                <a:solidFill>
                  <a:srgbClr val="FF0000"/>
                </a:solidFill>
              </a:rPr>
              <a:t>Our consideration is limited to the present circumstances, for the problem of equal protection in election processes generally presents many complexities </a:t>
            </a:r>
            <a:r>
              <a:rPr lang="en-US" sz="2000" dirty="0" smtClean="0"/>
              <a:t>. . .</a:t>
            </a:r>
          </a:p>
          <a:p>
            <a:endParaRPr lang="en-US" dirty="0" smtClean="0"/>
          </a:p>
          <a:p>
            <a:endParaRPr lang="en-US" dirty="0" smtClean="0"/>
          </a:p>
          <a:p>
            <a:endParaRPr lang="en-US" dirty="0" smtClean="0"/>
          </a:p>
          <a:p>
            <a:endParaRPr lang="en-US" dirty="0" smtClean="0"/>
          </a:p>
          <a:p>
            <a:r>
              <a:rPr lang="en-US" dirty="0" smtClean="0"/>
              <a:t/>
            </a:r>
            <a:br>
              <a:rPr lang="en-US" dirty="0" smtClean="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a.PNG"/>
          <p:cNvPicPr>
            <a:picLocks noChangeAspect="1"/>
          </p:cNvPicPr>
          <p:nvPr/>
        </p:nvPicPr>
        <p:blipFill>
          <a:blip r:embed="rId3" cstate="print"/>
          <a:stretch>
            <a:fillRect/>
          </a:stretch>
        </p:blipFill>
        <p:spPr>
          <a:xfrm>
            <a:off x="366125" y="413916"/>
            <a:ext cx="8411750" cy="6030167"/>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in.gov/sos/elections/images/HAVAbanner_rdax_100.jpg"/>
          <p:cNvPicPr>
            <a:picLocks noChangeAspect="1" noChangeArrowheads="1"/>
          </p:cNvPicPr>
          <p:nvPr/>
        </p:nvPicPr>
        <p:blipFill>
          <a:blip r:embed="rId3" cstate="print"/>
          <a:srcRect/>
          <a:stretch>
            <a:fillRect/>
          </a:stretch>
        </p:blipFill>
        <p:spPr bwMode="auto">
          <a:xfrm>
            <a:off x="24023" y="1295400"/>
            <a:ext cx="9034967" cy="40386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lon-vote-map-for-2008-election.jpg"/>
          <p:cNvPicPr>
            <a:picLocks noChangeAspect="1"/>
          </p:cNvPicPr>
          <p:nvPr/>
        </p:nvPicPr>
        <p:blipFill>
          <a:blip r:embed="rId3" cstate="print"/>
          <a:stretch>
            <a:fillRect/>
          </a:stretch>
        </p:blipFill>
        <p:spPr>
          <a:xfrm>
            <a:off x="232688" y="0"/>
            <a:ext cx="8678624"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4875</TotalTime>
  <Words>288</Words>
  <Application>Microsoft Office PowerPoint</Application>
  <PresentationFormat>On-screen Show (4:3)</PresentationFormat>
  <Paragraphs>54</Paragraphs>
  <Slides>45</Slides>
  <Notes>37</Notes>
  <HiddenSlides>0</HiddenSlides>
  <MMClips>4</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40</cp:revision>
  <dcterms:created xsi:type="dcterms:W3CDTF">2010-04-25T00:18:41Z</dcterms:created>
  <dcterms:modified xsi:type="dcterms:W3CDTF">2013-11-18T01:10:23Z</dcterms:modified>
</cp:coreProperties>
</file>