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av" ContentType="audio/x-wav"/>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5"/>
  </p:notesMasterIdLst>
  <p:sldIdLst>
    <p:sldId id="278" r:id="rId3"/>
    <p:sldId id="277" r:id="rId4"/>
    <p:sldId id="341" r:id="rId5"/>
    <p:sldId id="293" r:id="rId6"/>
    <p:sldId id="339" r:id="rId7"/>
    <p:sldId id="296" r:id="rId8"/>
    <p:sldId id="297" r:id="rId9"/>
    <p:sldId id="300" r:id="rId10"/>
    <p:sldId id="334" r:id="rId11"/>
    <p:sldId id="301" r:id="rId12"/>
    <p:sldId id="298" r:id="rId13"/>
    <p:sldId id="303" r:id="rId14"/>
    <p:sldId id="280" r:id="rId15"/>
    <p:sldId id="335" r:id="rId16"/>
    <p:sldId id="336" r:id="rId17"/>
    <p:sldId id="281" r:id="rId18"/>
    <p:sldId id="285" r:id="rId19"/>
    <p:sldId id="284" r:id="rId20"/>
    <p:sldId id="304" r:id="rId21"/>
    <p:sldId id="307" r:id="rId22"/>
    <p:sldId id="305" r:id="rId23"/>
    <p:sldId id="306" r:id="rId24"/>
    <p:sldId id="308" r:id="rId25"/>
    <p:sldId id="309" r:id="rId26"/>
    <p:sldId id="266" r:id="rId27"/>
    <p:sldId id="268" r:id="rId28"/>
    <p:sldId id="314" r:id="rId29"/>
    <p:sldId id="313" r:id="rId30"/>
    <p:sldId id="310" r:id="rId31"/>
    <p:sldId id="272" r:id="rId32"/>
    <p:sldId id="292" r:id="rId33"/>
    <p:sldId id="331" r:id="rId34"/>
    <p:sldId id="330" r:id="rId35"/>
    <p:sldId id="340" r:id="rId36"/>
    <p:sldId id="316" r:id="rId37"/>
    <p:sldId id="311" r:id="rId38"/>
    <p:sldId id="312" r:id="rId39"/>
    <p:sldId id="317" r:id="rId40"/>
    <p:sldId id="315" r:id="rId41"/>
    <p:sldId id="319" r:id="rId42"/>
    <p:sldId id="338" r:id="rId43"/>
    <p:sldId id="332" r:id="rId44"/>
    <p:sldId id="320" r:id="rId45"/>
    <p:sldId id="333" r:id="rId46"/>
    <p:sldId id="322" r:id="rId47"/>
    <p:sldId id="329" r:id="rId48"/>
    <p:sldId id="323" r:id="rId49"/>
    <p:sldId id="324" r:id="rId50"/>
    <p:sldId id="328" r:id="rId51"/>
    <p:sldId id="326" r:id="rId52"/>
    <p:sldId id="327" r:id="rId53"/>
    <p:sldId id="342"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p:cViewPr varScale="1">
        <p:scale>
          <a:sx n="92" d="100"/>
          <a:sy n="92" d="100"/>
        </p:scale>
        <p:origin x="1278"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42626D-D9E9-4107-B67B-0F94706FE7A0}" type="datetimeFigureOut">
              <a:rPr lang="en-US" smtClean="0"/>
              <a:pPr/>
              <a:t>25-Nov-13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A1761B-1200-4B01-AE74-4B422A642CA2}" type="slidenum">
              <a:rPr lang="en-US" smtClean="0"/>
              <a:pPr/>
              <a:t>‹#›</a:t>
            </a:fld>
            <a:endParaRPr lang="en-US"/>
          </a:p>
        </p:txBody>
      </p:sp>
    </p:spTree>
    <p:extLst>
      <p:ext uri="{BB962C8B-B14F-4D97-AF65-F5344CB8AC3E}">
        <p14:creationId xmlns:p14="http://schemas.microsoft.com/office/powerpoint/2010/main" val="1648204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a:t>
            </a:fld>
            <a:endParaRPr lang="en-US"/>
          </a:p>
        </p:txBody>
      </p:sp>
    </p:spTree>
    <p:extLst>
      <p:ext uri="{BB962C8B-B14F-4D97-AF65-F5344CB8AC3E}">
        <p14:creationId xmlns:p14="http://schemas.microsoft.com/office/powerpoint/2010/main" val="1164614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2</a:t>
            </a:fld>
            <a:endParaRPr lang="en-US"/>
          </a:p>
        </p:txBody>
      </p:sp>
    </p:spTree>
    <p:extLst>
      <p:ext uri="{BB962C8B-B14F-4D97-AF65-F5344CB8AC3E}">
        <p14:creationId xmlns:p14="http://schemas.microsoft.com/office/powerpoint/2010/main" val="1424504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13</a:t>
            </a:fld>
            <a:endParaRPr lang="en-US"/>
          </a:p>
        </p:txBody>
      </p:sp>
    </p:spTree>
    <p:extLst>
      <p:ext uri="{BB962C8B-B14F-4D97-AF65-F5344CB8AC3E}">
        <p14:creationId xmlns:p14="http://schemas.microsoft.com/office/powerpoint/2010/main" val="1254291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47790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692775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16</a:t>
            </a:fld>
            <a:endParaRPr lang="en-US"/>
          </a:p>
        </p:txBody>
      </p:sp>
    </p:spTree>
    <p:extLst>
      <p:ext uri="{BB962C8B-B14F-4D97-AF65-F5344CB8AC3E}">
        <p14:creationId xmlns:p14="http://schemas.microsoft.com/office/powerpoint/2010/main" val="3831759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17</a:t>
            </a:fld>
            <a:endParaRPr lang="en-US"/>
          </a:p>
        </p:txBody>
      </p:sp>
    </p:spTree>
    <p:extLst>
      <p:ext uri="{BB962C8B-B14F-4D97-AF65-F5344CB8AC3E}">
        <p14:creationId xmlns:p14="http://schemas.microsoft.com/office/powerpoint/2010/main" val="3861334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18</a:t>
            </a:fld>
            <a:endParaRPr lang="en-US"/>
          </a:p>
        </p:txBody>
      </p:sp>
    </p:spTree>
    <p:extLst>
      <p:ext uri="{BB962C8B-B14F-4D97-AF65-F5344CB8AC3E}">
        <p14:creationId xmlns:p14="http://schemas.microsoft.com/office/powerpoint/2010/main" val="1931475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25</a:t>
            </a:fld>
            <a:endParaRPr lang="en-US"/>
          </a:p>
        </p:txBody>
      </p:sp>
    </p:spTree>
    <p:extLst>
      <p:ext uri="{BB962C8B-B14F-4D97-AF65-F5344CB8AC3E}">
        <p14:creationId xmlns:p14="http://schemas.microsoft.com/office/powerpoint/2010/main" val="931781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26</a:t>
            </a:fld>
            <a:endParaRPr lang="en-US"/>
          </a:p>
        </p:txBody>
      </p:sp>
    </p:spTree>
    <p:extLst>
      <p:ext uri="{BB962C8B-B14F-4D97-AF65-F5344CB8AC3E}">
        <p14:creationId xmlns:p14="http://schemas.microsoft.com/office/powerpoint/2010/main" val="3981232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30</a:t>
            </a:fld>
            <a:endParaRPr lang="en-US"/>
          </a:p>
        </p:txBody>
      </p:sp>
    </p:spTree>
    <p:extLst>
      <p:ext uri="{BB962C8B-B14F-4D97-AF65-F5344CB8AC3E}">
        <p14:creationId xmlns:p14="http://schemas.microsoft.com/office/powerpoint/2010/main" val="1434797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31</a:t>
            </a:fld>
            <a:endParaRPr lang="en-US"/>
          </a:p>
        </p:txBody>
      </p:sp>
    </p:spTree>
    <p:extLst>
      <p:ext uri="{BB962C8B-B14F-4D97-AF65-F5344CB8AC3E}">
        <p14:creationId xmlns:p14="http://schemas.microsoft.com/office/powerpoint/2010/main" val="1113794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pPr/>
              <a:t>25-Nov-13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pPr/>
              <a:t>25-Nov-13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4A0817-7BF2-47B3-9866-770BF01B4A1C}" type="datetimeFigureOut">
              <a:rPr lang="en-US" smtClean="0"/>
              <a:pPr/>
              <a:t>25-Nov-13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4A0817-7BF2-47B3-9866-770BF01B4A1C}" type="datetimeFigureOut">
              <a:rPr lang="en-US" smtClean="0"/>
              <a:pPr/>
              <a:t>25-Nov-13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4A0817-7BF2-47B3-9866-770BF01B4A1C}" type="datetimeFigureOut">
              <a:rPr lang="en-US" smtClean="0"/>
              <a:pPr/>
              <a:t>25-Nov-13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4A0817-7BF2-47B3-9866-770BF01B4A1C}" type="datetimeFigureOut">
              <a:rPr lang="en-US" smtClean="0"/>
              <a:pPr/>
              <a:t>25-Nov-13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4A0817-7BF2-47B3-9866-770BF01B4A1C}" type="datetimeFigureOut">
              <a:rPr lang="en-US" smtClean="0"/>
              <a:pPr/>
              <a:t>25-Nov-13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4A0817-7BF2-47B3-9866-770BF01B4A1C}" type="datetimeFigureOut">
              <a:rPr lang="en-US" smtClean="0"/>
              <a:pPr/>
              <a:t>25-Nov-13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4A0817-7BF2-47B3-9866-770BF01B4A1C}" type="datetimeFigureOut">
              <a:rPr lang="en-US" smtClean="0"/>
              <a:pPr/>
              <a:t>25-Nov-13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pPr/>
              <a:t>25-Nov-13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pPr/>
              <a:t>25-Nov-13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25-Nov-13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16422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25-Nov-13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41589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25-Nov-13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0746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C8C336-83A1-4675-9701-186300C01AA8}" type="datetimeFigureOut">
              <a:rPr lang="en-US" smtClean="0">
                <a:solidFill>
                  <a:prstClr val="black">
                    <a:tint val="75000"/>
                  </a:prstClr>
                </a:solidFill>
              </a:rPr>
              <a:pPr/>
              <a:t>25-Nov-13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86748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C8C336-83A1-4675-9701-186300C01AA8}" type="datetimeFigureOut">
              <a:rPr lang="en-US" smtClean="0">
                <a:solidFill>
                  <a:prstClr val="black">
                    <a:tint val="75000"/>
                  </a:prstClr>
                </a:solidFill>
              </a:rPr>
              <a:pPr/>
              <a:t>25-Nov-13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34493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7C8C336-83A1-4675-9701-186300C01AA8}" type="datetimeFigureOut">
              <a:rPr lang="en-US" smtClean="0">
                <a:solidFill>
                  <a:prstClr val="black">
                    <a:tint val="75000"/>
                  </a:prstClr>
                </a:solidFill>
              </a:rPr>
              <a:pPr/>
              <a:t>25-Nov-13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5818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C8C336-83A1-4675-9701-186300C01AA8}" type="datetimeFigureOut">
              <a:rPr lang="en-US" smtClean="0">
                <a:solidFill>
                  <a:prstClr val="black">
                    <a:tint val="75000"/>
                  </a:prstClr>
                </a:solidFill>
              </a:rPr>
              <a:pPr/>
              <a:t>25-Nov-13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75098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C8C336-83A1-4675-9701-186300C01AA8}" type="datetimeFigureOut">
              <a:rPr lang="en-US" smtClean="0">
                <a:solidFill>
                  <a:prstClr val="black">
                    <a:tint val="75000"/>
                  </a:prstClr>
                </a:solidFill>
              </a:rPr>
              <a:pPr/>
              <a:t>25-Nov-13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9913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C8C336-83A1-4675-9701-186300C01AA8}" type="datetimeFigureOut">
              <a:rPr lang="en-US" smtClean="0">
                <a:solidFill>
                  <a:prstClr val="black">
                    <a:tint val="75000"/>
                  </a:prstClr>
                </a:solidFill>
              </a:rPr>
              <a:pPr/>
              <a:t>25-Nov-13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9835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25-Nov-13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33491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25-Nov-13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4395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4A0817-7BF2-47B3-9866-770BF01B4A1C}" type="datetimeFigureOut">
              <a:rPr lang="en-US" smtClean="0"/>
              <a:pPr/>
              <a:t>25-Nov-13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54E9FD-58A8-48A6-AEE4-1669A708AE3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C8C336-83A1-4675-9701-186300C01AA8}" type="datetimeFigureOut">
              <a:rPr lang="en-US" smtClean="0">
                <a:solidFill>
                  <a:prstClr val="black">
                    <a:tint val="75000"/>
                  </a:prstClr>
                </a:solidFill>
              </a:rPr>
              <a:pPr/>
              <a:t>25-Nov-13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5667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44.png"/></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1.bp.blogspot.com/_nIbgC5u-muM/S7uQ0qIJNrI/AAAAAAAAEg8/RfyuqIgYoXY/s1600/mitch_mcconnell.jpg"/>
          <p:cNvPicPr>
            <a:picLocks noChangeAspect="1" noChangeArrowheads="1"/>
          </p:cNvPicPr>
          <p:nvPr/>
        </p:nvPicPr>
        <p:blipFill>
          <a:blip r:embed="rId3" cstate="print"/>
          <a:srcRect/>
          <a:stretch>
            <a:fillRect/>
          </a:stretch>
        </p:blipFill>
        <p:spPr bwMode="auto">
          <a:xfrm>
            <a:off x="24530" y="289197"/>
            <a:ext cx="9119470" cy="6340203"/>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4.bp.blogspot.com/_spMxKbYRBrQ/TQfvxGwK8iI/AAAAAAAABPI/IvJ1K7Ss_uM/s1600/ezra_klein_cloture_graph.png"/>
          <p:cNvPicPr>
            <a:picLocks noChangeAspect="1" noChangeArrowheads="1"/>
          </p:cNvPicPr>
          <p:nvPr/>
        </p:nvPicPr>
        <p:blipFill>
          <a:blip r:embed="rId3" cstate="print"/>
          <a:srcRect/>
          <a:stretch>
            <a:fillRect/>
          </a:stretch>
        </p:blipFill>
        <p:spPr bwMode="auto">
          <a:xfrm>
            <a:off x="235974" y="517525"/>
            <a:ext cx="8755626" cy="565467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99104"/>
            <a:ext cx="9144000" cy="6459793"/>
          </a:xfrm>
          <a:prstGeom prst="rect">
            <a:avLst/>
          </a:prstGeom>
        </p:spPr>
      </p:pic>
    </p:spTree>
    <p:extLst>
      <p:ext uri="{BB962C8B-B14F-4D97-AF65-F5344CB8AC3E}">
        <p14:creationId xmlns:p14="http://schemas.microsoft.com/office/powerpoint/2010/main" val="196299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43402" y="381000"/>
            <a:ext cx="6381424" cy="5867400"/>
          </a:xfrm>
          <a:prstGeom prst="rect">
            <a:avLst/>
          </a:prstGeom>
        </p:spPr>
      </p:pic>
    </p:spTree>
    <p:extLst>
      <p:ext uri="{BB962C8B-B14F-4D97-AF65-F5344CB8AC3E}">
        <p14:creationId xmlns:p14="http://schemas.microsoft.com/office/powerpoint/2010/main" val="32434456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47800" y="838200"/>
            <a:ext cx="7334930" cy="5145170"/>
          </a:xfrm>
          <a:prstGeom prst="rect">
            <a:avLst/>
          </a:prstGeom>
        </p:spPr>
      </p:pic>
    </p:spTree>
    <p:extLst>
      <p:ext uri="{BB962C8B-B14F-4D97-AF65-F5344CB8AC3E}">
        <p14:creationId xmlns:p14="http://schemas.microsoft.com/office/powerpoint/2010/main" val="27999112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1459"/>
            <a:ext cx="9144000" cy="5915082"/>
          </a:xfrm>
          <a:prstGeom prst="rect">
            <a:avLst/>
          </a:prstGeom>
        </p:spPr>
      </p:pic>
    </p:spTree>
    <p:extLst>
      <p:ext uri="{BB962C8B-B14F-4D97-AF65-F5344CB8AC3E}">
        <p14:creationId xmlns:p14="http://schemas.microsoft.com/office/powerpoint/2010/main" val="34290741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60599" y="228600"/>
            <a:ext cx="7403371" cy="6248399"/>
          </a:xfrm>
          <a:prstGeom prst="rect">
            <a:avLst/>
          </a:prstGeom>
        </p:spPr>
      </p:pic>
    </p:spTree>
    <p:extLst>
      <p:ext uri="{BB962C8B-B14F-4D97-AF65-F5344CB8AC3E}">
        <p14:creationId xmlns:p14="http://schemas.microsoft.com/office/powerpoint/2010/main" val="881388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4400" y="-70799"/>
            <a:ext cx="7505700" cy="3262808"/>
          </a:xfrm>
          <a:prstGeom prst="rect">
            <a:avLst/>
          </a:prstGeom>
        </p:spPr>
      </p:pic>
      <p:pic>
        <p:nvPicPr>
          <p:cNvPr id="3" name="Picture 2"/>
          <p:cNvPicPr>
            <a:picLocks noChangeAspect="1"/>
          </p:cNvPicPr>
          <p:nvPr/>
        </p:nvPicPr>
        <p:blipFill>
          <a:blip r:embed="rId3"/>
          <a:stretch>
            <a:fillRect/>
          </a:stretch>
        </p:blipFill>
        <p:spPr>
          <a:xfrm>
            <a:off x="1624012" y="3581400"/>
            <a:ext cx="5715000" cy="2286000"/>
          </a:xfrm>
          <a:prstGeom prst="rect">
            <a:avLst/>
          </a:prstGeom>
        </p:spPr>
      </p:pic>
      <p:pic>
        <p:nvPicPr>
          <p:cNvPr id="4" name="Picture 3"/>
          <p:cNvPicPr>
            <a:picLocks noChangeAspect="1"/>
          </p:cNvPicPr>
          <p:nvPr/>
        </p:nvPicPr>
        <p:blipFill>
          <a:blip r:embed="rId4"/>
          <a:stretch>
            <a:fillRect/>
          </a:stretch>
        </p:blipFill>
        <p:spPr>
          <a:xfrm>
            <a:off x="914400" y="3276600"/>
            <a:ext cx="7505700" cy="3438525"/>
          </a:xfrm>
          <a:prstGeom prst="rect">
            <a:avLst/>
          </a:prstGeom>
        </p:spPr>
      </p:pic>
    </p:spTree>
    <p:extLst>
      <p:ext uri="{BB962C8B-B14F-4D97-AF65-F5344CB8AC3E}">
        <p14:creationId xmlns:p14="http://schemas.microsoft.com/office/powerpoint/2010/main" val="1275096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56935" y="838200"/>
            <a:ext cx="3210605" cy="5029200"/>
          </a:xfrm>
          <a:prstGeom prst="rect">
            <a:avLst/>
          </a:prstGeom>
        </p:spPr>
      </p:pic>
      <p:pic>
        <p:nvPicPr>
          <p:cNvPr id="3" name="Picture 2"/>
          <p:cNvPicPr>
            <a:picLocks noChangeAspect="1"/>
          </p:cNvPicPr>
          <p:nvPr/>
        </p:nvPicPr>
        <p:blipFill>
          <a:blip r:embed="rId3"/>
          <a:stretch>
            <a:fillRect/>
          </a:stretch>
        </p:blipFill>
        <p:spPr>
          <a:xfrm>
            <a:off x="4876800" y="889554"/>
            <a:ext cx="2662568" cy="4977846"/>
          </a:xfrm>
          <a:prstGeom prst="rect">
            <a:avLst/>
          </a:prstGeom>
        </p:spPr>
      </p:pic>
    </p:spTree>
    <p:extLst>
      <p:ext uri="{BB962C8B-B14F-4D97-AF65-F5344CB8AC3E}">
        <p14:creationId xmlns:p14="http://schemas.microsoft.com/office/powerpoint/2010/main" val="3193181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5800" y="838200"/>
            <a:ext cx="8443984" cy="4962692"/>
          </a:xfrm>
          <a:prstGeom prst="rect">
            <a:avLst/>
          </a:prstGeom>
        </p:spPr>
      </p:pic>
    </p:spTree>
    <p:extLst>
      <p:ext uri="{BB962C8B-B14F-4D97-AF65-F5344CB8AC3E}">
        <p14:creationId xmlns:p14="http://schemas.microsoft.com/office/powerpoint/2010/main" val="2427133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85887" y="38100"/>
            <a:ext cx="6372225" cy="6781800"/>
          </a:xfrm>
          <a:prstGeom prst="rect">
            <a:avLst/>
          </a:prstGeom>
        </p:spPr>
      </p:pic>
    </p:spTree>
    <p:extLst>
      <p:ext uri="{BB962C8B-B14F-4D97-AF65-F5344CB8AC3E}">
        <p14:creationId xmlns:p14="http://schemas.microsoft.com/office/powerpoint/2010/main" val="1330641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33537" y="119062"/>
            <a:ext cx="5876925" cy="6619875"/>
          </a:xfrm>
          <a:prstGeom prst="rect">
            <a:avLst/>
          </a:prstGeom>
        </p:spPr>
      </p:pic>
    </p:spTree>
    <p:extLst>
      <p:ext uri="{BB962C8B-B14F-4D97-AF65-F5344CB8AC3E}">
        <p14:creationId xmlns:p14="http://schemas.microsoft.com/office/powerpoint/2010/main" val="684554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standlikearock.net/wp-content/uploads/2010/01/mccain-feingold.jpg"/>
          <p:cNvPicPr>
            <a:picLocks noChangeAspect="1" noChangeArrowheads="1"/>
          </p:cNvPicPr>
          <p:nvPr/>
        </p:nvPicPr>
        <p:blipFill>
          <a:blip r:embed="rId3" cstate="print"/>
          <a:srcRect/>
          <a:stretch>
            <a:fillRect/>
          </a:stretch>
        </p:blipFill>
        <p:spPr bwMode="auto">
          <a:xfrm>
            <a:off x="96473" y="305276"/>
            <a:ext cx="9047527" cy="586692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projectblended.com/wp-content/uploads/2009/06/obama-sotomayor-final.jpg"/>
          <p:cNvPicPr>
            <a:picLocks noChangeAspect="1" noChangeArrowheads="1"/>
          </p:cNvPicPr>
          <p:nvPr/>
        </p:nvPicPr>
        <p:blipFill>
          <a:blip r:embed="rId3" cstate="print"/>
          <a:srcRect/>
          <a:stretch>
            <a:fillRect/>
          </a:stretch>
        </p:blipFill>
        <p:spPr bwMode="auto">
          <a:xfrm>
            <a:off x="-12700" y="449580"/>
            <a:ext cx="9156700" cy="5494020"/>
          </a:xfrm>
          <a:prstGeom prst="rect">
            <a:avLst/>
          </a:prstGeom>
          <a:noFill/>
        </p:spPr>
      </p:pic>
    </p:spTree>
    <p:extLst>
      <p:ext uri="{BB962C8B-B14F-4D97-AF65-F5344CB8AC3E}">
        <p14:creationId xmlns:p14="http://schemas.microsoft.com/office/powerpoint/2010/main" val="650733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www.examiner.com/images/blog/replicate/EXID5738/images/ElenaKaganObama(1).jpg"/>
          <p:cNvPicPr>
            <a:picLocks noChangeAspect="1" noChangeArrowheads="1"/>
          </p:cNvPicPr>
          <p:nvPr/>
        </p:nvPicPr>
        <p:blipFill>
          <a:blip r:embed="rId3" cstate="print"/>
          <a:srcRect/>
          <a:stretch>
            <a:fillRect/>
          </a:stretch>
        </p:blipFill>
        <p:spPr bwMode="auto">
          <a:xfrm>
            <a:off x="140138" y="357187"/>
            <a:ext cx="9003862" cy="6119813"/>
          </a:xfrm>
          <a:prstGeom prst="rect">
            <a:avLst/>
          </a:prstGeom>
          <a:noFill/>
        </p:spPr>
      </p:pic>
    </p:spTree>
    <p:extLst>
      <p:ext uri="{BB962C8B-B14F-4D97-AF65-F5344CB8AC3E}">
        <p14:creationId xmlns:p14="http://schemas.microsoft.com/office/powerpoint/2010/main" val="3216572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533400"/>
            <a:ext cx="7696200" cy="6186309"/>
          </a:xfrm>
          <a:prstGeom prst="rect">
            <a:avLst/>
          </a:prstGeom>
          <a:noFill/>
        </p:spPr>
        <p:txBody>
          <a:bodyPr wrap="square" rtlCol="0">
            <a:spAutoFit/>
          </a:bodyPr>
          <a:lstStyle/>
          <a:p>
            <a:pPr algn="ctr"/>
            <a:r>
              <a:rPr lang="en-US" i="1" dirty="0" smtClean="0"/>
              <a:t>Citizens United v. FEC </a:t>
            </a:r>
            <a:r>
              <a:rPr lang="en-US" dirty="0" smtClean="0"/>
              <a:t>(2010)</a:t>
            </a:r>
          </a:p>
          <a:p>
            <a:endParaRPr lang="en-US" dirty="0"/>
          </a:p>
          <a:p>
            <a:r>
              <a:rPr lang="en-US" sz="2000" dirty="0"/>
              <a:t>Speech is an essential mechanism of democracy, for it is the means to hold officials accountable to the people. The right of citizens to inquire, to hear, to speak, and to use information to reach consensus is a precondition to enlightened self-government and a necessary means to protect it. The First Amendment </a:t>
            </a:r>
            <a:r>
              <a:rPr lang="en-US" sz="2000" dirty="0" smtClean="0"/>
              <a:t>“‘</a:t>
            </a:r>
            <a:r>
              <a:rPr lang="en-US" sz="2000" dirty="0"/>
              <a:t>has its fullest and most urgent application’ to speech uttered during a campaign for political office</a:t>
            </a:r>
            <a:r>
              <a:rPr lang="en-US" sz="2000" dirty="0" smtClean="0"/>
              <a:t>.”…</a:t>
            </a:r>
          </a:p>
          <a:p>
            <a:endParaRPr lang="en-US" sz="2000" dirty="0"/>
          </a:p>
          <a:p>
            <a:r>
              <a:rPr lang="en-US" sz="2000" dirty="0"/>
              <a:t>The appearance of influence or access, furthermore, will not cause the electorate to lose faith in our democracy. By definition, an independent expenditure is political speech presented to the electorate that is not coordinated with a candidate. </a:t>
            </a:r>
            <a:r>
              <a:rPr lang="en-US" sz="2000" b="1" dirty="0">
                <a:solidFill>
                  <a:srgbClr val="FF0000"/>
                </a:solidFill>
              </a:rPr>
              <a:t>The fact that a corporation, or any other speaker, is willing to spend money to try to persuade voters presupposes that the people have the ultimate influence over elected officials. This is inconsistent with any suggestion that the electorate will refuse </a:t>
            </a:r>
            <a:r>
              <a:rPr lang="en-US" sz="2000" b="1" dirty="0" smtClean="0">
                <a:solidFill>
                  <a:srgbClr val="FF0000"/>
                </a:solidFill>
              </a:rPr>
              <a:t>“‘</a:t>
            </a:r>
            <a:r>
              <a:rPr lang="en-US" sz="2000" b="1" dirty="0">
                <a:solidFill>
                  <a:srgbClr val="FF0000"/>
                </a:solidFill>
              </a:rPr>
              <a:t>to take part in democratic governance</a:t>
            </a:r>
            <a:r>
              <a:rPr lang="en-US" sz="2000" b="1" dirty="0" smtClean="0">
                <a:solidFill>
                  <a:srgbClr val="FF0000"/>
                </a:solidFill>
              </a:rPr>
              <a:t>’” </a:t>
            </a:r>
            <a:r>
              <a:rPr lang="en-US" sz="2000" b="1" dirty="0">
                <a:solidFill>
                  <a:srgbClr val="FF0000"/>
                </a:solidFill>
              </a:rPr>
              <a:t>because of additional political speech made by a corporation or any other speaker.</a:t>
            </a:r>
          </a:p>
          <a:p>
            <a:r>
              <a:rPr lang="en-US" sz="2000" dirty="0" smtClean="0"/>
              <a:t/>
            </a:r>
            <a:br>
              <a:rPr lang="en-US" sz="2000" dirty="0" smtClean="0"/>
            </a:br>
            <a:endParaRPr lang="en-US" sz="20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8" name="Picture 6" descr="http://i.huffpost.com/gen/206640/thumbs/s-AMERICAN-CROSSROADS-GPS-large.jpg"/>
          <p:cNvPicPr>
            <a:picLocks noChangeAspect="1" noChangeArrowheads="1"/>
          </p:cNvPicPr>
          <p:nvPr/>
        </p:nvPicPr>
        <p:blipFill>
          <a:blip r:embed="rId3" cstate="print"/>
          <a:srcRect/>
          <a:stretch>
            <a:fillRect/>
          </a:stretch>
        </p:blipFill>
        <p:spPr bwMode="auto">
          <a:xfrm>
            <a:off x="304800" y="197826"/>
            <a:ext cx="8458200" cy="618099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projects.datajamming.com/fun/10-18-10-election-spending.png"/>
          <p:cNvPicPr>
            <a:picLocks noChangeAspect="1" noChangeArrowheads="1"/>
          </p:cNvPicPr>
          <p:nvPr/>
        </p:nvPicPr>
        <p:blipFill>
          <a:blip r:embed="rId3" cstate="print"/>
          <a:srcRect/>
          <a:stretch>
            <a:fillRect/>
          </a:stretch>
        </p:blipFill>
        <p:spPr bwMode="auto">
          <a:xfrm>
            <a:off x="1676400" y="102475"/>
            <a:ext cx="6477000" cy="6700345"/>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95400" y="218225"/>
            <a:ext cx="6629399" cy="6348577"/>
          </a:xfrm>
          <a:prstGeom prst="rect">
            <a:avLst/>
          </a:prstGeom>
        </p:spPr>
      </p:pic>
    </p:spTree>
    <p:extLst>
      <p:ext uri="{BB962C8B-B14F-4D97-AF65-F5344CB8AC3E}">
        <p14:creationId xmlns:p14="http://schemas.microsoft.com/office/powerpoint/2010/main" val="4052538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9600" y="838200"/>
            <a:ext cx="7649541" cy="5225924"/>
          </a:xfrm>
          <a:prstGeom prst="rect">
            <a:avLst/>
          </a:prstGeom>
        </p:spPr>
      </p:pic>
      <p:sp>
        <p:nvSpPr>
          <p:cNvPr id="3" name="TextBox 2"/>
          <p:cNvSpPr txBox="1"/>
          <p:nvPr/>
        </p:nvSpPr>
        <p:spPr>
          <a:xfrm>
            <a:off x="2895600" y="304800"/>
            <a:ext cx="3352800" cy="369332"/>
          </a:xfrm>
          <a:prstGeom prst="rect">
            <a:avLst/>
          </a:prstGeom>
          <a:noFill/>
        </p:spPr>
        <p:txBody>
          <a:bodyPr wrap="square" rtlCol="0">
            <a:spAutoFit/>
          </a:bodyPr>
          <a:lstStyle/>
          <a:p>
            <a:pPr algn="ctr"/>
            <a:r>
              <a:rPr lang="en-US" dirty="0" smtClean="0"/>
              <a:t>Voter ID Laws, </a:t>
            </a:r>
            <a:r>
              <a:rPr lang="en-US" dirty="0" smtClean="0"/>
              <a:t>2012 </a:t>
            </a:r>
            <a:r>
              <a:rPr lang="en-US" dirty="0" smtClean="0"/>
              <a:t>election</a:t>
            </a:r>
            <a:endParaRPr lang="en-US" dirty="0"/>
          </a:p>
        </p:txBody>
      </p:sp>
    </p:spTree>
    <p:extLst>
      <p:ext uri="{BB962C8B-B14F-4D97-AF65-F5344CB8AC3E}">
        <p14:creationId xmlns:p14="http://schemas.microsoft.com/office/powerpoint/2010/main" val="1618693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567426"/>
            <a:ext cx="8839200" cy="5723148"/>
          </a:xfrm>
          <a:prstGeom prst="rect">
            <a:avLst/>
          </a:prstGeom>
        </p:spPr>
      </p:pic>
    </p:spTree>
    <p:extLst>
      <p:ext uri="{BB962C8B-B14F-4D97-AF65-F5344CB8AC3E}">
        <p14:creationId xmlns:p14="http://schemas.microsoft.com/office/powerpoint/2010/main" val="456777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533400"/>
            <a:ext cx="6705600" cy="5078313"/>
          </a:xfrm>
          <a:prstGeom prst="rect">
            <a:avLst/>
          </a:prstGeom>
          <a:noFill/>
        </p:spPr>
        <p:txBody>
          <a:bodyPr wrap="square" rtlCol="0">
            <a:spAutoFit/>
          </a:bodyPr>
          <a:lstStyle/>
          <a:p>
            <a:pPr fontAlgn="base"/>
            <a:r>
              <a:rPr lang="en-US" dirty="0" smtClean="0"/>
              <a:t>	</a:t>
            </a:r>
            <a:r>
              <a:rPr lang="en-US" b="1" cap="small" dirty="0" smtClean="0"/>
              <a:t>Solicitor General </a:t>
            </a:r>
            <a:r>
              <a:rPr lang="en-US" b="1" cap="small" dirty="0" err="1" smtClean="0"/>
              <a:t>Verrilli</a:t>
            </a:r>
            <a:r>
              <a:rPr lang="en-US" b="1" cap="small" dirty="0" smtClean="0"/>
              <a:t>: </a:t>
            </a:r>
            <a:r>
              <a:rPr lang="en-US" dirty="0" smtClean="0"/>
              <a:t>The </a:t>
            </a:r>
            <a:r>
              <a:rPr lang="en-US" dirty="0"/>
              <a:t>covered jurisdictions </a:t>
            </a:r>
            <a:r>
              <a:rPr lang="en-US" dirty="0" smtClean="0"/>
              <a:t>[under Section 5 of the Voting Rights Act] contain </a:t>
            </a:r>
            <a:r>
              <a:rPr lang="en-US" dirty="0"/>
              <a:t>only 14 percent of the </a:t>
            </a:r>
            <a:r>
              <a:rPr lang="en-US" dirty="0" err="1"/>
              <a:t>subjurisdictions</a:t>
            </a:r>
            <a:r>
              <a:rPr lang="en-US" dirty="0"/>
              <a:t> in the nation.</a:t>
            </a:r>
          </a:p>
          <a:p>
            <a:pPr fontAlgn="base"/>
            <a:r>
              <a:rPr lang="en-US" dirty="0" smtClean="0"/>
              <a:t>	And </a:t>
            </a:r>
            <a:r>
              <a:rPr lang="en-US" dirty="0"/>
              <a:t>so 14 percent of the </a:t>
            </a:r>
            <a:r>
              <a:rPr lang="en-US" dirty="0" err="1"/>
              <a:t>subjurisdictions</a:t>
            </a:r>
            <a:r>
              <a:rPr lang="en-US" dirty="0"/>
              <a:t> in the nation are generating up to 81 percent of the successful Section 2 litigation.</a:t>
            </a:r>
          </a:p>
          <a:p>
            <a:pPr fontAlgn="base"/>
            <a:r>
              <a:rPr lang="en-US" dirty="0" smtClean="0"/>
              <a:t>	And </a:t>
            </a:r>
            <a:r>
              <a:rPr lang="en-US" dirty="0"/>
              <a:t>I think--</a:t>
            </a:r>
          </a:p>
          <a:p>
            <a:pPr fontAlgn="base"/>
            <a:r>
              <a:rPr lang="en-US" dirty="0" smtClean="0"/>
              <a:t>	</a:t>
            </a:r>
            <a:r>
              <a:rPr lang="en-US" b="1" cap="small" dirty="0" smtClean="0"/>
              <a:t>Chief </a:t>
            </a:r>
            <a:r>
              <a:rPr lang="en-US" b="1" cap="small" dirty="0"/>
              <a:t>Justice </a:t>
            </a:r>
            <a:r>
              <a:rPr lang="en-US" b="1" cap="small" dirty="0" smtClean="0"/>
              <a:t>Roberts</a:t>
            </a:r>
            <a:r>
              <a:rPr lang="en-US" b="1" cap="small" dirty="0"/>
              <a:t>: </a:t>
            </a:r>
            <a:r>
              <a:rPr lang="en-US" dirty="0"/>
              <a:t>General, is it -- is it the </a:t>
            </a:r>
            <a:r>
              <a:rPr lang="en-US" dirty="0" smtClean="0"/>
              <a:t>government’s </a:t>
            </a:r>
            <a:r>
              <a:rPr lang="en-US" dirty="0"/>
              <a:t>submission that the citizens in the South are more racist than </a:t>
            </a:r>
            <a:r>
              <a:rPr lang="en-US" dirty="0" smtClean="0"/>
              <a:t>the citizens </a:t>
            </a:r>
            <a:r>
              <a:rPr lang="en-US" dirty="0"/>
              <a:t>in the </a:t>
            </a:r>
            <a:r>
              <a:rPr lang="en-US" dirty="0" smtClean="0"/>
              <a:t>North?</a:t>
            </a:r>
          </a:p>
          <a:p>
            <a:pPr fontAlgn="base"/>
            <a:r>
              <a:rPr lang="en-US" dirty="0" smtClean="0"/>
              <a:t>	</a:t>
            </a:r>
            <a:r>
              <a:rPr lang="en-US" b="1" cap="small" dirty="0"/>
              <a:t> Solicitor General </a:t>
            </a:r>
            <a:r>
              <a:rPr lang="en-US" b="1" cap="small" dirty="0" err="1"/>
              <a:t>Verrilli</a:t>
            </a:r>
            <a:r>
              <a:rPr lang="en-US" b="1" cap="small" dirty="0"/>
              <a:t>: </a:t>
            </a:r>
            <a:r>
              <a:rPr lang="en-US" dirty="0" smtClean="0"/>
              <a:t>--</a:t>
            </a:r>
            <a:r>
              <a:rPr lang="en-US" dirty="0"/>
              <a:t>It is </a:t>
            </a:r>
            <a:r>
              <a:rPr lang="en-US" dirty="0" smtClean="0"/>
              <a:t>not. And </a:t>
            </a:r>
            <a:r>
              <a:rPr lang="en-US" dirty="0"/>
              <a:t>I do not know the answer to that, Your Honor, but I do think it was reasonable for Congress--</a:t>
            </a:r>
          </a:p>
          <a:p>
            <a:pPr fontAlgn="base"/>
            <a:r>
              <a:rPr lang="en-US" dirty="0" smtClean="0"/>
              <a:t>	</a:t>
            </a:r>
            <a:r>
              <a:rPr lang="en-US" b="1" cap="small" dirty="0"/>
              <a:t> Chief Justice Roberts: </a:t>
            </a:r>
            <a:r>
              <a:rPr lang="en-US" dirty="0" smtClean="0"/>
              <a:t>Well</a:t>
            </a:r>
            <a:r>
              <a:rPr lang="en-US" dirty="0"/>
              <a:t>, </a:t>
            </a:r>
            <a:r>
              <a:rPr lang="en-US" dirty="0" smtClean="0"/>
              <a:t>which: you </a:t>
            </a:r>
            <a:r>
              <a:rPr lang="en-US" dirty="0"/>
              <a:t>said it is not, and </a:t>
            </a:r>
            <a:r>
              <a:rPr lang="en-US" dirty="0" smtClean="0"/>
              <a:t>[you said that] you don’t </a:t>
            </a:r>
            <a:r>
              <a:rPr lang="en-US" dirty="0"/>
              <a:t>know the answer to it.</a:t>
            </a:r>
          </a:p>
          <a:p>
            <a:pPr fontAlgn="base"/>
            <a:r>
              <a:rPr lang="en-US" dirty="0" smtClean="0"/>
              <a:t>	</a:t>
            </a:r>
            <a:r>
              <a:rPr lang="en-US" b="1" cap="small" dirty="0"/>
              <a:t> Solicitor General </a:t>
            </a:r>
            <a:r>
              <a:rPr lang="en-US" b="1" cap="small" dirty="0" err="1"/>
              <a:t>Verrilli</a:t>
            </a:r>
            <a:r>
              <a:rPr lang="en-US" b="1" cap="small" dirty="0"/>
              <a:t>: </a:t>
            </a:r>
            <a:r>
              <a:rPr lang="en-US" dirty="0" smtClean="0"/>
              <a:t>--</a:t>
            </a:r>
            <a:r>
              <a:rPr lang="en-US" dirty="0"/>
              <a:t>I </a:t>
            </a:r>
            <a:r>
              <a:rPr lang="en-US" dirty="0" smtClean="0"/>
              <a:t>– it’s </a:t>
            </a:r>
            <a:r>
              <a:rPr lang="en-US" dirty="0"/>
              <a:t>not our submission.</a:t>
            </a:r>
          </a:p>
          <a:p>
            <a:pPr fontAlgn="base"/>
            <a:r>
              <a:rPr lang="en-US" dirty="0" smtClean="0"/>
              <a:t>	As </a:t>
            </a:r>
            <a:r>
              <a:rPr lang="en-US" dirty="0"/>
              <a:t>an objective matter, I don't know the answer to that question.</a:t>
            </a:r>
          </a:p>
          <a:p>
            <a:endParaRPr lang="en-US" dirty="0"/>
          </a:p>
        </p:txBody>
      </p:sp>
      <p:pic>
        <p:nvPicPr>
          <p:cNvPr id="3" name="shelby exerp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86600" y="5611713"/>
            <a:ext cx="609600" cy="609600"/>
          </a:xfrm>
          <a:prstGeom prst="rect">
            <a:avLst/>
          </a:prstGeom>
        </p:spPr>
      </p:pic>
    </p:spTree>
    <p:extLst>
      <p:ext uri="{BB962C8B-B14F-4D97-AF65-F5344CB8AC3E}">
        <p14:creationId xmlns:p14="http://schemas.microsoft.com/office/powerpoint/2010/main" val="11651902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23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48331" y="677480"/>
            <a:ext cx="6752669" cy="5418520"/>
          </a:xfrm>
          <a:prstGeom prst="rect">
            <a:avLst/>
          </a:prstGeom>
        </p:spPr>
      </p:pic>
      <p:sp>
        <p:nvSpPr>
          <p:cNvPr id="3" name="TextBox 2"/>
          <p:cNvSpPr txBox="1"/>
          <p:nvPr/>
        </p:nvSpPr>
        <p:spPr>
          <a:xfrm>
            <a:off x="2362200" y="152400"/>
            <a:ext cx="4343400" cy="369332"/>
          </a:xfrm>
          <a:prstGeom prst="rect">
            <a:avLst/>
          </a:prstGeom>
          <a:noFill/>
        </p:spPr>
        <p:txBody>
          <a:bodyPr wrap="square" rtlCol="0">
            <a:spAutoFit/>
          </a:bodyPr>
          <a:lstStyle/>
          <a:p>
            <a:pPr algn="ctr"/>
            <a:r>
              <a:rPr lang="en-US" dirty="0" smtClean="0"/>
              <a:t>State—Restrictive Voting Policies</a:t>
            </a:r>
            <a:endParaRPr lang="en-US" dirty="0"/>
          </a:p>
        </p:txBody>
      </p:sp>
    </p:spTree>
    <p:extLst>
      <p:ext uri="{BB962C8B-B14F-4D97-AF65-F5344CB8AC3E}">
        <p14:creationId xmlns:p14="http://schemas.microsoft.com/office/powerpoint/2010/main" val="7468406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152400"/>
            <a:ext cx="5715000" cy="646331"/>
          </a:xfrm>
          <a:prstGeom prst="rect">
            <a:avLst/>
          </a:prstGeom>
          <a:noFill/>
        </p:spPr>
        <p:txBody>
          <a:bodyPr wrap="square" rtlCol="0">
            <a:spAutoFit/>
          </a:bodyPr>
          <a:lstStyle/>
          <a:p>
            <a:pPr algn="ctr"/>
            <a:r>
              <a:rPr lang="en-US" dirty="0"/>
              <a:t>State—Restrictive Voting Policies</a:t>
            </a:r>
          </a:p>
          <a:p>
            <a:endParaRPr lang="en-US" dirty="0"/>
          </a:p>
        </p:txBody>
      </p:sp>
      <p:pic>
        <p:nvPicPr>
          <p:cNvPr id="3" name="Picture 2"/>
          <p:cNvPicPr>
            <a:picLocks noChangeAspect="1"/>
          </p:cNvPicPr>
          <p:nvPr/>
        </p:nvPicPr>
        <p:blipFill>
          <a:blip r:embed="rId2"/>
          <a:stretch>
            <a:fillRect/>
          </a:stretch>
        </p:blipFill>
        <p:spPr>
          <a:xfrm>
            <a:off x="1143000" y="627965"/>
            <a:ext cx="6846710" cy="5308514"/>
          </a:xfrm>
          <a:prstGeom prst="rect">
            <a:avLst/>
          </a:prstGeom>
        </p:spPr>
      </p:pic>
    </p:spTree>
    <p:extLst>
      <p:ext uri="{BB962C8B-B14F-4D97-AF65-F5344CB8AC3E}">
        <p14:creationId xmlns:p14="http://schemas.microsoft.com/office/powerpoint/2010/main" val="2475901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es on 8 obama , 2.JPG"/>
          <p:cNvPicPr>
            <a:picLocks noChangeAspect="1"/>
          </p:cNvPicPr>
          <p:nvPr/>
        </p:nvPicPr>
        <p:blipFill>
          <a:blip r:embed="rId3" cstate="print"/>
          <a:stretch>
            <a:fillRect/>
          </a:stretch>
        </p:blipFill>
        <p:spPr>
          <a:xfrm>
            <a:off x="2000250" y="0"/>
            <a:ext cx="51435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hatsarugula.files.wordpress.com/2008/11/prop-8-exit-poll-by-age.jpg?w=285&amp;h=276"/>
          <p:cNvPicPr>
            <a:picLocks noChangeAspect="1" noChangeArrowheads="1"/>
          </p:cNvPicPr>
          <p:nvPr/>
        </p:nvPicPr>
        <p:blipFill>
          <a:blip r:embed="rId3" cstate="print"/>
          <a:srcRect/>
          <a:stretch>
            <a:fillRect/>
          </a:stretch>
        </p:blipFill>
        <p:spPr bwMode="auto">
          <a:xfrm>
            <a:off x="-76200" y="0"/>
            <a:ext cx="5193195" cy="5029200"/>
          </a:xfrm>
          <a:prstGeom prst="rect">
            <a:avLst/>
          </a:prstGeom>
          <a:noFill/>
        </p:spPr>
      </p:pic>
      <p:pic>
        <p:nvPicPr>
          <p:cNvPr id="2" name="Picture 1"/>
          <p:cNvPicPr>
            <a:picLocks noChangeAspect="1"/>
          </p:cNvPicPr>
          <p:nvPr/>
        </p:nvPicPr>
        <p:blipFill>
          <a:blip r:embed="rId4"/>
          <a:stretch>
            <a:fillRect/>
          </a:stretch>
        </p:blipFill>
        <p:spPr>
          <a:xfrm>
            <a:off x="4730944" y="2667000"/>
            <a:ext cx="4419983" cy="426757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62200" y="55851"/>
            <a:ext cx="3657600" cy="2924175"/>
          </a:xfrm>
          <a:prstGeom prst="rect">
            <a:avLst/>
          </a:prstGeom>
        </p:spPr>
      </p:pic>
      <p:pic>
        <p:nvPicPr>
          <p:cNvPr id="3" name="Picture 2"/>
          <p:cNvPicPr>
            <a:picLocks noChangeAspect="1"/>
          </p:cNvPicPr>
          <p:nvPr/>
        </p:nvPicPr>
        <p:blipFill>
          <a:blip r:embed="rId3"/>
          <a:stretch>
            <a:fillRect/>
          </a:stretch>
        </p:blipFill>
        <p:spPr>
          <a:xfrm>
            <a:off x="1447800" y="2362200"/>
            <a:ext cx="6124575" cy="4591050"/>
          </a:xfrm>
          <a:prstGeom prst="rect">
            <a:avLst/>
          </a:prstGeom>
        </p:spPr>
      </p:pic>
    </p:spTree>
    <p:extLst>
      <p:ext uri="{BB962C8B-B14F-4D97-AF65-F5344CB8AC3E}">
        <p14:creationId xmlns:p14="http://schemas.microsoft.com/office/powerpoint/2010/main" val="16744071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0828" y="228600"/>
            <a:ext cx="6822343" cy="6400799"/>
          </a:xfrm>
          <a:prstGeom prst="rect">
            <a:avLst/>
          </a:prstGeom>
        </p:spPr>
      </p:pic>
    </p:spTree>
    <p:extLst>
      <p:ext uri="{BB962C8B-B14F-4D97-AF65-F5344CB8AC3E}">
        <p14:creationId xmlns:p14="http://schemas.microsoft.com/office/powerpoint/2010/main" val="2284284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457700" y="228600"/>
            <a:ext cx="4686300" cy="5838825"/>
          </a:xfrm>
          <a:prstGeom prst="rect">
            <a:avLst/>
          </a:prstGeom>
        </p:spPr>
      </p:pic>
      <p:pic>
        <p:nvPicPr>
          <p:cNvPr id="3" name="Picture 2"/>
          <p:cNvPicPr>
            <a:picLocks noChangeAspect="1"/>
          </p:cNvPicPr>
          <p:nvPr/>
        </p:nvPicPr>
        <p:blipFill>
          <a:blip r:embed="rId3"/>
          <a:stretch>
            <a:fillRect/>
          </a:stretch>
        </p:blipFill>
        <p:spPr>
          <a:xfrm>
            <a:off x="0" y="228600"/>
            <a:ext cx="4419600" cy="5029200"/>
          </a:xfrm>
          <a:prstGeom prst="rect">
            <a:avLst/>
          </a:prstGeom>
        </p:spPr>
      </p:pic>
    </p:spTree>
    <p:extLst>
      <p:ext uri="{BB962C8B-B14F-4D97-AF65-F5344CB8AC3E}">
        <p14:creationId xmlns:p14="http://schemas.microsoft.com/office/powerpoint/2010/main" val="261579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lgbtqnation.com/wp-content/uploads/2011/03/olson-boies.jpg"/>
          <p:cNvPicPr>
            <a:picLocks noChangeAspect="1" noChangeArrowheads="1"/>
          </p:cNvPicPr>
          <p:nvPr/>
        </p:nvPicPr>
        <p:blipFill>
          <a:blip r:embed="rId3" cstate="print"/>
          <a:srcRect/>
          <a:stretch>
            <a:fillRect/>
          </a:stretch>
        </p:blipFill>
        <p:spPr bwMode="auto">
          <a:xfrm>
            <a:off x="1640857" y="85574"/>
            <a:ext cx="5598143" cy="6620026"/>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457200"/>
            <a:ext cx="7239000" cy="4616648"/>
          </a:xfrm>
          <a:prstGeom prst="rect">
            <a:avLst/>
          </a:prstGeom>
          <a:noFill/>
        </p:spPr>
        <p:txBody>
          <a:bodyPr wrap="square" rtlCol="0">
            <a:spAutoFit/>
          </a:bodyPr>
          <a:lstStyle/>
          <a:p>
            <a:pPr algn="ctr"/>
            <a:r>
              <a:rPr lang="en-US" i="1" dirty="0" smtClean="0"/>
              <a:t>Perry v. Schwarzenegger </a:t>
            </a:r>
            <a:r>
              <a:rPr lang="en-US" dirty="0" smtClean="0"/>
              <a:t>(2010)</a:t>
            </a:r>
          </a:p>
          <a:p>
            <a:endParaRPr lang="en-US" dirty="0" smtClean="0"/>
          </a:p>
          <a:p>
            <a:r>
              <a:rPr lang="en-US" sz="2000" dirty="0" smtClean="0"/>
              <a:t>Proposition 8 cannot withstand any level of scrutiny under the equal protection clause,  as excluding same-sex couples from marriage is simply not rationally related to a legitimate state interest…</a:t>
            </a:r>
          </a:p>
          <a:p>
            <a:endParaRPr lang="en-US" sz="2000" dirty="0" smtClean="0"/>
          </a:p>
          <a:p>
            <a:r>
              <a:rPr lang="en-US" sz="2000" b="1" dirty="0" smtClean="0">
                <a:solidFill>
                  <a:srgbClr val="FF0000"/>
                </a:solidFill>
              </a:rPr>
              <a:t>Proponents’ argument that tradition prefers opposite-sex couples to same-sex couples equates to the notion that opposite-sex relationships are simply better than same-sex relationships. Tradition alone cannot legitimate this purported interest. </a:t>
            </a:r>
          </a:p>
          <a:p>
            <a:endParaRPr lang="en-US" sz="2000" dirty="0" smtClean="0"/>
          </a:p>
          <a:p>
            <a:r>
              <a:rPr lang="en-US" sz="2000" dirty="0" smtClean="0"/>
              <a:t>Many of the purported interests identified by the proponents [of Proposition 8] are nothing more than a fear or unarticulated dislike of same-sex couples.</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43062" y="595312"/>
            <a:ext cx="5857875" cy="5667375"/>
          </a:xfrm>
          <a:prstGeom prst="rect">
            <a:avLst/>
          </a:prstGeom>
        </p:spPr>
      </p:pic>
    </p:spTree>
    <p:extLst>
      <p:ext uri="{BB962C8B-B14F-4D97-AF65-F5344CB8AC3E}">
        <p14:creationId xmlns:p14="http://schemas.microsoft.com/office/powerpoint/2010/main" val="3720125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457199"/>
            <a:ext cx="8476884" cy="5819115"/>
          </a:xfrm>
          <a:prstGeom prst="rect">
            <a:avLst/>
          </a:prstGeom>
        </p:spPr>
      </p:pic>
    </p:spTree>
    <p:extLst>
      <p:ext uri="{BB962C8B-B14F-4D97-AF65-F5344CB8AC3E}">
        <p14:creationId xmlns:p14="http://schemas.microsoft.com/office/powerpoint/2010/main" val="36329472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228599"/>
            <a:ext cx="8133808" cy="6226919"/>
          </a:xfrm>
          <a:prstGeom prst="rect">
            <a:avLst/>
          </a:prstGeom>
        </p:spPr>
      </p:pic>
    </p:spTree>
    <p:extLst>
      <p:ext uri="{BB962C8B-B14F-4D97-AF65-F5344CB8AC3E}">
        <p14:creationId xmlns:p14="http://schemas.microsoft.com/office/powerpoint/2010/main" val="12882770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6528" y="86940"/>
            <a:ext cx="6329673" cy="6771060"/>
          </a:xfrm>
          <a:prstGeom prst="rect">
            <a:avLst/>
          </a:prstGeom>
        </p:spPr>
      </p:pic>
    </p:spTree>
    <p:extLst>
      <p:ext uri="{BB962C8B-B14F-4D97-AF65-F5344CB8AC3E}">
        <p14:creationId xmlns:p14="http://schemas.microsoft.com/office/powerpoint/2010/main" val="15993327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erry pro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467600" y="5334000"/>
            <a:ext cx="609600" cy="609600"/>
          </a:xfrm>
          <a:prstGeom prst="rect">
            <a:avLst/>
          </a:prstGeom>
        </p:spPr>
      </p:pic>
      <p:sp>
        <p:nvSpPr>
          <p:cNvPr id="3" name="TextBox 2"/>
          <p:cNvSpPr txBox="1"/>
          <p:nvPr/>
        </p:nvSpPr>
        <p:spPr>
          <a:xfrm>
            <a:off x="838200" y="76200"/>
            <a:ext cx="7239000" cy="5370701"/>
          </a:xfrm>
          <a:prstGeom prst="rect">
            <a:avLst/>
          </a:prstGeom>
          <a:noFill/>
        </p:spPr>
        <p:txBody>
          <a:bodyPr wrap="square" rtlCol="0">
            <a:spAutoFit/>
          </a:bodyPr>
          <a:lstStyle/>
          <a:p>
            <a:pPr fontAlgn="base"/>
            <a:r>
              <a:rPr lang="en-US" dirty="0" smtClean="0"/>
              <a:t>	</a:t>
            </a:r>
            <a:r>
              <a:rPr lang="en-US" sz="1700" b="1" cap="small" dirty="0" smtClean="0"/>
              <a:t>Justice Kagan</a:t>
            </a:r>
            <a:r>
              <a:rPr lang="en-US" sz="1700" b="1" cap="small" dirty="0"/>
              <a:t>: </a:t>
            </a:r>
            <a:r>
              <a:rPr lang="en-US" sz="1700" dirty="0"/>
              <a:t>S</a:t>
            </a:r>
            <a:r>
              <a:rPr lang="en-US" sz="1700" dirty="0" smtClean="0"/>
              <a:t>uppose </a:t>
            </a:r>
            <a:r>
              <a:rPr lang="en-US" sz="1700" dirty="0"/>
              <a:t>a State </a:t>
            </a:r>
            <a:r>
              <a:rPr lang="en-US" sz="1700" dirty="0" smtClean="0"/>
              <a:t>said, </a:t>
            </a:r>
            <a:r>
              <a:rPr lang="en-US" sz="1700" dirty="0"/>
              <a:t>Because we think that the focus of marriage really should be on procreation, </a:t>
            </a:r>
            <a:r>
              <a:rPr lang="en-US" sz="1700" dirty="0" smtClean="0"/>
              <a:t>we’re </a:t>
            </a:r>
            <a:r>
              <a:rPr lang="en-US" sz="1700" dirty="0"/>
              <a:t>not going to give marriage licenses anymore to any couple where both people are over the age of 55.</a:t>
            </a:r>
          </a:p>
          <a:p>
            <a:pPr fontAlgn="base"/>
            <a:r>
              <a:rPr lang="en-US" sz="1700" dirty="0" smtClean="0"/>
              <a:t>	Would </a:t>
            </a:r>
            <a:r>
              <a:rPr lang="en-US" sz="1700" dirty="0"/>
              <a:t>that be constitutional?</a:t>
            </a:r>
          </a:p>
          <a:p>
            <a:pPr fontAlgn="base"/>
            <a:r>
              <a:rPr lang="en-US" sz="1700" dirty="0" smtClean="0"/>
              <a:t>	[Prop 8 attorney] </a:t>
            </a:r>
            <a:r>
              <a:rPr lang="en-US" sz="1700" b="1" cap="small" dirty="0" smtClean="0"/>
              <a:t>Charles Cooper</a:t>
            </a:r>
            <a:r>
              <a:rPr lang="en-US" sz="1700" b="1" cap="small" dirty="0"/>
              <a:t>: </a:t>
            </a:r>
            <a:r>
              <a:rPr lang="en-US" sz="1700" dirty="0" smtClean="0"/>
              <a:t>No</a:t>
            </a:r>
            <a:r>
              <a:rPr lang="en-US" sz="1700" dirty="0"/>
              <a:t>, Your Honor, it would not be constitutional.</a:t>
            </a:r>
          </a:p>
          <a:p>
            <a:pPr fontAlgn="base"/>
            <a:r>
              <a:rPr lang="en-US" sz="1700" dirty="0" smtClean="0"/>
              <a:t>	</a:t>
            </a:r>
            <a:r>
              <a:rPr lang="en-US" sz="1700" b="1" cap="small" dirty="0"/>
              <a:t> Justice Kagan: </a:t>
            </a:r>
            <a:r>
              <a:rPr lang="en-US" sz="1700" dirty="0" smtClean="0"/>
              <a:t>Because that’s </a:t>
            </a:r>
            <a:r>
              <a:rPr lang="en-US" sz="1700" dirty="0"/>
              <a:t>the same State </a:t>
            </a:r>
            <a:r>
              <a:rPr lang="en-US" sz="1700" dirty="0" smtClean="0"/>
              <a:t>interest [the Prop 8 proponents are offering], </a:t>
            </a:r>
            <a:r>
              <a:rPr lang="en-US" sz="1700" dirty="0"/>
              <a:t>I would think, you know.</a:t>
            </a:r>
          </a:p>
          <a:p>
            <a:pPr fontAlgn="base"/>
            <a:r>
              <a:rPr lang="en-US" sz="1700" dirty="0" smtClean="0"/>
              <a:t>	If you’re </a:t>
            </a:r>
            <a:r>
              <a:rPr lang="en-US" sz="1700" dirty="0"/>
              <a:t>over the age of 55, you </a:t>
            </a:r>
            <a:r>
              <a:rPr lang="en-US" sz="1700" dirty="0" smtClean="0"/>
              <a:t>don’t </a:t>
            </a:r>
            <a:r>
              <a:rPr lang="en-US" sz="1700" dirty="0"/>
              <a:t>help us serve the Government's interest in regulating procreation through marriage.</a:t>
            </a:r>
          </a:p>
          <a:p>
            <a:pPr fontAlgn="base"/>
            <a:r>
              <a:rPr lang="en-US" sz="1700" dirty="0" smtClean="0"/>
              <a:t>	So </a:t>
            </a:r>
            <a:r>
              <a:rPr lang="en-US" sz="1700" dirty="0"/>
              <a:t>why is that different?</a:t>
            </a:r>
          </a:p>
          <a:p>
            <a:pPr fontAlgn="base"/>
            <a:r>
              <a:rPr lang="en-US" sz="1700" dirty="0" smtClean="0"/>
              <a:t>	</a:t>
            </a:r>
            <a:r>
              <a:rPr lang="en-US" sz="1700" b="1" cap="small" dirty="0"/>
              <a:t> Cooper: </a:t>
            </a:r>
            <a:r>
              <a:rPr lang="en-US" sz="1700" dirty="0" smtClean="0"/>
              <a:t>Your </a:t>
            </a:r>
            <a:r>
              <a:rPr lang="en-US" sz="1700" dirty="0"/>
              <a:t>Honor, even with respect to couples over the age of 55, it is very rare that both couples -- both parties to the couple are infertile, and the </a:t>
            </a:r>
            <a:r>
              <a:rPr lang="en-US" sz="1700" dirty="0" smtClean="0"/>
              <a:t>traditional…</a:t>
            </a:r>
            <a:endParaRPr lang="en-US" sz="1700" dirty="0"/>
          </a:p>
          <a:p>
            <a:pPr fontAlgn="base"/>
            <a:r>
              <a:rPr lang="en-US" sz="1700" dirty="0"/>
              <a:t>[</a:t>
            </a:r>
            <a:r>
              <a:rPr lang="en-US" sz="1700" i="1" dirty="0" smtClean="0"/>
              <a:t>Laughter.</a:t>
            </a:r>
            <a:r>
              <a:rPr lang="en-US" sz="1700" dirty="0" smtClean="0"/>
              <a:t>]</a:t>
            </a:r>
            <a:endParaRPr lang="en-US" sz="1700" dirty="0"/>
          </a:p>
          <a:p>
            <a:pPr fontAlgn="base"/>
            <a:r>
              <a:rPr lang="en-US" sz="1700" dirty="0" smtClean="0"/>
              <a:t>	</a:t>
            </a:r>
            <a:r>
              <a:rPr lang="en-US" sz="1700" b="1" cap="small" dirty="0"/>
              <a:t> Justice Kagan: </a:t>
            </a:r>
            <a:r>
              <a:rPr lang="en-US" sz="1700" dirty="0" smtClean="0"/>
              <a:t>No</a:t>
            </a:r>
            <a:r>
              <a:rPr lang="en-US" sz="1700" dirty="0"/>
              <a:t>, really, because if </a:t>
            </a:r>
            <a:r>
              <a:rPr lang="en-US" sz="1700" dirty="0" smtClean="0"/>
              <a:t>a couple </a:t>
            </a:r>
            <a:r>
              <a:rPr lang="en-US" sz="1700" dirty="0"/>
              <a:t>-- I can just assure you, if both the woman and the man are over the age of 55, there are not a lot of children coming out of that marriage</a:t>
            </a:r>
            <a:r>
              <a:rPr lang="en-US" sz="1700" dirty="0" smtClean="0"/>
              <a:t>. </a:t>
            </a:r>
            <a:r>
              <a:rPr lang="en-US" sz="1700" dirty="0"/>
              <a:t>[</a:t>
            </a:r>
            <a:r>
              <a:rPr lang="en-US" sz="1700" i="1" dirty="0" smtClean="0"/>
              <a:t>Laughter.</a:t>
            </a:r>
            <a:r>
              <a:rPr lang="en-US" sz="1700" dirty="0" smtClean="0"/>
              <a:t>]</a:t>
            </a:r>
            <a:endParaRPr lang="en-US" sz="1700" dirty="0"/>
          </a:p>
          <a:p>
            <a:pPr fontAlgn="base"/>
            <a:endParaRPr lang="en-US" dirty="0"/>
          </a:p>
          <a:p>
            <a:endParaRPr lang="en-US" dirty="0"/>
          </a:p>
        </p:txBody>
      </p:sp>
      <p:pic>
        <p:nvPicPr>
          <p:cNvPr id="4" name="perry pro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752600" y="5400155"/>
            <a:ext cx="609600" cy="609600"/>
          </a:xfrm>
          <a:prstGeom prst="rect">
            <a:avLst/>
          </a:prstGeom>
        </p:spPr>
      </p:pic>
    </p:spTree>
    <p:extLst>
      <p:ext uri="{BB962C8B-B14F-4D97-AF65-F5344CB8AC3E}">
        <p14:creationId xmlns:p14="http://schemas.microsoft.com/office/powerpoint/2010/main" val="2498198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93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7939"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457200"/>
            <a:ext cx="7315200" cy="6324808"/>
          </a:xfrm>
          <a:prstGeom prst="rect">
            <a:avLst/>
          </a:prstGeom>
          <a:noFill/>
        </p:spPr>
        <p:txBody>
          <a:bodyPr wrap="square" rtlCol="0">
            <a:spAutoFit/>
          </a:bodyPr>
          <a:lstStyle/>
          <a:p>
            <a:pPr fontAlgn="base"/>
            <a:r>
              <a:rPr lang="en-US" sz="1600" dirty="0" smtClean="0"/>
              <a:t>	</a:t>
            </a:r>
            <a:r>
              <a:rPr lang="en-US" sz="1700" b="1" cap="small" dirty="0" smtClean="0"/>
              <a:t>Justice Kennedy</a:t>
            </a:r>
            <a:r>
              <a:rPr lang="en-US" sz="1700" b="1" cap="small" dirty="0"/>
              <a:t>: </a:t>
            </a:r>
            <a:r>
              <a:rPr lang="en-US" sz="1700" dirty="0" smtClean="0"/>
              <a:t>There’s substance </a:t>
            </a:r>
            <a:r>
              <a:rPr lang="en-US" sz="1700" dirty="0"/>
              <a:t>to the point that </a:t>
            </a:r>
            <a:r>
              <a:rPr lang="en-US" sz="1700" dirty="0" smtClean="0"/>
              <a:t>the sociological </a:t>
            </a:r>
            <a:r>
              <a:rPr lang="en-US" sz="1700" dirty="0"/>
              <a:t>information is </a:t>
            </a:r>
            <a:r>
              <a:rPr lang="en-US" sz="1700" dirty="0" smtClean="0"/>
              <a:t>new. We </a:t>
            </a:r>
            <a:r>
              <a:rPr lang="en-US" sz="1700" dirty="0"/>
              <a:t>have five years of information to weigh against 2,000 years of history or more.</a:t>
            </a:r>
          </a:p>
          <a:p>
            <a:pPr fontAlgn="base"/>
            <a:r>
              <a:rPr lang="en-US" sz="1700" dirty="0" smtClean="0"/>
              <a:t>	On </a:t>
            </a:r>
            <a:r>
              <a:rPr lang="en-US" sz="1700" dirty="0"/>
              <a:t>the other hand, there </a:t>
            </a:r>
            <a:r>
              <a:rPr lang="en-US" sz="1700" i="1" dirty="0"/>
              <a:t>is</a:t>
            </a:r>
            <a:r>
              <a:rPr lang="en-US" sz="1700" dirty="0"/>
              <a:t> an immediate legal injury or legal -- what could be a legal injury, and that's the voice of these </a:t>
            </a:r>
            <a:r>
              <a:rPr lang="en-US" sz="1700" dirty="0" smtClean="0"/>
              <a:t>children. There </a:t>
            </a:r>
            <a:r>
              <a:rPr lang="en-US" sz="1700" dirty="0"/>
              <a:t>are some 40,000 children in California, according to the Red </a:t>
            </a:r>
            <a:r>
              <a:rPr lang="en-US" sz="1700" dirty="0" smtClean="0"/>
              <a:t>[plaintiffs’] Brief</a:t>
            </a:r>
            <a:r>
              <a:rPr lang="en-US" sz="1700" dirty="0"/>
              <a:t>, that live with same-sex parents, and they want their parents to have full recognition and full status.</a:t>
            </a:r>
          </a:p>
          <a:p>
            <a:pPr fontAlgn="base"/>
            <a:r>
              <a:rPr lang="en-US" sz="1700" dirty="0" smtClean="0"/>
              <a:t>	The </a:t>
            </a:r>
            <a:r>
              <a:rPr lang="en-US" sz="1700" dirty="0"/>
              <a:t>voice of those children is important in this case, </a:t>
            </a:r>
            <a:r>
              <a:rPr lang="en-US" sz="1700" dirty="0" smtClean="0"/>
              <a:t>don’t </a:t>
            </a:r>
            <a:r>
              <a:rPr lang="en-US" sz="1700" dirty="0"/>
              <a:t>you think</a:t>
            </a:r>
            <a:r>
              <a:rPr lang="en-US" sz="1700" dirty="0" smtClean="0"/>
              <a:t>?</a:t>
            </a:r>
          </a:p>
          <a:p>
            <a:pPr fontAlgn="base"/>
            <a:r>
              <a:rPr lang="en-US" sz="1700" dirty="0" smtClean="0"/>
              <a:t>[</a:t>
            </a:r>
            <a:r>
              <a:rPr lang="en-US" sz="1700" i="1" dirty="0" smtClean="0"/>
              <a:t>Break</a:t>
            </a:r>
            <a:r>
              <a:rPr lang="en-US" sz="1700" dirty="0" smtClean="0"/>
              <a:t>.]</a:t>
            </a:r>
          </a:p>
          <a:p>
            <a:pPr fontAlgn="base"/>
            <a:r>
              <a:rPr lang="en-US" sz="1700" dirty="0" smtClean="0"/>
              <a:t>	</a:t>
            </a:r>
            <a:r>
              <a:rPr lang="en-US" sz="1700" b="1" cap="small" dirty="0"/>
              <a:t> Paul Clement</a:t>
            </a:r>
            <a:r>
              <a:rPr lang="en-US" sz="1700" dirty="0"/>
              <a:t>: </a:t>
            </a:r>
            <a:r>
              <a:rPr lang="en-US" sz="1700" dirty="0" smtClean="0"/>
              <a:t>Up </a:t>
            </a:r>
            <a:r>
              <a:rPr lang="en-US" sz="1700" dirty="0"/>
              <a:t>until 1996, </a:t>
            </a:r>
            <a:r>
              <a:rPr lang="en-US" sz="1700" dirty="0" smtClean="0"/>
              <a:t>[Congress] essentially </a:t>
            </a:r>
            <a:r>
              <a:rPr lang="en-US" sz="1700" dirty="0"/>
              <a:t>has it both ways: Every State has the traditional </a:t>
            </a:r>
            <a:r>
              <a:rPr lang="en-US" sz="1700" dirty="0" smtClean="0"/>
              <a:t>definition. Congress </a:t>
            </a:r>
            <a:r>
              <a:rPr lang="en-US" sz="1700" dirty="0"/>
              <a:t>knows </a:t>
            </a:r>
            <a:r>
              <a:rPr lang="en-US" sz="1700" dirty="0" smtClean="0"/>
              <a:t>that’s </a:t>
            </a:r>
            <a:r>
              <a:rPr lang="en-US" sz="1700" dirty="0"/>
              <a:t>the definition that's embedded in every Federal </a:t>
            </a:r>
            <a:r>
              <a:rPr lang="en-US" sz="1700" dirty="0" smtClean="0"/>
              <a:t>law. It says fine. We </a:t>
            </a:r>
            <a:r>
              <a:rPr lang="en-US" sz="1700" dirty="0"/>
              <a:t>can defer</a:t>
            </a:r>
            <a:r>
              <a:rPr lang="en-US" sz="1700" dirty="0" smtClean="0"/>
              <a:t>. OK.</a:t>
            </a:r>
            <a:r>
              <a:rPr lang="en-US" sz="1700" dirty="0"/>
              <a:t> </a:t>
            </a:r>
            <a:r>
              <a:rPr lang="en-US" sz="1700" dirty="0" smtClean="0"/>
              <a:t>[In] 1996-</a:t>
            </a:r>
            <a:r>
              <a:rPr lang="en-US" sz="1700" dirty="0"/>
              <a:t>-</a:t>
            </a:r>
          </a:p>
          <a:p>
            <a:pPr fontAlgn="base"/>
            <a:r>
              <a:rPr lang="en-US" sz="1700" dirty="0" smtClean="0"/>
              <a:t>	</a:t>
            </a:r>
            <a:r>
              <a:rPr lang="en-US" sz="1700" b="1" cap="small" dirty="0" smtClean="0"/>
              <a:t>Justice </a:t>
            </a:r>
            <a:r>
              <a:rPr lang="en-US" sz="1700" b="1" cap="small" dirty="0" smtClean="0"/>
              <a:t>Kagan</a:t>
            </a:r>
            <a:r>
              <a:rPr lang="en-US" sz="1700" b="1" cap="small" dirty="0"/>
              <a:t>: </a:t>
            </a:r>
            <a:r>
              <a:rPr lang="en-US" sz="1700" dirty="0"/>
              <a:t>Well, is what happened in 1996 -- and </a:t>
            </a:r>
            <a:r>
              <a:rPr lang="en-US" sz="1700" dirty="0" smtClean="0"/>
              <a:t>I’m </a:t>
            </a:r>
            <a:r>
              <a:rPr lang="en-US" sz="1700" dirty="0"/>
              <a:t>going to quote from the House Report here -- is </a:t>
            </a:r>
            <a:r>
              <a:rPr lang="en-US" sz="1700" dirty="0" smtClean="0"/>
              <a:t>that “Congress </a:t>
            </a:r>
            <a:r>
              <a:rPr lang="en-US" sz="1700" dirty="0"/>
              <a:t>decided to reflect </a:t>
            </a:r>
            <a:r>
              <a:rPr lang="en-US" sz="1700" dirty="0" smtClean="0"/>
              <a:t>and </a:t>
            </a:r>
            <a:r>
              <a:rPr lang="en-US" sz="1700" dirty="0"/>
              <a:t>honor </a:t>
            </a:r>
            <a:r>
              <a:rPr lang="en-US" sz="1700" dirty="0" smtClean="0"/>
              <a:t>a collective </a:t>
            </a:r>
            <a:r>
              <a:rPr lang="en-US" sz="1700" dirty="0"/>
              <a:t>moral judgment and to express moral disapproval of homosexuality</a:t>
            </a:r>
            <a:r>
              <a:rPr lang="en-US" sz="1700" dirty="0" smtClean="0"/>
              <a:t>.”</a:t>
            </a:r>
            <a:endParaRPr lang="en-US" sz="1700" dirty="0"/>
          </a:p>
          <a:p>
            <a:pPr fontAlgn="base"/>
            <a:r>
              <a:rPr lang="en-US" sz="1700" dirty="0" smtClean="0"/>
              <a:t>	Is </a:t>
            </a:r>
            <a:r>
              <a:rPr lang="en-US" sz="1700" dirty="0"/>
              <a:t>that what happened in 1996</a:t>
            </a:r>
            <a:r>
              <a:rPr lang="en-US" sz="1700" dirty="0" smtClean="0"/>
              <a:t>? [</a:t>
            </a:r>
            <a:r>
              <a:rPr lang="en-US" sz="1700" i="1" dirty="0" smtClean="0"/>
              <a:t>Murmuring in audience</a:t>
            </a:r>
            <a:r>
              <a:rPr lang="en-US" sz="1700" dirty="0" smtClean="0"/>
              <a:t>.]</a:t>
            </a:r>
            <a:endParaRPr lang="en-US" sz="1700" dirty="0"/>
          </a:p>
          <a:p>
            <a:pPr fontAlgn="base"/>
            <a:r>
              <a:rPr lang="en-US" sz="1700" dirty="0" smtClean="0"/>
              <a:t>	</a:t>
            </a:r>
            <a:r>
              <a:rPr lang="en-US" sz="1700" b="1" cap="small" dirty="0" smtClean="0"/>
              <a:t>Paul Clement</a:t>
            </a:r>
            <a:r>
              <a:rPr lang="en-US" sz="1700" dirty="0"/>
              <a:t>: </a:t>
            </a:r>
            <a:r>
              <a:rPr lang="en-US" sz="1700" dirty="0" smtClean="0"/>
              <a:t>[</a:t>
            </a:r>
            <a:r>
              <a:rPr lang="en-US" sz="1700" i="1" dirty="0" smtClean="0"/>
              <a:t>Pauses</a:t>
            </a:r>
            <a:r>
              <a:rPr lang="en-US" sz="1700" dirty="0" smtClean="0"/>
              <a:t>.] Does </a:t>
            </a:r>
            <a:r>
              <a:rPr lang="en-US" sz="1700" dirty="0"/>
              <a:t>the House Report say </a:t>
            </a:r>
            <a:r>
              <a:rPr lang="en-US" sz="1700" dirty="0" smtClean="0"/>
              <a:t>that? Of </a:t>
            </a:r>
            <a:r>
              <a:rPr lang="en-US" sz="1700" dirty="0"/>
              <a:t>course, the House Report says </a:t>
            </a:r>
            <a:r>
              <a:rPr lang="en-US" sz="1700" dirty="0" smtClean="0"/>
              <a:t>that. And </a:t>
            </a:r>
            <a:r>
              <a:rPr lang="en-US" sz="1700" dirty="0"/>
              <a:t>if </a:t>
            </a:r>
            <a:r>
              <a:rPr lang="en-US" sz="1700" dirty="0" smtClean="0"/>
              <a:t>that’s </a:t>
            </a:r>
            <a:r>
              <a:rPr lang="en-US" sz="1700" dirty="0"/>
              <a:t>enough to invalidate the statute, then you should invalidate the statute</a:t>
            </a:r>
            <a:r>
              <a:rPr lang="en-US" sz="1700" dirty="0" smtClean="0"/>
              <a:t>.</a:t>
            </a:r>
          </a:p>
          <a:p>
            <a:pPr fontAlgn="base"/>
            <a:endParaRPr lang="en-US" sz="1600" dirty="0"/>
          </a:p>
          <a:p>
            <a:pPr fontAlgn="base"/>
            <a:endParaRPr lang="en-US" sz="1600" dirty="0"/>
          </a:p>
          <a:p>
            <a:endParaRPr lang="en-US" sz="1600" dirty="0"/>
          </a:p>
        </p:txBody>
      </p:sp>
      <p:pic>
        <p:nvPicPr>
          <p:cNvPr id="3" name="windsor ex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86600" y="5638800"/>
            <a:ext cx="609600" cy="609600"/>
          </a:xfrm>
          <a:prstGeom prst="rect">
            <a:avLst/>
          </a:prstGeom>
        </p:spPr>
      </p:pic>
    </p:spTree>
    <p:extLst>
      <p:ext uri="{BB962C8B-B14F-4D97-AF65-F5344CB8AC3E}">
        <p14:creationId xmlns:p14="http://schemas.microsoft.com/office/powerpoint/2010/main" val="23499684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42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152400"/>
            <a:ext cx="6400800" cy="6186309"/>
          </a:xfrm>
          <a:prstGeom prst="rect">
            <a:avLst/>
          </a:prstGeom>
          <a:noFill/>
        </p:spPr>
        <p:txBody>
          <a:bodyPr wrap="square" rtlCol="0">
            <a:spAutoFit/>
          </a:bodyPr>
          <a:lstStyle/>
          <a:p>
            <a:pPr algn="ctr"/>
            <a:r>
              <a:rPr lang="en-US" i="1" dirty="0" smtClean="0"/>
              <a:t>Windsor v. United States </a:t>
            </a:r>
            <a:r>
              <a:rPr lang="en-US" dirty="0" smtClean="0"/>
              <a:t>(Kennedy opinion)</a:t>
            </a:r>
          </a:p>
          <a:p>
            <a:endParaRPr lang="en-US" dirty="0"/>
          </a:p>
          <a:p>
            <a:r>
              <a:rPr lang="en-US" dirty="0"/>
              <a:t>DOMA writes inequality into the entire United States Code. The particular case at hand concerns the estate tax, but DOMA is more than a simple determination of what should or should not be allowed as an estate tax refund. Among the over 1,000 statutes and numerous federal regulations that DOMA controls are laws pertaining to Social Security, housing, taxes, criminal sanctions, copyright, and veterans’ benefits. DOMA’s principal effect is to identify a subset of state-sanctioned marriages and make them unequal. </a:t>
            </a:r>
            <a:r>
              <a:rPr lang="en-US" b="1" dirty="0">
                <a:solidFill>
                  <a:srgbClr val="FF0000"/>
                </a:solidFill>
              </a:rPr>
              <a:t>The principal purpose is to impose inequality, not for other reasons like governmental efficiency</a:t>
            </a:r>
            <a:r>
              <a:rPr lang="en-US" dirty="0" smtClean="0"/>
              <a:t>…</a:t>
            </a:r>
          </a:p>
          <a:p>
            <a:endParaRPr lang="en-US" dirty="0"/>
          </a:p>
          <a:p>
            <a:r>
              <a:rPr lang="en-US" dirty="0"/>
              <a:t>The differentiation demeans the couple, whose moral and sexual choices the Constitution protects, see </a:t>
            </a:r>
            <a:r>
              <a:rPr lang="en-US" i="1" dirty="0" smtClean="0"/>
              <a:t>Lawrence</a:t>
            </a:r>
            <a:r>
              <a:rPr lang="en-US" dirty="0"/>
              <a:t> </a:t>
            </a:r>
            <a:r>
              <a:rPr lang="en-US" i="1" dirty="0" smtClean="0"/>
              <a:t>v. Texas</a:t>
            </a:r>
            <a:r>
              <a:rPr lang="en-US" dirty="0" smtClean="0"/>
              <a:t>, and </a:t>
            </a:r>
            <a:r>
              <a:rPr lang="en-US" dirty="0"/>
              <a:t>whose relationship the State has sought to dignify. And </a:t>
            </a:r>
            <a:r>
              <a:rPr lang="en-US" b="1" dirty="0">
                <a:solidFill>
                  <a:srgbClr val="FF0000"/>
                </a:solidFill>
              </a:rPr>
              <a:t>it humiliates tens of thousands of children now being raised by same-sex couples. The law in question makes it even more difficult for the children to understand the integrity and closeness of their own family and its concord with other families in their community and in their daily lives</a:t>
            </a:r>
            <a:r>
              <a:rPr lang="en-US" dirty="0"/>
              <a:t>…</a:t>
            </a:r>
          </a:p>
          <a:p>
            <a:endParaRPr lang="en-US" dirty="0"/>
          </a:p>
        </p:txBody>
      </p:sp>
    </p:spTree>
    <p:extLst>
      <p:ext uri="{BB962C8B-B14F-4D97-AF65-F5344CB8AC3E}">
        <p14:creationId xmlns:p14="http://schemas.microsoft.com/office/powerpoint/2010/main" val="15339319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13315" y="228600"/>
            <a:ext cx="7517369" cy="6400799"/>
          </a:xfrm>
          <a:prstGeom prst="rect">
            <a:avLst/>
          </a:prstGeom>
        </p:spPr>
      </p:pic>
    </p:spTree>
    <p:extLst>
      <p:ext uri="{BB962C8B-B14F-4D97-AF65-F5344CB8AC3E}">
        <p14:creationId xmlns:p14="http://schemas.microsoft.com/office/powerpoint/2010/main" val="2013979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85799"/>
            <a:ext cx="9144000" cy="5486401"/>
          </a:xfrm>
          <a:prstGeom prst="rect">
            <a:avLst/>
          </a:prstGeom>
        </p:spPr>
      </p:pic>
    </p:spTree>
    <p:extLst>
      <p:ext uri="{BB962C8B-B14F-4D97-AF65-F5344CB8AC3E}">
        <p14:creationId xmlns:p14="http://schemas.microsoft.com/office/powerpoint/2010/main" val="22351882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38400" y="0"/>
            <a:ext cx="4210050" cy="7277100"/>
          </a:xfrm>
          <a:prstGeom prst="rect">
            <a:avLst/>
          </a:prstGeom>
        </p:spPr>
      </p:pic>
      <p:sp>
        <p:nvSpPr>
          <p:cNvPr id="3" name="TextBox 2"/>
          <p:cNvSpPr txBox="1"/>
          <p:nvPr/>
        </p:nvSpPr>
        <p:spPr>
          <a:xfrm>
            <a:off x="6648450" y="6096000"/>
            <a:ext cx="2266950" cy="215444"/>
          </a:xfrm>
          <a:prstGeom prst="rect">
            <a:avLst/>
          </a:prstGeom>
          <a:noFill/>
        </p:spPr>
        <p:txBody>
          <a:bodyPr wrap="square" rtlCol="0">
            <a:spAutoFit/>
          </a:bodyPr>
          <a:lstStyle/>
          <a:p>
            <a:r>
              <a:rPr lang="en-US" sz="800" dirty="0" smtClean="0"/>
              <a:t>Source: Nate Silver, </a:t>
            </a:r>
            <a:r>
              <a:rPr lang="en-US" sz="800" i="1" dirty="0" smtClean="0"/>
              <a:t>New York Times</a:t>
            </a:r>
            <a:endParaRPr lang="en-US" sz="800" i="1" dirty="0"/>
          </a:p>
        </p:txBody>
      </p:sp>
    </p:spTree>
    <p:extLst>
      <p:ext uri="{BB962C8B-B14F-4D97-AF65-F5344CB8AC3E}">
        <p14:creationId xmlns:p14="http://schemas.microsoft.com/office/powerpoint/2010/main" val="16992160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914400"/>
            <a:ext cx="8077200" cy="4379044"/>
          </a:xfrm>
          <a:prstGeom prst="rect">
            <a:avLst/>
          </a:prstGeom>
        </p:spPr>
      </p:pic>
    </p:spTree>
    <p:extLst>
      <p:ext uri="{BB962C8B-B14F-4D97-AF65-F5344CB8AC3E}">
        <p14:creationId xmlns:p14="http://schemas.microsoft.com/office/powerpoint/2010/main" val="17402914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kin0mourdcock">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25511285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56544" y="76200"/>
            <a:ext cx="7288139" cy="6477000"/>
          </a:xfrm>
          <a:prstGeom prst="rect">
            <a:avLst/>
          </a:prstGeom>
        </p:spPr>
      </p:pic>
    </p:spTree>
    <p:extLst>
      <p:ext uri="{BB962C8B-B14F-4D97-AF65-F5344CB8AC3E}">
        <p14:creationId xmlns:p14="http://schemas.microsoft.com/office/powerpoint/2010/main" val="25842649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696013"/>
            <a:ext cx="8001000" cy="5217520"/>
          </a:xfrm>
          <a:prstGeom prst="rect">
            <a:avLst/>
          </a:prstGeom>
        </p:spPr>
      </p:pic>
    </p:spTree>
    <p:extLst>
      <p:ext uri="{BB962C8B-B14F-4D97-AF65-F5344CB8AC3E}">
        <p14:creationId xmlns:p14="http://schemas.microsoft.com/office/powerpoint/2010/main" val="37865349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1287373"/>
            <a:ext cx="8305800" cy="4244316"/>
          </a:xfrm>
          <a:prstGeom prst="rect">
            <a:avLst/>
          </a:prstGeom>
        </p:spPr>
      </p:pic>
    </p:spTree>
    <p:extLst>
      <p:ext uri="{BB962C8B-B14F-4D97-AF65-F5344CB8AC3E}">
        <p14:creationId xmlns:p14="http://schemas.microsoft.com/office/powerpoint/2010/main" val="14731216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150" y="47625"/>
            <a:ext cx="9029700" cy="6762750"/>
          </a:xfrm>
          <a:prstGeom prst="rect">
            <a:avLst/>
          </a:prstGeom>
        </p:spPr>
      </p:pic>
    </p:spTree>
    <p:extLst>
      <p:ext uri="{BB962C8B-B14F-4D97-AF65-F5344CB8AC3E}">
        <p14:creationId xmlns:p14="http://schemas.microsoft.com/office/powerpoint/2010/main" val="13355391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4393453" cy="3290455"/>
          </a:xfrm>
          <a:prstGeom prst="rect">
            <a:avLst/>
          </a:prstGeom>
        </p:spPr>
      </p:pic>
      <p:pic>
        <p:nvPicPr>
          <p:cNvPr id="3" name="Picture 2"/>
          <p:cNvPicPr>
            <a:picLocks noChangeAspect="1"/>
          </p:cNvPicPr>
          <p:nvPr/>
        </p:nvPicPr>
        <p:blipFill>
          <a:blip r:embed="rId3"/>
          <a:stretch>
            <a:fillRect/>
          </a:stretch>
        </p:blipFill>
        <p:spPr>
          <a:xfrm>
            <a:off x="4648200" y="3290455"/>
            <a:ext cx="4338740" cy="3438525"/>
          </a:xfrm>
          <a:prstGeom prst="rect">
            <a:avLst/>
          </a:prstGeom>
        </p:spPr>
      </p:pic>
    </p:spTree>
    <p:extLst>
      <p:ext uri="{BB962C8B-B14F-4D97-AF65-F5344CB8AC3E}">
        <p14:creationId xmlns:p14="http://schemas.microsoft.com/office/powerpoint/2010/main" val="8380066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57350" y="9525"/>
            <a:ext cx="5829300" cy="6838950"/>
          </a:xfrm>
          <a:prstGeom prst="rect">
            <a:avLst/>
          </a:prstGeom>
        </p:spPr>
      </p:pic>
    </p:spTree>
    <p:extLst>
      <p:ext uri="{BB962C8B-B14F-4D97-AF65-F5344CB8AC3E}">
        <p14:creationId xmlns:p14="http://schemas.microsoft.com/office/powerpoint/2010/main" val="5513315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33525" y="171450"/>
            <a:ext cx="6076950" cy="6515100"/>
          </a:xfrm>
          <a:prstGeom prst="rect">
            <a:avLst/>
          </a:prstGeom>
        </p:spPr>
      </p:pic>
    </p:spTree>
    <p:extLst>
      <p:ext uri="{BB962C8B-B14F-4D97-AF65-F5344CB8AC3E}">
        <p14:creationId xmlns:p14="http://schemas.microsoft.com/office/powerpoint/2010/main" val="40516299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00200" y="228600"/>
            <a:ext cx="6081960" cy="6339235"/>
          </a:xfrm>
          <a:prstGeom prst="rect">
            <a:avLst/>
          </a:prstGeom>
        </p:spPr>
      </p:pic>
    </p:spTree>
    <p:extLst>
      <p:ext uri="{BB962C8B-B14F-4D97-AF65-F5344CB8AC3E}">
        <p14:creationId xmlns:p14="http://schemas.microsoft.com/office/powerpoint/2010/main" val="42473730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59873" y="228600"/>
            <a:ext cx="6748560" cy="2230553"/>
          </a:xfrm>
          <a:prstGeom prst="rect">
            <a:avLst/>
          </a:prstGeom>
        </p:spPr>
      </p:pic>
      <p:pic>
        <p:nvPicPr>
          <p:cNvPr id="3" name="Picture 2"/>
          <p:cNvPicPr>
            <a:picLocks noChangeAspect="1"/>
          </p:cNvPicPr>
          <p:nvPr/>
        </p:nvPicPr>
        <p:blipFill>
          <a:blip r:embed="rId3"/>
          <a:stretch>
            <a:fillRect/>
          </a:stretch>
        </p:blipFill>
        <p:spPr>
          <a:xfrm>
            <a:off x="1066800" y="2590800"/>
            <a:ext cx="7045336" cy="3452449"/>
          </a:xfrm>
          <a:prstGeom prst="rect">
            <a:avLst/>
          </a:prstGeom>
        </p:spPr>
      </p:pic>
    </p:spTree>
    <p:extLst>
      <p:ext uri="{BB962C8B-B14F-4D97-AF65-F5344CB8AC3E}">
        <p14:creationId xmlns:p14="http://schemas.microsoft.com/office/powerpoint/2010/main" val="42687596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1998</TotalTime>
  <Words>278</Words>
  <Application>Microsoft Office PowerPoint</Application>
  <PresentationFormat>On-screen Show (4:3)</PresentationFormat>
  <Paragraphs>60</Paragraphs>
  <Slides>52</Slides>
  <Notes>12</Notes>
  <HiddenSlides>0</HiddenSlides>
  <MMClips>5</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52</vt:i4>
      </vt:variant>
    </vt:vector>
  </HeadingPairs>
  <TitlesOfParts>
    <vt:vector size="56" baseType="lpstr">
      <vt:lpstr>Arial</vt:lpstr>
      <vt:lpstr>Calibri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48</cp:revision>
  <dcterms:created xsi:type="dcterms:W3CDTF">2011-05-06T20:36:59Z</dcterms:created>
  <dcterms:modified xsi:type="dcterms:W3CDTF">2013-11-25T18:58:41Z</dcterms:modified>
</cp:coreProperties>
</file>