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90" r:id="rId2"/>
    <p:sldId id="341" r:id="rId3"/>
    <p:sldId id="342" r:id="rId4"/>
    <p:sldId id="355" r:id="rId5"/>
    <p:sldId id="347" r:id="rId6"/>
    <p:sldId id="263" r:id="rId7"/>
    <p:sldId id="264" r:id="rId8"/>
    <p:sldId id="361" r:id="rId9"/>
    <p:sldId id="348" r:id="rId10"/>
    <p:sldId id="275" r:id="rId11"/>
    <p:sldId id="271" r:id="rId12"/>
    <p:sldId id="349" r:id="rId13"/>
    <p:sldId id="277" r:id="rId14"/>
    <p:sldId id="276" r:id="rId15"/>
    <p:sldId id="327" r:id="rId16"/>
    <p:sldId id="286" r:id="rId17"/>
    <p:sldId id="289" r:id="rId18"/>
    <p:sldId id="284" r:id="rId19"/>
    <p:sldId id="314" r:id="rId20"/>
    <p:sldId id="293" r:id="rId21"/>
    <p:sldId id="294" r:id="rId22"/>
    <p:sldId id="325" r:id="rId23"/>
    <p:sldId id="353" r:id="rId24"/>
    <p:sldId id="364" r:id="rId25"/>
    <p:sldId id="326" r:id="rId26"/>
    <p:sldId id="322" r:id="rId27"/>
    <p:sldId id="323" r:id="rId28"/>
    <p:sldId id="296" r:id="rId29"/>
    <p:sldId id="297" r:id="rId30"/>
    <p:sldId id="298" r:id="rId31"/>
    <p:sldId id="304" r:id="rId32"/>
    <p:sldId id="305" r:id="rId33"/>
    <p:sldId id="329" r:id="rId34"/>
    <p:sldId id="330" r:id="rId35"/>
    <p:sldId id="331" r:id="rId36"/>
    <p:sldId id="360" r:id="rId37"/>
    <p:sldId id="332" r:id="rId38"/>
    <p:sldId id="333" r:id="rId39"/>
    <p:sldId id="358" r:id="rId40"/>
    <p:sldId id="359" r:id="rId41"/>
    <p:sldId id="363" r:id="rId42"/>
    <p:sldId id="356" r:id="rId43"/>
    <p:sldId id="335" r:id="rId44"/>
    <p:sldId id="357" r:id="rId45"/>
    <p:sldId id="362" r:id="rId46"/>
    <p:sldId id="339" r:id="rId47"/>
    <p:sldId id="340"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3" autoAdjust="0"/>
    <p:restoredTop sz="93043" autoAdjust="0"/>
  </p:normalViewPr>
  <p:slideViewPr>
    <p:cSldViewPr>
      <p:cViewPr varScale="1">
        <p:scale>
          <a:sx n="85" d="100"/>
          <a:sy n="85" d="100"/>
        </p:scale>
        <p:origin x="-156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6FD7C0-2B97-43AF-B507-8F0B50324B99}" type="datetimeFigureOut">
              <a:rPr lang="en-US" smtClean="0"/>
              <a:pPr/>
              <a:t>28-Oct-13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E4207-4950-4545-93A4-6F0E51540BAC}" type="slidenum">
              <a:rPr lang="en-US" smtClean="0"/>
              <a:pPr/>
              <a:t>‹#›</a:t>
            </a:fld>
            <a:endParaRPr lang="en-US"/>
          </a:p>
        </p:txBody>
      </p:sp>
    </p:spTree>
    <p:extLst>
      <p:ext uri="{BB962C8B-B14F-4D97-AF65-F5344CB8AC3E}">
        <p14:creationId xmlns:p14="http://schemas.microsoft.com/office/powerpoint/2010/main" val="635931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Lloyd</a:t>
            </a:r>
            <a:r>
              <a:rPr lang="en-US" baseline="0" dirty="0" smtClean="0"/>
              <a:t> </a:t>
            </a:r>
            <a:r>
              <a:rPr lang="en-US" baseline="0" dirty="0" err="1" smtClean="0"/>
              <a:t>gaines</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710674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31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pPr/>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43</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47</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28-Oct-13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28-Oct-13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31E87-1B35-4442-AAEE-CDA2905FC298}" type="datetimeFigureOut">
              <a:rPr lang="en-US" smtClean="0"/>
              <a:pPr/>
              <a:t>28-Oct-13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D31E87-1B35-4442-AAEE-CDA2905FC298}" type="datetimeFigureOut">
              <a:rPr lang="en-US" smtClean="0"/>
              <a:pPr/>
              <a:t>28-Oct-13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D31E87-1B35-4442-AAEE-CDA2905FC298}" type="datetimeFigureOut">
              <a:rPr lang="en-US" smtClean="0"/>
              <a:pPr/>
              <a:t>28-Oct-13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D31E87-1B35-4442-AAEE-CDA2905FC298}" type="datetimeFigureOut">
              <a:rPr lang="en-US" smtClean="0"/>
              <a:pPr/>
              <a:t>28-Oct-13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D31E87-1B35-4442-AAEE-CDA2905FC298}" type="datetimeFigureOut">
              <a:rPr lang="en-US" smtClean="0"/>
              <a:pPr/>
              <a:t>28-Oct-13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28-Oct-13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28-Oct-13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28-Oct-13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28-Oct-13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31E87-1B35-4442-AAEE-CDA2905FC298}" type="datetimeFigureOut">
              <a:rPr lang="en-US" smtClean="0"/>
              <a:pPr/>
              <a:t>28-Oct-13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B7E8DB-FBF3-481D-9E8F-B5C696A4B5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2.png"/><Relationship Id="rId4"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5.png"/><Relationship Id="rId4"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huston.jpg"/>
          <p:cNvPicPr>
            <a:picLocks noChangeAspect="1"/>
          </p:cNvPicPr>
          <p:nvPr/>
        </p:nvPicPr>
        <p:blipFill>
          <a:blip r:embed="rId3" cstate="print"/>
          <a:stretch>
            <a:fillRect/>
          </a:stretch>
        </p:blipFill>
        <p:spPr>
          <a:xfrm>
            <a:off x="798848" y="228600"/>
            <a:ext cx="7734962" cy="624839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3339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28600"/>
            <a:ext cx="7010400" cy="5940088"/>
          </a:xfrm>
          <a:prstGeom prst="rect">
            <a:avLst/>
          </a:prstGeom>
          <a:noFill/>
        </p:spPr>
        <p:txBody>
          <a:bodyPr wrap="square" rtlCol="0">
            <a:spAutoFit/>
          </a:bodyPr>
          <a:lstStyle/>
          <a:p>
            <a:pPr algn="ctr"/>
            <a:r>
              <a:rPr lang="en-US" sz="2000" i="1" dirty="0" smtClean="0">
                <a:solidFill>
                  <a:prstClr val="black"/>
                </a:solidFill>
              </a:rPr>
              <a:t>Missouri ex </a:t>
            </a:r>
            <a:r>
              <a:rPr lang="en-US" sz="2000" i="1" dirty="0" err="1" smtClean="0">
                <a:solidFill>
                  <a:prstClr val="black"/>
                </a:solidFill>
              </a:rPr>
              <a:t>rel</a:t>
            </a:r>
            <a:r>
              <a:rPr lang="en-US" sz="2000" i="1" dirty="0" smtClean="0">
                <a:solidFill>
                  <a:prstClr val="black"/>
                </a:solidFill>
              </a:rPr>
              <a:t> Gaines v. Canada </a:t>
            </a:r>
            <a:r>
              <a:rPr lang="en-US" sz="2000" dirty="0" smtClean="0">
                <a:solidFill>
                  <a:prstClr val="black"/>
                </a:solidFill>
              </a:rPr>
              <a:t>(1938, 6-2 decision)</a:t>
            </a:r>
          </a:p>
          <a:p>
            <a:endParaRPr lang="en-US" sz="2000" dirty="0">
              <a:solidFill>
                <a:prstClr val="black"/>
              </a:solidFill>
            </a:endParaRPr>
          </a:p>
          <a:p>
            <a:r>
              <a:rPr lang="en-US" sz="2000" dirty="0">
                <a:solidFill>
                  <a:prstClr val="black"/>
                </a:solidFill>
              </a:rPr>
              <a:t>In answering petitioner's contention that this discrimination constituted a denial of his constitutional right, the state court has fully recognized the obligation of the State to provide negroes with advantages for higher education substantially equal to the advantages afforded to white students. The State has sought to fulfill that obligation by furnishing equal facilities in separate schools, a method the validity of which has been sustained by our </a:t>
            </a:r>
            <a:r>
              <a:rPr lang="en-US" sz="2000" dirty="0" smtClean="0">
                <a:solidFill>
                  <a:prstClr val="black"/>
                </a:solidFill>
              </a:rPr>
              <a:t>decisions…</a:t>
            </a:r>
          </a:p>
          <a:p>
            <a:endParaRPr lang="en-US" sz="2000" dirty="0">
              <a:solidFill>
                <a:prstClr val="black"/>
              </a:solidFill>
            </a:endParaRPr>
          </a:p>
          <a:p>
            <a:r>
              <a:rPr lang="en-US" sz="2000" dirty="0">
                <a:solidFill>
                  <a:prstClr val="black"/>
                </a:solidFill>
              </a:rPr>
              <a:t>The basic consideration is not as to what sort of opportunities other States provide, or whether they are as good as those in Missouri, but as to what opportunities Missouri itself furnishes to white students and denies to negroes solely upon the ground of color. </a:t>
            </a:r>
            <a:r>
              <a:rPr lang="en-US" sz="2000" b="1" dirty="0">
                <a:solidFill>
                  <a:srgbClr val="FF0000"/>
                </a:solidFill>
              </a:rPr>
              <a:t>The admissibility of laws separating the races in the enjoyment of privileges afforded by the State rests wholly upon the equality of the privileges which the laws give to the separated groups within the State. </a:t>
            </a:r>
          </a:p>
        </p:txBody>
      </p:sp>
    </p:spTree>
    <p:extLst>
      <p:ext uri="{BB962C8B-B14F-4D97-AF65-F5344CB8AC3E}">
        <p14:creationId xmlns:p14="http://schemas.microsoft.com/office/powerpoint/2010/main" val="367457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838200"/>
            <a:ext cx="6096000" cy="4370427"/>
          </a:xfrm>
          <a:prstGeom prst="rect">
            <a:avLst/>
          </a:prstGeom>
          <a:noFill/>
        </p:spPr>
        <p:txBody>
          <a:bodyPr wrap="square" rtlCol="0">
            <a:spAutoFit/>
          </a:bodyPr>
          <a:lstStyle/>
          <a:p>
            <a:pPr algn="ctr"/>
            <a:r>
              <a:rPr lang="en-US" sz="2000" dirty="0" smtClean="0"/>
              <a:t>Pre-</a:t>
            </a:r>
            <a:r>
              <a:rPr lang="en-US" sz="2000" i="1" dirty="0" smtClean="0"/>
              <a:t>Brown</a:t>
            </a:r>
            <a:r>
              <a:rPr lang="en-US" sz="2000" dirty="0" smtClean="0"/>
              <a:t> key civil rights cases</a:t>
            </a:r>
          </a:p>
          <a:p>
            <a:endParaRPr lang="en-US" sz="2000" dirty="0"/>
          </a:p>
          <a:p>
            <a:pPr marL="342900" indent="-342900">
              <a:buFont typeface="+mj-lt"/>
              <a:buAutoNum type="arabicPeriod"/>
            </a:pPr>
            <a:r>
              <a:rPr lang="en-US" sz="2000" i="1" dirty="0" smtClean="0"/>
              <a:t>Smith </a:t>
            </a:r>
            <a:r>
              <a:rPr lang="en-US" sz="2000" i="1" dirty="0"/>
              <a:t>v. </a:t>
            </a:r>
            <a:r>
              <a:rPr lang="en-US" sz="2000" i="1" dirty="0" err="1" smtClean="0"/>
              <a:t>Allwright</a:t>
            </a:r>
            <a:r>
              <a:rPr lang="en-US" sz="2000" dirty="0"/>
              <a:t> </a:t>
            </a:r>
            <a:r>
              <a:rPr lang="en-US" sz="2000" dirty="0" smtClean="0"/>
              <a:t>(1944): abolition of “all-white” primaries</a:t>
            </a:r>
          </a:p>
          <a:p>
            <a:pPr marL="342900" indent="-342900">
              <a:buFont typeface="+mj-lt"/>
              <a:buAutoNum type="arabicPeriod"/>
            </a:pPr>
            <a:endParaRPr lang="en-US" sz="2000" dirty="0" smtClean="0"/>
          </a:p>
          <a:p>
            <a:pPr marL="342900" indent="-342900">
              <a:buFont typeface="+mj-lt"/>
              <a:buAutoNum type="arabicPeriod"/>
            </a:pPr>
            <a:r>
              <a:rPr lang="en-US" sz="2000" i="1" dirty="0" smtClean="0"/>
              <a:t>Shelley </a:t>
            </a:r>
            <a:r>
              <a:rPr lang="en-US" sz="2000" i="1" dirty="0"/>
              <a:t>v. </a:t>
            </a:r>
            <a:r>
              <a:rPr lang="en-US" sz="2000" i="1" dirty="0" smtClean="0"/>
              <a:t>Kramer </a:t>
            </a:r>
            <a:r>
              <a:rPr lang="en-US" sz="2000" dirty="0" smtClean="0"/>
              <a:t>(1948): courts can’t enforce “racial covenants” in house sales</a:t>
            </a:r>
          </a:p>
          <a:p>
            <a:pPr marL="342900" indent="-342900">
              <a:buFont typeface="+mj-lt"/>
              <a:buAutoNum type="arabicPeriod"/>
            </a:pPr>
            <a:endParaRPr lang="en-US" sz="2000" dirty="0" smtClean="0"/>
          </a:p>
          <a:p>
            <a:pPr marL="342900" indent="-342900">
              <a:buFont typeface="+mj-lt"/>
              <a:buAutoNum type="arabicPeriod"/>
            </a:pPr>
            <a:r>
              <a:rPr lang="en-US" sz="2000" i="1" dirty="0" err="1"/>
              <a:t>Sweatt</a:t>
            </a:r>
            <a:r>
              <a:rPr lang="en-US" sz="2000" i="1" dirty="0"/>
              <a:t> v. Painter</a:t>
            </a:r>
            <a:r>
              <a:rPr lang="en-US" sz="2000" dirty="0"/>
              <a:t> (1950): separate law schools for blacks and whites </a:t>
            </a:r>
            <a:r>
              <a:rPr lang="en-US" sz="2000" dirty="0" smtClean="0"/>
              <a:t>unconstitutional</a:t>
            </a:r>
          </a:p>
          <a:p>
            <a:pPr marL="342900" indent="-342900">
              <a:buFont typeface="+mj-lt"/>
              <a:buAutoNum type="arabicPeriod"/>
            </a:pPr>
            <a:endParaRPr lang="en-US" sz="2000" dirty="0"/>
          </a:p>
          <a:p>
            <a:pPr marL="342900" indent="-342900">
              <a:buFont typeface="+mj-lt"/>
              <a:buAutoNum type="arabicPeriod"/>
            </a:pPr>
            <a:r>
              <a:rPr lang="en-US" sz="2000" i="1" dirty="0" err="1"/>
              <a:t>McLaurin</a:t>
            </a:r>
            <a:r>
              <a:rPr lang="en-US" sz="2000" i="1" dirty="0"/>
              <a:t> v. Oklahoma</a:t>
            </a:r>
            <a:r>
              <a:rPr lang="en-US" sz="2000" dirty="0"/>
              <a:t> (1950): separate graduate programs for blacks and whites unconstitutional </a:t>
            </a:r>
          </a:p>
          <a:p>
            <a:endParaRPr lang="en-US" dirty="0"/>
          </a:p>
        </p:txBody>
      </p:sp>
    </p:spTree>
    <p:extLst>
      <p:ext uri="{BB962C8B-B14F-4D97-AF65-F5344CB8AC3E}">
        <p14:creationId xmlns:p14="http://schemas.microsoft.com/office/powerpoint/2010/main" val="999099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76200"/>
            <a:ext cx="8645912" cy="6585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0492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ark-doll-test.jpg"/>
          <p:cNvPicPr>
            <a:picLocks noChangeAspect="1"/>
          </p:cNvPicPr>
          <p:nvPr/>
        </p:nvPicPr>
        <p:blipFill>
          <a:blip r:embed="rId3" cstate="print"/>
          <a:stretch>
            <a:fillRect/>
          </a:stretch>
        </p:blipFill>
        <p:spPr>
          <a:xfrm>
            <a:off x="1505481" y="168400"/>
            <a:ext cx="6190719" cy="6461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rl_Warren_Portrait,_half_figure,_seated,_facing_front,_as_Governor.jpg"/>
          <p:cNvPicPr>
            <a:picLocks noChangeAspect="1"/>
          </p:cNvPicPr>
          <p:nvPr/>
        </p:nvPicPr>
        <p:blipFill>
          <a:blip r:embed="rId3" cstate="print"/>
          <a:stretch>
            <a:fillRect/>
          </a:stretch>
        </p:blipFill>
        <p:spPr>
          <a:xfrm>
            <a:off x="1919420" y="0"/>
            <a:ext cx="5305159"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 at court.jpg"/>
          <p:cNvPicPr>
            <a:picLocks noChangeAspect="1"/>
          </p:cNvPicPr>
          <p:nvPr/>
        </p:nvPicPr>
        <p:blipFill>
          <a:blip r:embed="rId3" cstate="print"/>
          <a:stretch>
            <a:fillRect/>
          </a:stretch>
        </p:blipFill>
        <p:spPr>
          <a:xfrm>
            <a:off x="1909762" y="95250"/>
            <a:ext cx="5324475" cy="6667500"/>
          </a:xfrm>
          <a:prstGeom prst="rect">
            <a:avLst/>
          </a:prstGeom>
        </p:spPr>
      </p:pic>
    </p:spTree>
    <p:extLst>
      <p:ext uri="{BB962C8B-B14F-4D97-AF65-F5344CB8AC3E}">
        <p14:creationId xmlns:p14="http://schemas.microsoft.com/office/powerpoint/2010/main" val="1627541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457200"/>
            <a:ext cx="6934200" cy="4801314"/>
          </a:xfrm>
          <a:prstGeom prst="rect">
            <a:avLst/>
          </a:prstGeom>
          <a:noFill/>
        </p:spPr>
        <p:txBody>
          <a:bodyPr wrap="square" rtlCol="0">
            <a:spAutoFit/>
          </a:bodyPr>
          <a:lstStyle/>
          <a:p>
            <a:pPr algn="ctr"/>
            <a:r>
              <a:rPr lang="en-US" i="1" dirty="0" smtClean="0">
                <a:solidFill>
                  <a:prstClr val="black"/>
                </a:solidFill>
              </a:rPr>
              <a:t>Brown v. Board of Education </a:t>
            </a:r>
            <a:r>
              <a:rPr lang="en-US" dirty="0" smtClean="0">
                <a:solidFill>
                  <a:prstClr val="black"/>
                </a:solidFill>
              </a:rPr>
              <a:t>(1954, unanimous decision)</a:t>
            </a:r>
          </a:p>
          <a:p>
            <a:endParaRPr lang="en-US" dirty="0">
              <a:solidFill>
                <a:prstClr val="black"/>
              </a:solidFill>
            </a:endParaRPr>
          </a:p>
          <a:p>
            <a:r>
              <a:rPr lang="en-US" dirty="0">
                <a:solidFill>
                  <a:prstClr val="black"/>
                </a:solidFill>
              </a:rPr>
              <a:t>Does segregation of children in public schools solely on the basis of race, even though the physical facilities and other </a:t>
            </a:r>
            <a:r>
              <a:rPr lang="en-US" dirty="0" smtClean="0">
                <a:solidFill>
                  <a:prstClr val="black"/>
                </a:solidFill>
              </a:rPr>
              <a:t>“tangible” </a:t>
            </a:r>
            <a:r>
              <a:rPr lang="en-US" dirty="0">
                <a:solidFill>
                  <a:prstClr val="black"/>
                </a:solidFill>
              </a:rPr>
              <a:t>factors may be equal, deprive the children of the minority group of equal educational opportunities? We believe that it does... Segregation of white and colored children in public schools has a detrimental effect upon the colored children. The impact is greater when it has the sanction of the law, for the policy of separating the races is usually interpreted as denoting the inferiority of the negro </a:t>
            </a:r>
            <a:r>
              <a:rPr lang="en-US" dirty="0" smtClean="0">
                <a:solidFill>
                  <a:prstClr val="black"/>
                </a:solidFill>
              </a:rPr>
              <a:t>group...</a:t>
            </a:r>
          </a:p>
          <a:p>
            <a:endParaRPr lang="en-US" b="1" dirty="0">
              <a:solidFill>
                <a:prstClr val="black"/>
              </a:solidFill>
            </a:endParaRPr>
          </a:p>
          <a:p>
            <a:r>
              <a:rPr lang="en-US" b="1" dirty="0" smtClean="0">
                <a:solidFill>
                  <a:srgbClr val="FF0000"/>
                </a:solidFill>
              </a:rPr>
              <a:t>We </a:t>
            </a:r>
            <a:r>
              <a:rPr lang="en-US" b="1" dirty="0">
                <a:solidFill>
                  <a:srgbClr val="FF0000"/>
                </a:solidFill>
              </a:rPr>
              <a:t>conclude that, in the field of public education, the doctrine of </a:t>
            </a:r>
            <a:r>
              <a:rPr lang="en-US" b="1" dirty="0" smtClean="0">
                <a:solidFill>
                  <a:srgbClr val="FF0000"/>
                </a:solidFill>
              </a:rPr>
              <a:t>“separate </a:t>
            </a:r>
            <a:r>
              <a:rPr lang="en-US" b="1" dirty="0">
                <a:solidFill>
                  <a:srgbClr val="FF0000"/>
                </a:solidFill>
              </a:rPr>
              <a:t>but </a:t>
            </a:r>
            <a:r>
              <a:rPr lang="en-US" b="1" dirty="0" smtClean="0">
                <a:solidFill>
                  <a:srgbClr val="FF0000"/>
                </a:solidFill>
              </a:rPr>
              <a:t>equal” </a:t>
            </a:r>
            <a:r>
              <a:rPr lang="en-US" b="1" dirty="0">
                <a:solidFill>
                  <a:srgbClr val="FF0000"/>
                </a:solidFill>
              </a:rPr>
              <a:t>has no place. Separate educational facilities are inherently unequal. Therefore, we hold that the plaintiffs and others similarly situated for whom the actions have been brought are, by reason of the segregation complained of, deprived of the equal protection of the laws guaranteed by the Fourteenth </a:t>
            </a:r>
            <a:r>
              <a:rPr lang="en-US" b="1" dirty="0" smtClean="0">
                <a:solidFill>
                  <a:srgbClr val="FF0000"/>
                </a:solidFill>
              </a:rPr>
              <a:t>Amendment.</a:t>
            </a:r>
            <a:endParaRPr lang="en-US" b="1" dirty="0">
              <a:solidFill>
                <a:srgbClr val="FF0000"/>
              </a:solidFill>
            </a:endParaRPr>
          </a:p>
        </p:txBody>
      </p:sp>
    </p:spTree>
    <p:extLst>
      <p:ext uri="{BB962C8B-B14F-4D97-AF65-F5344CB8AC3E}">
        <p14:creationId xmlns:p14="http://schemas.microsoft.com/office/powerpoint/2010/main" val="10846568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grationmob.jpg"/>
          <p:cNvPicPr>
            <a:picLocks noChangeAspect="1"/>
          </p:cNvPicPr>
          <p:nvPr/>
        </p:nvPicPr>
        <p:blipFill>
          <a:blip r:embed="rId3" cstate="print"/>
          <a:stretch>
            <a:fillRect/>
          </a:stretch>
        </p:blipFill>
        <p:spPr>
          <a:xfrm>
            <a:off x="0" y="220579"/>
            <a:ext cx="9144000" cy="641684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2.jpg"/>
          <p:cNvPicPr>
            <a:picLocks noChangeAspect="1"/>
          </p:cNvPicPr>
          <p:nvPr/>
        </p:nvPicPr>
        <p:blipFill>
          <a:blip r:embed="rId3" cstate="print"/>
          <a:stretch>
            <a:fillRect/>
          </a:stretch>
        </p:blipFill>
        <p:spPr>
          <a:xfrm>
            <a:off x="0" y="412929"/>
            <a:ext cx="9144000" cy="603214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ubus reacts.jpg"/>
          <p:cNvPicPr>
            <a:picLocks noChangeAspect="1"/>
          </p:cNvPicPr>
          <p:nvPr/>
        </p:nvPicPr>
        <p:blipFill>
          <a:blip r:embed="rId3" cstate="print"/>
          <a:stretch>
            <a:fillRect/>
          </a:stretch>
        </p:blipFill>
        <p:spPr>
          <a:xfrm>
            <a:off x="76200" y="142957"/>
            <a:ext cx="8915400" cy="6628741"/>
          </a:xfrm>
          <a:prstGeom prst="rect">
            <a:avLst/>
          </a:prstGeom>
        </p:spPr>
      </p:pic>
    </p:spTree>
    <p:extLst>
      <p:ext uri="{BB962C8B-B14F-4D97-AF65-F5344CB8AC3E}">
        <p14:creationId xmlns:p14="http://schemas.microsoft.com/office/powerpoint/2010/main" val="33512567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ks booking.jpg"/>
          <p:cNvPicPr>
            <a:picLocks noChangeAspect="1"/>
          </p:cNvPicPr>
          <p:nvPr/>
        </p:nvPicPr>
        <p:blipFill>
          <a:blip r:embed="rId3" cstate="print"/>
          <a:stretch>
            <a:fillRect/>
          </a:stretch>
        </p:blipFill>
        <p:spPr>
          <a:xfrm>
            <a:off x="457200" y="57911"/>
            <a:ext cx="8382000" cy="662178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_boycott.jpg"/>
          <p:cNvPicPr>
            <a:picLocks noChangeAspect="1"/>
          </p:cNvPicPr>
          <p:nvPr/>
        </p:nvPicPr>
        <p:blipFill>
          <a:blip r:embed="rId3" cstate="print"/>
          <a:stretch>
            <a:fillRect/>
          </a:stretch>
        </p:blipFill>
        <p:spPr>
          <a:xfrm>
            <a:off x="1088571" y="762000"/>
            <a:ext cx="6870096" cy="54102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lk church.jpg"/>
          <p:cNvPicPr>
            <a:picLocks noChangeAspect="1"/>
          </p:cNvPicPr>
          <p:nvPr/>
        </p:nvPicPr>
        <p:blipFill>
          <a:blip r:embed="rId3" cstate="print"/>
          <a:stretch>
            <a:fillRect/>
          </a:stretch>
        </p:blipFill>
        <p:spPr>
          <a:xfrm>
            <a:off x="289366" y="457200"/>
            <a:ext cx="8796760" cy="57912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urmond fil.JPG"/>
          <p:cNvPicPr>
            <a:picLocks noChangeAspect="1"/>
          </p:cNvPicPr>
          <p:nvPr/>
        </p:nvPicPr>
        <p:blipFill>
          <a:blip r:embed="rId3" cstate="print"/>
          <a:stretch>
            <a:fillRect/>
          </a:stretch>
        </p:blipFill>
        <p:spPr>
          <a:xfrm>
            <a:off x="2071687" y="366712"/>
            <a:ext cx="5000625" cy="612457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bj treatment theo green.jpg"/>
          <p:cNvPicPr>
            <a:picLocks noChangeAspect="1"/>
          </p:cNvPicPr>
          <p:nvPr/>
        </p:nvPicPr>
        <p:blipFill>
          <a:blip r:embed="rId3" cstate="print"/>
          <a:stretch>
            <a:fillRect/>
          </a:stretch>
        </p:blipFill>
        <p:spPr>
          <a:xfrm>
            <a:off x="1897558" y="0"/>
            <a:ext cx="5348883" cy="6858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0 senators on cots.jpg"/>
          <p:cNvPicPr>
            <a:picLocks noChangeAspect="1"/>
          </p:cNvPicPr>
          <p:nvPr/>
        </p:nvPicPr>
        <p:blipFill>
          <a:blip r:embed="rId3" cstate="print"/>
          <a:stretch>
            <a:fillRect/>
          </a:stretch>
        </p:blipFill>
        <p:spPr>
          <a:xfrm>
            <a:off x="1594385" y="158800"/>
            <a:ext cx="6254215" cy="6242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848600" cy="6309420"/>
          </a:xfrm>
          <a:prstGeom prst="rect">
            <a:avLst/>
          </a:prstGeom>
          <a:noFill/>
        </p:spPr>
        <p:txBody>
          <a:bodyPr wrap="square" rtlCol="0">
            <a:spAutoFit/>
          </a:bodyPr>
          <a:lstStyle/>
          <a:p>
            <a:r>
              <a:rPr lang="en-US" dirty="0" smtClean="0"/>
              <a:t>PART V. TO PROVIDE TRIAL BY JURY FOR PROCEEDINGS TO PUNISH CRIMINAL CONTEMPTS OF COURT GROWING OUT OF CIVIL RIGHTS CASES AND TO AMEND THE JUDICIAL CODE RELATING TO FEDERAL JURY QUALIFICATIONS.</a:t>
            </a:r>
          </a:p>
          <a:p>
            <a:endParaRPr lang="en-US" dirty="0" smtClean="0"/>
          </a:p>
          <a:p>
            <a:r>
              <a:rPr lang="en-US" dirty="0" smtClean="0"/>
              <a:t>Section 151.</a:t>
            </a:r>
          </a:p>
          <a:p>
            <a:endParaRPr lang="en-US" dirty="0" smtClean="0"/>
          </a:p>
          <a:p>
            <a:r>
              <a:rPr lang="en-US" sz="2000" dirty="0" smtClean="0"/>
              <a:t>All cases of criminal contempt arising under the provisions of this Act, the accused, upon conviction, shall be punished by fine or imprisonment or both: Provided however, That in case the accused is a natural person the fine to be paid shall not exceed the sum of $1,000, nor shall imprisonment exceed the term of six months: Provided Further, that in any such proceeding for criminal contempt, at the discretion of the judge, the accused may be tried with or without a jury: Provided further, however, </a:t>
            </a:r>
            <a:r>
              <a:rPr lang="en-US" sz="2000" b="1" dirty="0" smtClean="0">
                <a:solidFill>
                  <a:srgbClr val="FF0000"/>
                </a:solidFill>
              </a:rPr>
              <a:t>That in the event such proceeding for a criminal contempt be tried before a judge without a jury and the sentence of the court upon conviction is a fine in excess of the sum of $30 or imprisonment in excess of forty-five days, the accused in said proceeding, upon demand </a:t>
            </a:r>
            <a:r>
              <a:rPr lang="en-US" sz="2000" b="1" dirty="0" err="1" smtClean="0">
                <a:solidFill>
                  <a:srgbClr val="FF0000"/>
                </a:solidFill>
              </a:rPr>
              <a:t>therefor</a:t>
            </a:r>
            <a:r>
              <a:rPr lang="en-US" sz="2000" b="1" dirty="0" smtClean="0">
                <a:solidFill>
                  <a:srgbClr val="FF0000"/>
                </a:solidFill>
              </a:rPr>
              <a:t>, shall be entitled to a trial de novo before a jury which shall conform as near as may be to the practice in other criminal cases.</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 rides.jpg"/>
          <p:cNvPicPr>
            <a:picLocks noChangeAspect="1"/>
          </p:cNvPicPr>
          <p:nvPr/>
        </p:nvPicPr>
        <p:blipFill>
          <a:blip r:embed="rId3" cstate="print"/>
          <a:stretch>
            <a:fillRect/>
          </a:stretch>
        </p:blipFill>
        <p:spPr>
          <a:xfrm>
            <a:off x="986117" y="0"/>
            <a:ext cx="7171765" cy="6858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edom_Riders.jpg"/>
          <p:cNvPicPr>
            <a:picLocks noChangeAspect="1"/>
          </p:cNvPicPr>
          <p:nvPr/>
        </p:nvPicPr>
        <p:blipFill>
          <a:blip r:embed="rId3" cstate="print"/>
          <a:stretch>
            <a:fillRect/>
          </a:stretch>
        </p:blipFill>
        <p:spPr>
          <a:xfrm>
            <a:off x="645258" y="533400"/>
            <a:ext cx="7959610" cy="5715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graphics8.nytimes.com/packages/images/photo/2008/09/22/20080924MISS/9537427.JPG"/>
          <p:cNvPicPr>
            <a:picLocks noChangeAspect="1" noChangeArrowheads="1"/>
          </p:cNvPicPr>
          <p:nvPr/>
        </p:nvPicPr>
        <p:blipFill>
          <a:blip r:embed="rId3" cstate="print"/>
          <a:srcRect/>
          <a:stretch>
            <a:fillRect/>
          </a:stretch>
        </p:blipFill>
        <p:spPr bwMode="auto">
          <a:xfrm>
            <a:off x="914400" y="152400"/>
            <a:ext cx="7772400" cy="6477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graphics8.nytimes.com/packages/images/photo/2008/09/22/20080924MISS/25117557.JPG"/>
          <p:cNvPicPr>
            <a:picLocks noChangeAspect="1" noChangeArrowheads="1"/>
          </p:cNvPicPr>
          <p:nvPr/>
        </p:nvPicPr>
        <p:blipFill>
          <a:blip r:embed="rId3" cstate="print"/>
          <a:srcRect/>
          <a:stretch>
            <a:fillRect/>
          </a:stretch>
        </p:blipFill>
        <p:spPr bwMode="auto">
          <a:xfrm>
            <a:off x="-18184" y="304800"/>
            <a:ext cx="9056704" cy="6324600"/>
          </a:xfrm>
          <a:prstGeom prst="rect">
            <a:avLst/>
          </a:prstGeom>
          <a:noFill/>
        </p:spPr>
      </p:pic>
    </p:spTree>
    <p:extLst>
      <p:ext uri="{BB962C8B-B14F-4D97-AF65-F5344CB8AC3E}">
        <p14:creationId xmlns:p14="http://schemas.microsoft.com/office/powerpoint/2010/main" val="25062052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redith.jpg"/>
          <p:cNvPicPr>
            <a:picLocks noChangeAspect="1"/>
          </p:cNvPicPr>
          <p:nvPr/>
        </p:nvPicPr>
        <p:blipFill>
          <a:blip r:embed="rId3" cstate="print"/>
          <a:stretch>
            <a:fillRect/>
          </a:stretch>
        </p:blipFill>
        <p:spPr>
          <a:xfrm>
            <a:off x="83590" y="557092"/>
            <a:ext cx="9060409" cy="5691308"/>
          </a:xfrm>
          <a:prstGeom prst="rect">
            <a:avLst/>
          </a:prstGeom>
        </p:spPr>
      </p:pic>
    </p:spTree>
    <p:extLst>
      <p:ext uri="{BB962C8B-B14F-4D97-AF65-F5344CB8AC3E}">
        <p14:creationId xmlns:p14="http://schemas.microsoft.com/office/powerpoint/2010/main" val="42900229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rnett.jpg"/>
          <p:cNvPicPr>
            <a:picLocks noChangeAspect="1"/>
          </p:cNvPicPr>
          <p:nvPr/>
        </p:nvPicPr>
        <p:blipFill>
          <a:blip r:embed="rId3" cstate="print"/>
          <a:stretch>
            <a:fillRect/>
          </a:stretch>
        </p:blipFill>
        <p:spPr>
          <a:xfrm>
            <a:off x="56444" y="342900"/>
            <a:ext cx="9087555" cy="61341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458200" cy="5893921"/>
          </a:xfrm>
          <a:prstGeom prst="rect">
            <a:avLst/>
          </a:prstGeom>
          <a:noFill/>
        </p:spPr>
        <p:txBody>
          <a:bodyPr wrap="square" rtlCol="0">
            <a:spAutoFit/>
          </a:bodyPr>
          <a:lstStyle/>
          <a:p>
            <a:r>
              <a:rPr lang="en-US" sz="1450" b="1" dirty="0" smtClean="0"/>
              <a:t>	President Kennedy:</a:t>
            </a:r>
            <a:r>
              <a:rPr lang="en-US" sz="1450" dirty="0" smtClean="0"/>
              <a:t> We can’t consider moving [James] Meredith as long as, you know, there’s a riot outside, because he wouldn’t be safe.</a:t>
            </a:r>
          </a:p>
          <a:p>
            <a:r>
              <a:rPr lang="en-US" sz="1450" b="1" dirty="0" smtClean="0"/>
              <a:t>	Ross Barnett:</a:t>
            </a:r>
            <a:r>
              <a:rPr lang="en-US" sz="1450" dirty="0" smtClean="0"/>
              <a:t> Sir?</a:t>
            </a:r>
          </a:p>
          <a:p>
            <a:r>
              <a:rPr lang="en-US" sz="1450" b="1" dirty="0" smtClean="0"/>
              <a:t>	President Kennedy:</a:t>
            </a:r>
            <a:r>
              <a:rPr lang="en-US" sz="1450" dirty="0" smtClean="0"/>
              <a:t> We couldn’t consider moving Meredith if we haven’t been able to restore order outside. That’s the problem, Governor.</a:t>
            </a:r>
          </a:p>
          <a:p>
            <a:r>
              <a:rPr lang="en-US" sz="1450" b="1" dirty="0" smtClean="0"/>
              <a:t>	Barnett:</a:t>
            </a:r>
            <a:r>
              <a:rPr lang="en-US" sz="1450" dirty="0" smtClean="0"/>
              <a:t> Well, I’ll tell you what I’ll do, Mr. President--</a:t>
            </a:r>
          </a:p>
          <a:p>
            <a:r>
              <a:rPr lang="en-US" sz="1450" b="1" dirty="0" smtClean="0"/>
              <a:t>	President Kennedy:</a:t>
            </a:r>
            <a:r>
              <a:rPr lang="en-US" sz="1450" dirty="0" smtClean="0"/>
              <a:t> Yeah.</a:t>
            </a:r>
          </a:p>
          <a:p>
            <a:r>
              <a:rPr lang="en-US" sz="1450" b="1" dirty="0" smtClean="0"/>
              <a:t>	Barnett:</a:t>
            </a:r>
            <a:r>
              <a:rPr lang="en-US" sz="1450" dirty="0" smtClean="0"/>
              <a:t> I’ll go up there myself—</a:t>
            </a:r>
          </a:p>
          <a:p>
            <a:r>
              <a:rPr lang="en-US" sz="1450" b="1" dirty="0" smtClean="0"/>
              <a:t>	President Kennedy:</a:t>
            </a:r>
            <a:r>
              <a:rPr lang="en-US" sz="1450" dirty="0"/>
              <a:t> </a:t>
            </a:r>
            <a:r>
              <a:rPr lang="en-US" sz="1450" dirty="0" smtClean="0"/>
              <a:t>Well, now, how long will it take you to get there?</a:t>
            </a:r>
          </a:p>
          <a:p>
            <a:r>
              <a:rPr lang="en-US" sz="1450" b="1" dirty="0" smtClean="0"/>
              <a:t>	Barnett:</a:t>
            </a:r>
            <a:r>
              <a:rPr lang="en-US" sz="1450" dirty="0" smtClean="0"/>
              <a:t> </a:t>
            </a:r>
            <a:r>
              <a:rPr lang="en-US" sz="1450" dirty="0"/>
              <a:t> [</a:t>
            </a:r>
            <a:r>
              <a:rPr lang="en-US" sz="1450" i="1" dirty="0"/>
              <a:t>ignoring </a:t>
            </a:r>
            <a:r>
              <a:rPr lang="en-US" sz="1450" i="1" dirty="0" smtClean="0"/>
              <a:t>Kennedy</a:t>
            </a:r>
            <a:r>
              <a:rPr lang="en-US" sz="1450" dirty="0" smtClean="0"/>
              <a:t>]</a:t>
            </a:r>
            <a:r>
              <a:rPr lang="en-US" sz="1450" dirty="0"/>
              <a:t> </a:t>
            </a:r>
            <a:r>
              <a:rPr lang="en-US" sz="1450" dirty="0" smtClean="0"/>
              <a:t>And I’ll get a microphone and tell ‘</a:t>
            </a:r>
            <a:r>
              <a:rPr lang="en-US" sz="1450" dirty="0" err="1" smtClean="0"/>
              <a:t>em</a:t>
            </a:r>
            <a:r>
              <a:rPr lang="en-US" sz="1450" dirty="0" smtClean="0"/>
              <a:t> that you have agreed to re--, to, for him [Meredith] to be removed—</a:t>
            </a:r>
          </a:p>
          <a:p>
            <a:r>
              <a:rPr lang="en-US" sz="1450" b="1" dirty="0" smtClean="0"/>
              <a:t>	President Kennedy:</a:t>
            </a:r>
            <a:r>
              <a:rPr lang="en-US" sz="1450" dirty="0" smtClean="0"/>
              <a:t> [</a:t>
            </a:r>
            <a:r>
              <a:rPr lang="en-US" sz="1450" i="1" dirty="0" smtClean="0"/>
              <a:t>sharply</a:t>
            </a:r>
            <a:r>
              <a:rPr lang="en-US" sz="1450" dirty="0" smtClean="0"/>
              <a:t>] No. No. Now, wait a minute. How long—</a:t>
            </a:r>
          </a:p>
          <a:p>
            <a:r>
              <a:rPr lang="en-US" sz="1450" b="1" dirty="0" smtClean="0"/>
              <a:t>	Barnett:</a:t>
            </a:r>
            <a:r>
              <a:rPr lang="en-US" sz="1450" dirty="0" smtClean="0"/>
              <a:t> [</a:t>
            </a:r>
            <a:r>
              <a:rPr lang="en-US" sz="1450" i="1" dirty="0" smtClean="0"/>
              <a:t>Unclear interjection</a:t>
            </a:r>
            <a:r>
              <a:rPr lang="en-US" sz="1450" dirty="0" smtClean="0"/>
              <a:t>.]</a:t>
            </a:r>
          </a:p>
          <a:p>
            <a:r>
              <a:rPr lang="en-US" sz="1450" b="1" dirty="0" smtClean="0"/>
              <a:t>	President Kennedy:</a:t>
            </a:r>
            <a:r>
              <a:rPr lang="en-US" sz="1450" dirty="0" smtClean="0"/>
              <a:t> </a:t>
            </a:r>
            <a:r>
              <a:rPr lang="en-US" sz="1450" dirty="0"/>
              <a:t>W</a:t>
            </a:r>
            <a:r>
              <a:rPr lang="en-US" sz="1450" dirty="0" smtClean="0"/>
              <a:t>ait a minute, Governor. Now, how long is it going to take you to get up there?</a:t>
            </a:r>
          </a:p>
          <a:p>
            <a:r>
              <a:rPr lang="en-US" sz="1450" dirty="0"/>
              <a:t>	</a:t>
            </a:r>
            <a:r>
              <a:rPr lang="en-US" sz="1450" b="1" dirty="0" smtClean="0"/>
              <a:t>Barnett</a:t>
            </a:r>
            <a:r>
              <a:rPr lang="en-US" sz="1450" dirty="0" smtClean="0"/>
              <a:t>: About an hour.</a:t>
            </a:r>
          </a:p>
          <a:p>
            <a:r>
              <a:rPr lang="en-US" sz="1450" dirty="0"/>
              <a:t>	</a:t>
            </a:r>
            <a:r>
              <a:rPr lang="en-US" sz="1450" b="1" dirty="0" smtClean="0"/>
              <a:t>President Kennedy</a:t>
            </a:r>
            <a:r>
              <a:rPr lang="en-US" sz="1450" dirty="0" smtClean="0"/>
              <a:t>: Now, I’ll tell you what, if you want to go up there and then you call me from up there. Then we’ll decide what we’re going to do, before you make any speeches about it.</a:t>
            </a:r>
          </a:p>
          <a:p>
            <a:r>
              <a:rPr lang="en-US" sz="1450" dirty="0"/>
              <a:t>	</a:t>
            </a:r>
            <a:r>
              <a:rPr lang="en-US" sz="1450" b="1" dirty="0" smtClean="0"/>
              <a:t>Barnett</a:t>
            </a:r>
            <a:r>
              <a:rPr lang="en-US" sz="1450" dirty="0" smtClean="0"/>
              <a:t>: Well, all right.</a:t>
            </a:r>
          </a:p>
          <a:p>
            <a:r>
              <a:rPr lang="en-US" sz="1450" dirty="0"/>
              <a:t>	</a:t>
            </a:r>
            <a:r>
              <a:rPr lang="en-US" sz="1450" b="1" dirty="0" smtClean="0"/>
              <a:t>President Kennedy</a:t>
            </a:r>
            <a:r>
              <a:rPr lang="en-US" sz="1450" dirty="0" smtClean="0"/>
              <a:t>: No sense in—</a:t>
            </a:r>
          </a:p>
          <a:p>
            <a:r>
              <a:rPr lang="en-US" sz="1450" dirty="0"/>
              <a:t>	</a:t>
            </a:r>
            <a:r>
              <a:rPr lang="en-US" sz="1450" b="1" dirty="0" smtClean="0"/>
              <a:t>Barnett</a:t>
            </a:r>
            <a:r>
              <a:rPr lang="en-US" sz="1450" dirty="0" smtClean="0"/>
              <a:t>: Whatever you want—if you’d offer—</a:t>
            </a:r>
          </a:p>
          <a:p>
            <a:r>
              <a:rPr lang="en-US" sz="1450" dirty="0"/>
              <a:t>	</a:t>
            </a:r>
            <a:r>
              <a:rPr lang="en-US" sz="1450" b="1" dirty="0" smtClean="0"/>
              <a:t>President Kennedy</a:t>
            </a:r>
            <a:r>
              <a:rPr lang="en-US" sz="1450" dirty="0" smtClean="0"/>
              <a:t>: You see, we’ve got an hour to go, and that’s not—we may not have an hour…</a:t>
            </a:r>
          </a:p>
          <a:p>
            <a:r>
              <a:rPr lang="en-US" sz="1450" dirty="0"/>
              <a:t>	</a:t>
            </a:r>
            <a:r>
              <a:rPr lang="en-US" sz="1450" b="1" dirty="0" smtClean="0"/>
              <a:t>Barnett</a:t>
            </a:r>
            <a:r>
              <a:rPr lang="en-US" sz="1450" dirty="0" smtClean="0"/>
              <a:t>: Mr. President, </a:t>
            </a:r>
            <a:r>
              <a:rPr lang="en-US" sz="1450" i="1" dirty="0" smtClean="0"/>
              <a:t>please</a:t>
            </a:r>
            <a:r>
              <a:rPr lang="en-US" sz="1450" dirty="0" smtClean="0"/>
              <a:t>, why don’t you, can’t you give an order up there to remove Meredith?</a:t>
            </a:r>
          </a:p>
          <a:p>
            <a:r>
              <a:rPr lang="en-US" sz="1450" dirty="0"/>
              <a:t>	</a:t>
            </a:r>
            <a:r>
              <a:rPr lang="en-US" sz="1450" b="1" dirty="0" smtClean="0"/>
              <a:t>President Kennedy</a:t>
            </a:r>
            <a:r>
              <a:rPr lang="en-US" sz="1450" dirty="0" smtClean="0"/>
              <a:t>: How can I remove him, Governor, when there’s a riot in the streets? He may step out of that building and something would happen to him. I can’t remove him under those conditions.</a:t>
            </a:r>
          </a:p>
        </p:txBody>
      </p:sp>
      <p:pic>
        <p:nvPicPr>
          <p:cNvPr id="3" name="barnett meredith.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579863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46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graphics8.nytimes.com/packages/images/photo/2008/09/22/20080924MISS/9537429.JPG"/>
          <p:cNvPicPr>
            <a:picLocks noChangeAspect="1" noChangeArrowheads="1"/>
          </p:cNvPicPr>
          <p:nvPr/>
        </p:nvPicPr>
        <p:blipFill>
          <a:blip r:embed="rId3" cstate="print"/>
          <a:srcRect/>
          <a:stretch>
            <a:fillRect/>
          </a:stretch>
        </p:blipFill>
        <p:spPr bwMode="auto">
          <a:xfrm>
            <a:off x="376758" y="398146"/>
            <a:ext cx="8462442" cy="607885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_at_University_of_Alabama_edit2.jpg"/>
          <p:cNvPicPr>
            <a:picLocks noChangeAspect="1"/>
          </p:cNvPicPr>
          <p:nvPr/>
        </p:nvPicPr>
        <p:blipFill>
          <a:blip r:embed="rId3" cstate="print"/>
          <a:stretch>
            <a:fillRect/>
          </a:stretch>
        </p:blipFill>
        <p:spPr>
          <a:xfrm>
            <a:off x="421533" y="381000"/>
            <a:ext cx="8407356" cy="60198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ingham1.jpg"/>
          <p:cNvPicPr>
            <a:picLocks noChangeAspect="1"/>
          </p:cNvPicPr>
          <p:nvPr/>
        </p:nvPicPr>
        <p:blipFill>
          <a:blip r:embed="rId3" cstate="print"/>
          <a:stretch>
            <a:fillRect/>
          </a:stretch>
        </p:blipFill>
        <p:spPr>
          <a:xfrm>
            <a:off x="279305" y="457200"/>
            <a:ext cx="8817428" cy="57912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rm2.jpg"/>
          <p:cNvPicPr>
            <a:picLocks noChangeAspect="1"/>
          </p:cNvPicPr>
          <p:nvPr/>
        </p:nvPicPr>
        <p:blipFill>
          <a:blip r:embed="rId3" cstate="print"/>
          <a:stretch>
            <a:fillRect/>
          </a:stretch>
        </p:blipFill>
        <p:spPr>
          <a:xfrm>
            <a:off x="470691" y="381000"/>
            <a:ext cx="8418476" cy="59436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ington.jpg"/>
          <p:cNvPicPr>
            <a:picLocks noChangeAspect="1"/>
          </p:cNvPicPr>
          <p:nvPr/>
        </p:nvPicPr>
        <p:blipFill>
          <a:blip r:embed="rId3" cstate="print"/>
          <a:stretch>
            <a:fillRect/>
          </a:stretch>
        </p:blipFill>
        <p:spPr>
          <a:xfrm>
            <a:off x="937356" y="304800"/>
            <a:ext cx="7556234" cy="60198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chonwash.jpg"/>
          <p:cNvPicPr>
            <a:picLocks noChangeAspect="1"/>
          </p:cNvPicPr>
          <p:nvPr/>
        </p:nvPicPr>
        <p:blipFill>
          <a:blip r:embed="rId3" cstate="print"/>
          <a:stretch>
            <a:fillRect/>
          </a:stretch>
        </p:blipFill>
        <p:spPr>
          <a:xfrm>
            <a:off x="2190750" y="395287"/>
            <a:ext cx="4762500" cy="6067425"/>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counternarrative.com/lbj_richard_russell.jpg"/>
          <p:cNvPicPr>
            <a:picLocks noChangeAspect="1" noChangeArrowheads="1"/>
          </p:cNvPicPr>
          <p:nvPr/>
        </p:nvPicPr>
        <p:blipFill>
          <a:blip r:embed="rId3" cstate="print"/>
          <a:srcRect/>
          <a:stretch>
            <a:fillRect/>
          </a:stretch>
        </p:blipFill>
        <p:spPr bwMode="auto">
          <a:xfrm>
            <a:off x="324854" y="304800"/>
            <a:ext cx="8683660" cy="6324600"/>
          </a:xfrm>
          <a:prstGeom prst="rect">
            <a:avLst/>
          </a:prstGeom>
          <a:noFill/>
        </p:spPr>
      </p:pic>
    </p:spTree>
    <p:extLst>
      <p:ext uri="{BB962C8B-B14F-4D97-AF65-F5344CB8AC3E}">
        <p14:creationId xmlns:p14="http://schemas.microsoft.com/office/powerpoint/2010/main" val="1098812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1" name="Picture 5" descr="http://upload.wikimedia.org/wikipedia/commons/archive/c/ca/20100701195747!Martha_Griffiths.jpg"/>
          <p:cNvPicPr>
            <a:picLocks noChangeAspect="1" noChangeArrowheads="1"/>
          </p:cNvPicPr>
          <p:nvPr/>
        </p:nvPicPr>
        <p:blipFill>
          <a:blip r:embed="rId3" cstate="print"/>
          <a:srcRect/>
          <a:stretch>
            <a:fillRect/>
          </a:stretch>
        </p:blipFill>
        <p:spPr bwMode="auto">
          <a:xfrm>
            <a:off x="2217421" y="0"/>
            <a:ext cx="4800599" cy="6858000"/>
          </a:xfrm>
          <a:prstGeom prst="rect">
            <a:avLst/>
          </a:prstGeom>
          <a:noFill/>
        </p:spPr>
      </p:pic>
    </p:spTree>
    <p:extLst>
      <p:ext uri="{BB962C8B-B14F-4D97-AF65-F5344CB8AC3E}">
        <p14:creationId xmlns:p14="http://schemas.microsoft.com/office/powerpoint/2010/main" val="15326893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4" name="Picture 4" descr="http://www.lbjlibrary.org/assets/lbj_tools/photolab/photos/1/small/d1641-2_small.jpg"/>
          <p:cNvPicPr>
            <a:picLocks noChangeAspect="1" noChangeArrowheads="1"/>
          </p:cNvPicPr>
          <p:nvPr/>
        </p:nvPicPr>
        <p:blipFill>
          <a:blip r:embed="rId3" cstate="print"/>
          <a:srcRect/>
          <a:stretch>
            <a:fillRect/>
          </a:stretch>
        </p:blipFill>
        <p:spPr bwMode="auto">
          <a:xfrm>
            <a:off x="164290" y="454237"/>
            <a:ext cx="8979710" cy="5946563"/>
          </a:xfrm>
          <a:prstGeom prst="rect">
            <a:avLst/>
          </a:prstGeom>
          <a:noFill/>
        </p:spPr>
      </p:pic>
    </p:spTree>
    <p:extLst>
      <p:ext uri="{BB962C8B-B14F-4D97-AF65-F5344CB8AC3E}">
        <p14:creationId xmlns:p14="http://schemas.microsoft.com/office/powerpoint/2010/main" val="11081028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8229600" cy="5909310"/>
          </a:xfrm>
          <a:prstGeom prst="rect">
            <a:avLst/>
          </a:prstGeom>
          <a:noFill/>
        </p:spPr>
        <p:txBody>
          <a:bodyPr wrap="square" rtlCol="0">
            <a:spAutoFit/>
          </a:bodyPr>
          <a:lstStyle/>
          <a:p>
            <a:pPr algn="ctr"/>
            <a:r>
              <a:rPr lang="en-US" sz="2000" b="1" dirty="0" smtClean="0">
                <a:solidFill>
                  <a:prstClr val="black"/>
                </a:solidFill>
              </a:rPr>
              <a:t>Major Features: Civil Rights Act (1964)</a:t>
            </a:r>
          </a:p>
          <a:p>
            <a:endParaRPr lang="en-US" dirty="0">
              <a:solidFill>
                <a:prstClr val="black"/>
              </a:solidFill>
            </a:endParaRPr>
          </a:p>
          <a:p>
            <a:r>
              <a:rPr lang="en-US" b="1" dirty="0">
                <a:solidFill>
                  <a:prstClr val="black"/>
                </a:solidFill>
              </a:rPr>
              <a:t>Title I</a:t>
            </a:r>
            <a:br>
              <a:rPr lang="en-US" b="1" dirty="0">
                <a:solidFill>
                  <a:prstClr val="black"/>
                </a:solidFill>
              </a:rPr>
            </a:br>
            <a:r>
              <a:rPr lang="en-US" dirty="0">
                <a:solidFill>
                  <a:prstClr val="black"/>
                </a:solidFill>
              </a:rPr>
              <a:t>Barred unequal application of voter registration requirements, but did not abolish literacy tests sometimes used to disqualify African Americans and poor white voters.</a:t>
            </a:r>
          </a:p>
          <a:p>
            <a:r>
              <a:rPr lang="en-US" b="1" dirty="0">
                <a:solidFill>
                  <a:prstClr val="black"/>
                </a:solidFill>
              </a:rPr>
              <a:t>Title II</a:t>
            </a:r>
            <a:br>
              <a:rPr lang="en-US" b="1" dirty="0">
                <a:solidFill>
                  <a:prstClr val="black"/>
                </a:solidFill>
              </a:rPr>
            </a:br>
            <a:r>
              <a:rPr lang="en-US" b="1" dirty="0">
                <a:solidFill>
                  <a:srgbClr val="FF0000"/>
                </a:solidFill>
              </a:rPr>
              <a:t>Outlawed discrimination in hotels, motels, restaurants, theaters, and all other public accommodations engaged in interstate commerce; </a:t>
            </a:r>
            <a:r>
              <a:rPr lang="en-US" dirty="0">
                <a:solidFill>
                  <a:prstClr val="black"/>
                </a:solidFill>
              </a:rPr>
              <a:t>exempted private clubs without defining "private," thereby allowing a loophole.</a:t>
            </a:r>
          </a:p>
          <a:p>
            <a:r>
              <a:rPr lang="en-US" b="1" dirty="0">
                <a:solidFill>
                  <a:prstClr val="black"/>
                </a:solidFill>
              </a:rPr>
              <a:t>Title III</a:t>
            </a:r>
            <a:br>
              <a:rPr lang="en-US" b="1" dirty="0">
                <a:solidFill>
                  <a:prstClr val="black"/>
                </a:solidFill>
              </a:rPr>
            </a:br>
            <a:r>
              <a:rPr lang="en-US" dirty="0">
                <a:solidFill>
                  <a:prstClr val="black"/>
                </a:solidFill>
              </a:rPr>
              <a:t>Encouraged the desegregation of public schools and </a:t>
            </a:r>
            <a:r>
              <a:rPr lang="en-US" b="1" dirty="0">
                <a:solidFill>
                  <a:srgbClr val="FF0000"/>
                </a:solidFill>
              </a:rPr>
              <a:t>authorized the U. S. Attorney General to file suits to force desegregation</a:t>
            </a:r>
            <a:r>
              <a:rPr lang="en-US" dirty="0">
                <a:solidFill>
                  <a:prstClr val="black"/>
                </a:solidFill>
              </a:rPr>
              <a:t>, but did not authorize busing as a means to overcome segregation based on residence.</a:t>
            </a:r>
          </a:p>
          <a:p>
            <a:r>
              <a:rPr lang="en-US" b="1" dirty="0">
                <a:solidFill>
                  <a:prstClr val="black"/>
                </a:solidFill>
              </a:rPr>
              <a:t>Title IV</a:t>
            </a:r>
            <a:br>
              <a:rPr lang="en-US" b="1" dirty="0">
                <a:solidFill>
                  <a:prstClr val="black"/>
                </a:solidFill>
              </a:rPr>
            </a:br>
            <a:r>
              <a:rPr lang="en-US" dirty="0">
                <a:solidFill>
                  <a:prstClr val="black"/>
                </a:solidFill>
              </a:rPr>
              <a:t>Authorized but did not require withdrawal of federal funds from programs which practiced discrimination.</a:t>
            </a:r>
          </a:p>
          <a:p>
            <a:r>
              <a:rPr lang="en-US" b="1" dirty="0">
                <a:solidFill>
                  <a:prstClr val="black"/>
                </a:solidFill>
              </a:rPr>
              <a:t>Title V</a:t>
            </a:r>
            <a:br>
              <a:rPr lang="en-US" b="1" dirty="0">
                <a:solidFill>
                  <a:prstClr val="black"/>
                </a:solidFill>
              </a:rPr>
            </a:br>
            <a:r>
              <a:rPr lang="en-US" b="1" dirty="0">
                <a:solidFill>
                  <a:srgbClr val="FF0000"/>
                </a:solidFill>
              </a:rPr>
              <a:t>Outlawed discrimination in employment in any business exceeding twenty five people and creates an Equal Employment Opportunities Commission to review complaints, although it lacked meaningful enforcement powers.</a:t>
            </a:r>
          </a:p>
          <a:p>
            <a:endParaRPr lang="en-US" dirty="0">
              <a:solidFill>
                <a:prstClr val="black"/>
              </a:solidFill>
            </a:endParaRPr>
          </a:p>
        </p:txBody>
      </p:sp>
    </p:spTree>
    <p:extLst>
      <p:ext uri="{BB962C8B-B14F-4D97-AF65-F5344CB8AC3E}">
        <p14:creationId xmlns:p14="http://schemas.microsoft.com/office/powerpoint/2010/main" val="15414659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3" cstate="print"/>
          <a:srcRect/>
          <a:stretch>
            <a:fillRect/>
          </a:stretch>
        </p:blipFill>
        <p:spPr bwMode="auto">
          <a:xfrm>
            <a:off x="580572" y="344978"/>
            <a:ext cx="8030028" cy="6132022"/>
          </a:xfrm>
          <a:prstGeom prst="rect">
            <a:avLst/>
          </a:prstGeom>
          <a:noFill/>
          <a:ln w="9525">
            <a:noFill/>
            <a:miter lim="800000"/>
            <a:headEnd/>
            <a:tailEnd/>
          </a:ln>
        </p:spPr>
      </p:pic>
    </p:spTree>
    <p:extLst>
      <p:ext uri="{BB962C8B-B14F-4D97-AF65-F5344CB8AC3E}">
        <p14:creationId xmlns:p14="http://schemas.microsoft.com/office/powerpoint/2010/main" val="5699810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formaementis.files.wordpress.com/2008/06/civil_rights_act_2_july_1964.jpg"/>
          <p:cNvPicPr>
            <a:picLocks noChangeAspect="1" noChangeArrowheads="1"/>
          </p:cNvPicPr>
          <p:nvPr/>
        </p:nvPicPr>
        <p:blipFill>
          <a:blip r:embed="rId3" cstate="print"/>
          <a:srcRect/>
          <a:stretch>
            <a:fillRect/>
          </a:stretch>
        </p:blipFill>
        <p:spPr bwMode="auto">
          <a:xfrm>
            <a:off x="4551" y="505968"/>
            <a:ext cx="9139449" cy="6123432"/>
          </a:xfrm>
          <a:prstGeom prst="rect">
            <a:avLst/>
          </a:prstGeom>
          <a:noFill/>
        </p:spPr>
      </p:pic>
    </p:spTree>
    <p:extLst>
      <p:ext uri="{BB962C8B-B14F-4D97-AF65-F5344CB8AC3E}">
        <p14:creationId xmlns:p14="http://schemas.microsoft.com/office/powerpoint/2010/main" val="25406691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77px-fannie_lou_hamer_1964-08-22.jpg"/>
          <p:cNvPicPr>
            <a:picLocks noChangeAspect="1"/>
          </p:cNvPicPr>
          <p:nvPr/>
        </p:nvPicPr>
        <p:blipFill>
          <a:blip r:embed="rId3" cstate="print"/>
          <a:stretch>
            <a:fillRect/>
          </a:stretch>
        </p:blipFill>
        <p:spPr>
          <a:xfrm>
            <a:off x="2656839" y="304800"/>
            <a:ext cx="3878199" cy="6172200"/>
          </a:xfrm>
          <a:prstGeom prst="rect">
            <a:avLst/>
          </a:prstGeom>
        </p:spPr>
      </p:pic>
    </p:spTree>
    <p:extLst>
      <p:ext uri="{BB962C8B-B14F-4D97-AF65-F5344CB8AC3E}">
        <p14:creationId xmlns:p14="http://schemas.microsoft.com/office/powerpoint/2010/main" val="41639883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924800" cy="6247864"/>
          </a:xfrm>
          <a:prstGeom prst="rect">
            <a:avLst/>
          </a:prstGeom>
          <a:noFill/>
        </p:spPr>
        <p:txBody>
          <a:bodyPr wrap="square" rtlCol="0">
            <a:spAutoFit/>
          </a:bodyPr>
          <a:lstStyle/>
          <a:p>
            <a:r>
              <a:rPr lang="en-US" sz="1600" b="1" cap="small" dirty="0" smtClean="0">
                <a:solidFill>
                  <a:prstClr val="black"/>
                </a:solidFill>
              </a:rPr>
              <a:t>	</a:t>
            </a:r>
          </a:p>
          <a:p>
            <a:endParaRPr lang="en-US" sz="1600" b="1" cap="small" dirty="0">
              <a:solidFill>
                <a:prstClr val="black"/>
              </a:solidFill>
            </a:endParaRPr>
          </a:p>
          <a:p>
            <a:r>
              <a:rPr lang="en-US" sz="1600" b="1" cap="small" dirty="0" smtClean="0">
                <a:solidFill>
                  <a:prstClr val="black"/>
                </a:solidFill>
              </a:rPr>
              <a:t>	</a:t>
            </a:r>
          </a:p>
          <a:p>
            <a:endParaRPr lang="en-US" sz="1600" b="1" cap="small" dirty="0">
              <a:solidFill>
                <a:prstClr val="black"/>
              </a:solidFill>
            </a:endParaRPr>
          </a:p>
          <a:p>
            <a:endParaRPr lang="en-US" sz="1600" b="1" cap="small" dirty="0" smtClean="0">
              <a:solidFill>
                <a:prstClr val="black"/>
              </a:solidFill>
            </a:endParaRPr>
          </a:p>
          <a:p>
            <a:r>
              <a:rPr lang="en-US" sz="1600" b="1" cap="small" dirty="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What’s happening is we’re doing four or five things. Number one: we’re coming in there and seating the state of Mississippi. Every damn one of them. Now, they oughtn’t to be, Carl. They oughtn’t to </a:t>
            </a:r>
            <a:r>
              <a:rPr lang="en-US" sz="1600" dirty="0" smtClean="0">
                <a:solidFill>
                  <a:prstClr val="black"/>
                </a:solidFill>
              </a:rPr>
              <a:t>…</a:t>
            </a:r>
          </a:p>
          <a:p>
            <a:r>
              <a:rPr lang="en-US" sz="1600" b="1" cap="small" dirty="0">
                <a:solidFill>
                  <a:prstClr val="black"/>
                </a:solidFill>
              </a:rPr>
              <a:t>	</a:t>
            </a:r>
            <a:r>
              <a:rPr lang="en-US" sz="1600" b="1" cap="small" dirty="0" smtClean="0">
                <a:solidFill>
                  <a:prstClr val="black"/>
                </a:solidFill>
              </a:rPr>
              <a:t>Carl </a:t>
            </a:r>
            <a:r>
              <a:rPr lang="en-US" sz="1600" b="1" cap="small" dirty="0">
                <a:solidFill>
                  <a:prstClr val="black"/>
                </a:solidFill>
              </a:rPr>
              <a:t>Sanders:</a:t>
            </a:r>
            <a:r>
              <a:rPr lang="en-US" sz="1600" dirty="0">
                <a:solidFill>
                  <a:prstClr val="black"/>
                </a:solidFill>
              </a:rPr>
              <a:t> I </a:t>
            </a:r>
            <a:r>
              <a:rPr lang="en-US" sz="1600" dirty="0" smtClean="0">
                <a:solidFill>
                  <a:prstClr val="black"/>
                </a:solidFill>
              </a:rPr>
              <a:t>don’t—</a:t>
            </a:r>
          </a:p>
          <a:p>
            <a:r>
              <a:rPr lang="en-US" sz="1600" b="1" cap="small" dirty="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You and I just can’t survive our political modern life with these goddamned fellows down there [white Mississippi leaders] that are eating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for breakfast every morning. They’ve got to quit that. And they’ve got to let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[African-Americans] vote. And they’ve got to let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shave. And they’ve got to let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eat, and things like that. And they don’t do it</a:t>
            </a:r>
            <a:r>
              <a:rPr lang="en-US" sz="1600" dirty="0" smtClean="0">
                <a:solidFill>
                  <a:prstClr val="black"/>
                </a:solidFill>
              </a:rPr>
              <a:t>.</a:t>
            </a:r>
            <a:endParaRPr lang="en-US" sz="1600" dirty="0">
              <a:solidFill>
                <a:prstClr val="black"/>
              </a:solidFill>
            </a:endParaRPr>
          </a:p>
          <a:p>
            <a:r>
              <a:rPr lang="en-US" sz="1600" dirty="0" smtClean="0">
                <a:solidFill>
                  <a:prstClr val="black"/>
                </a:solidFill>
              </a:rPr>
              <a:t>	However </a:t>
            </a:r>
            <a:r>
              <a:rPr lang="en-US" sz="1600" dirty="0">
                <a:solidFill>
                  <a:prstClr val="black"/>
                </a:solidFill>
              </a:rPr>
              <a:t>much we love [Democratic Senators] Jim Eastland and John </a:t>
            </a:r>
            <a:r>
              <a:rPr lang="en-US" sz="1600" dirty="0" err="1">
                <a:solidFill>
                  <a:prstClr val="black"/>
                </a:solidFill>
              </a:rPr>
              <a:t>Stennis</a:t>
            </a:r>
            <a:r>
              <a:rPr lang="en-US" sz="1600" dirty="0">
                <a:solidFill>
                  <a:prstClr val="black"/>
                </a:solidFill>
              </a:rPr>
              <a:t>, they get a governor like Ross Barnett, and he’s messing around there with [George] Wallace, and they won’t let one [black] man go in a precinct convention. We’ve got to put a stop to that, because that’s just like the old days, by God, when they wouldn’t let </a:t>
            </a:r>
            <a:r>
              <a:rPr lang="en-US" sz="1600" dirty="0" smtClean="0">
                <a:solidFill>
                  <a:prstClr val="black"/>
                </a:solidFill>
              </a:rPr>
              <a:t>‘</a:t>
            </a:r>
            <a:r>
              <a:rPr lang="en-US" sz="1600" dirty="0" err="1" smtClean="0">
                <a:solidFill>
                  <a:prstClr val="black"/>
                </a:solidFill>
              </a:rPr>
              <a:t>em</a:t>
            </a:r>
            <a:r>
              <a:rPr lang="en-US" sz="1600" dirty="0" smtClean="0">
                <a:solidFill>
                  <a:prstClr val="black"/>
                </a:solidFill>
              </a:rPr>
              <a:t> </a:t>
            </a:r>
            <a:r>
              <a:rPr lang="en-US" sz="1600" dirty="0">
                <a:solidFill>
                  <a:prstClr val="black"/>
                </a:solidFill>
              </a:rPr>
              <a:t>go in and cast a vote of any </a:t>
            </a:r>
            <a:r>
              <a:rPr lang="en-US" sz="1600" dirty="0" smtClean="0">
                <a:solidFill>
                  <a:prstClr val="black"/>
                </a:solidFill>
              </a:rPr>
              <a:t>kind.</a:t>
            </a:r>
          </a:p>
          <a:p>
            <a:r>
              <a:rPr lang="en-US" sz="1600" dirty="0">
                <a:solidFill>
                  <a:prstClr val="black"/>
                </a:solidFill>
              </a:rPr>
              <a:t>	</a:t>
            </a:r>
            <a:r>
              <a:rPr lang="en-US" sz="1600" dirty="0" smtClean="0">
                <a:solidFill>
                  <a:prstClr val="black"/>
                </a:solidFill>
              </a:rPr>
              <a:t>You’ve </a:t>
            </a:r>
            <a:r>
              <a:rPr lang="en-US" sz="1600" dirty="0">
                <a:solidFill>
                  <a:prstClr val="black"/>
                </a:solidFill>
              </a:rPr>
              <a:t>put a stop to it in your state. But we’re going to ignore that. We’re going to say, “Hell, yes, you did it. You’re wrong. You violated the ’57 [civil rights] law, and you violated the ’60 [civil rights] law, and you violated the ’64 [civil rights] law, but we’re going to seat you—every damn one of you. [</a:t>
            </a:r>
            <a:r>
              <a:rPr lang="en-US" sz="1600" i="1" dirty="0">
                <a:solidFill>
                  <a:prstClr val="black"/>
                </a:solidFill>
              </a:rPr>
              <a:t>dripping with sarcasm</a:t>
            </a:r>
            <a:r>
              <a:rPr lang="en-US" sz="1600" dirty="0">
                <a:solidFill>
                  <a:prstClr val="black"/>
                </a:solidFill>
              </a:rPr>
              <a:t>] You lily white babies, we’re going to salute you.”</a:t>
            </a:r>
          </a:p>
          <a:p>
            <a:endParaRPr lang="en-US" sz="1600" dirty="0">
              <a:solidFill>
                <a:prstClr val="black"/>
              </a:solidFill>
            </a:endParaRPr>
          </a:p>
        </p:txBody>
      </p:sp>
      <p:pic>
        <p:nvPicPr>
          <p:cNvPr id="4" name="LBJ_sanders_25Ag_lilywhi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15200" y="152400"/>
            <a:ext cx="609600" cy="609600"/>
          </a:xfrm>
          <a:prstGeom prst="rect">
            <a:avLst/>
          </a:prstGeom>
        </p:spPr>
      </p:pic>
    </p:spTree>
    <p:extLst>
      <p:ext uri="{BB962C8B-B14F-4D97-AF65-F5344CB8AC3E}">
        <p14:creationId xmlns:p14="http://schemas.microsoft.com/office/powerpoint/2010/main" val="15607088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4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16" y="990600"/>
            <a:ext cx="9141199"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60462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457200"/>
            <a:ext cx="8776854" cy="5883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80318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ra sec 5.PNG"/>
          <p:cNvPicPr>
            <a:picLocks noChangeAspect="1"/>
          </p:cNvPicPr>
          <p:nvPr/>
        </p:nvPicPr>
        <p:blipFill>
          <a:blip r:embed="rId3" cstate="print"/>
          <a:stretch>
            <a:fillRect/>
          </a:stretch>
        </p:blipFill>
        <p:spPr>
          <a:xfrm>
            <a:off x="-135528" y="457200"/>
            <a:ext cx="9297368" cy="6019800"/>
          </a:xfrm>
          <a:prstGeom prst="rect">
            <a:avLst/>
          </a:prstGeom>
        </p:spPr>
      </p:pic>
    </p:spTree>
    <p:extLst>
      <p:ext uri="{BB962C8B-B14F-4D97-AF65-F5344CB8AC3E}">
        <p14:creationId xmlns:p14="http://schemas.microsoft.com/office/powerpoint/2010/main" val="39592411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927134"/>
            <a:ext cx="8534400" cy="369332"/>
          </a:xfrm>
          <a:prstGeom prst="rect">
            <a:avLst/>
          </a:prstGeom>
        </p:spPr>
        <p:txBody>
          <a:bodyPr wrap="square">
            <a:spAutoFit/>
          </a:bodyPr>
          <a:lstStyle/>
          <a:p>
            <a:r>
              <a:rPr lang="en-US" dirty="0" smtClean="0"/>
              <a:t>	</a:t>
            </a:r>
            <a:endParaRPr lang="en-US" dirty="0"/>
          </a:p>
        </p:txBody>
      </p:sp>
      <p:sp>
        <p:nvSpPr>
          <p:cNvPr id="3" name="TextBox 2"/>
          <p:cNvSpPr txBox="1"/>
          <p:nvPr/>
        </p:nvSpPr>
        <p:spPr>
          <a:xfrm>
            <a:off x="533400" y="381000"/>
            <a:ext cx="8153400" cy="6494085"/>
          </a:xfrm>
          <a:prstGeom prst="rect">
            <a:avLst/>
          </a:prstGeom>
          <a:noFill/>
        </p:spPr>
        <p:txBody>
          <a:bodyPr wrap="square" rtlCol="0">
            <a:spAutoFit/>
          </a:bodyPr>
          <a:lstStyle/>
          <a:p>
            <a:r>
              <a:rPr lang="en-US" sz="1500" dirty="0" smtClean="0"/>
              <a:t>	</a:t>
            </a:r>
            <a:r>
              <a:rPr lang="en-US" sz="1500" b="1" cap="small" dirty="0">
                <a:solidFill>
                  <a:prstClr val="black"/>
                </a:solidFill>
              </a:rPr>
              <a:t> President Johnson:</a:t>
            </a:r>
            <a:r>
              <a:rPr lang="en-US" sz="1500" dirty="0">
                <a:solidFill>
                  <a:prstClr val="black"/>
                </a:solidFill>
              </a:rPr>
              <a:t> </a:t>
            </a:r>
            <a:r>
              <a:rPr lang="en-US" sz="1500" dirty="0" smtClean="0"/>
              <a:t>How </a:t>
            </a:r>
            <a:r>
              <a:rPr lang="en-US" sz="1500" dirty="0"/>
              <a:t>are you?</a:t>
            </a:r>
          </a:p>
          <a:p>
            <a:r>
              <a:rPr lang="en-US" sz="1500" dirty="0"/>
              <a:t>	</a:t>
            </a:r>
            <a:r>
              <a:rPr lang="en-US" sz="1500" b="1" cap="small" dirty="0">
                <a:solidFill>
                  <a:prstClr val="black"/>
                </a:solidFill>
              </a:rPr>
              <a:t> </a:t>
            </a:r>
            <a:r>
              <a:rPr lang="en-US" sz="1500" b="1" cap="small" dirty="0" smtClean="0">
                <a:solidFill>
                  <a:prstClr val="black"/>
                </a:solidFill>
              </a:rPr>
              <a:t>Everett Dirksen:</a:t>
            </a:r>
            <a:r>
              <a:rPr lang="en-US" sz="1500" dirty="0" smtClean="0">
                <a:solidFill>
                  <a:prstClr val="black"/>
                </a:solidFill>
              </a:rPr>
              <a:t> </a:t>
            </a:r>
            <a:r>
              <a:rPr lang="en-US" sz="1500" dirty="0" smtClean="0"/>
              <a:t>I’m </a:t>
            </a:r>
            <a:r>
              <a:rPr lang="en-US" sz="1500" dirty="0"/>
              <a:t>all right; how are you?</a:t>
            </a:r>
          </a:p>
          <a:p>
            <a:r>
              <a:rPr lang="en-US" sz="1500" dirty="0"/>
              <a:t>	</a:t>
            </a:r>
            <a:r>
              <a:rPr lang="en-US" sz="1500" b="1" cap="small" dirty="0">
                <a:solidFill>
                  <a:prstClr val="black"/>
                </a:solidFill>
              </a:rPr>
              <a:t> President Johnson:</a:t>
            </a:r>
            <a:r>
              <a:rPr lang="en-US" sz="1500" dirty="0">
                <a:solidFill>
                  <a:prstClr val="black"/>
                </a:solidFill>
              </a:rPr>
              <a:t> </a:t>
            </a:r>
            <a:r>
              <a:rPr lang="en-US" sz="1500" dirty="0" smtClean="0"/>
              <a:t>Oh</a:t>
            </a:r>
            <a:r>
              <a:rPr lang="en-US" sz="1500" dirty="0"/>
              <a:t>, a little bit grinding away.</a:t>
            </a:r>
          </a:p>
          <a:p>
            <a:r>
              <a:rPr lang="en-US" sz="1500" dirty="0"/>
              <a:t>	</a:t>
            </a:r>
            <a:r>
              <a:rPr lang="en-US" sz="1500" b="1" cap="small" dirty="0">
                <a:solidFill>
                  <a:prstClr val="black"/>
                </a:solidFill>
              </a:rPr>
              <a:t> Dirksen: </a:t>
            </a:r>
            <a:r>
              <a:rPr lang="en-US" sz="1500" dirty="0" smtClean="0"/>
              <a:t>I </a:t>
            </a:r>
            <a:r>
              <a:rPr lang="en-US" sz="1500" dirty="0"/>
              <a:t>am bushed. This goddamn voting rights bill . . . </a:t>
            </a:r>
            <a:endParaRPr lang="en-US" sz="1500" dirty="0" smtClean="0"/>
          </a:p>
          <a:p>
            <a:r>
              <a:rPr lang="en-US" sz="1500" dirty="0" smtClean="0"/>
              <a:t>[</a:t>
            </a:r>
            <a:r>
              <a:rPr lang="en-US" sz="1500" i="1" dirty="0"/>
              <a:t>Break</a:t>
            </a:r>
            <a:r>
              <a:rPr lang="en-US" sz="1500" dirty="0"/>
              <a:t>.]</a:t>
            </a:r>
          </a:p>
          <a:p>
            <a:r>
              <a:rPr lang="en-US" sz="1500" dirty="0"/>
              <a:t>	</a:t>
            </a:r>
            <a:r>
              <a:rPr lang="en-US" sz="1500" b="1" cap="small" dirty="0">
                <a:solidFill>
                  <a:prstClr val="black"/>
                </a:solidFill>
              </a:rPr>
              <a:t> Dirksen:</a:t>
            </a:r>
            <a:r>
              <a:rPr lang="en-US" sz="1500" dirty="0" smtClean="0"/>
              <a:t>  </a:t>
            </a:r>
            <a:r>
              <a:rPr lang="en-US" sz="1500" dirty="0"/>
              <a:t>I hated like hell to leave some of them [senators] in the dark [about pending legislative strategy] because we had [South Carolina senator] Strom [Thurmond] this morning, and [Mississippi senator] John </a:t>
            </a:r>
            <a:r>
              <a:rPr lang="en-US" sz="1500" dirty="0" err="1"/>
              <a:t>Stennis</a:t>
            </a:r>
            <a:r>
              <a:rPr lang="en-US" sz="1500" dirty="0"/>
              <a:t>. We’ve modified this </a:t>
            </a:r>
            <a:r>
              <a:rPr lang="en-US" sz="1500" dirty="0" smtClean="0"/>
              <a:t>rather substantially </a:t>
            </a:r>
            <a:r>
              <a:rPr lang="en-US" sz="1500" dirty="0"/>
              <a:t>to make damn sure that we’ll be on good constitutional ground.</a:t>
            </a:r>
          </a:p>
          <a:p>
            <a:r>
              <a:rPr lang="en-US" sz="1500" dirty="0"/>
              <a:t>	</a:t>
            </a:r>
            <a:r>
              <a:rPr lang="en-US" sz="1500" b="1" cap="small" dirty="0">
                <a:solidFill>
                  <a:prstClr val="black"/>
                </a:solidFill>
              </a:rPr>
              <a:t> President Johnson:</a:t>
            </a:r>
            <a:r>
              <a:rPr lang="en-US" sz="1500" dirty="0">
                <a:solidFill>
                  <a:prstClr val="black"/>
                </a:solidFill>
              </a:rPr>
              <a:t> </a:t>
            </a:r>
            <a:r>
              <a:rPr lang="en-US" sz="1500" dirty="0" smtClean="0"/>
              <a:t>Yeah</a:t>
            </a:r>
            <a:r>
              <a:rPr lang="en-US" sz="1500" dirty="0"/>
              <a:t>?</a:t>
            </a:r>
          </a:p>
          <a:p>
            <a:r>
              <a:rPr lang="en-US" sz="1500" dirty="0"/>
              <a:t>	</a:t>
            </a:r>
            <a:r>
              <a:rPr lang="en-US" sz="1500" b="1" cap="small" dirty="0">
                <a:solidFill>
                  <a:prstClr val="black"/>
                </a:solidFill>
              </a:rPr>
              <a:t> Dirksen: </a:t>
            </a:r>
            <a:r>
              <a:rPr lang="en-US" sz="1500" dirty="0" smtClean="0"/>
              <a:t>But </a:t>
            </a:r>
            <a:r>
              <a:rPr lang="en-US" sz="1500" dirty="0"/>
              <a:t>I couldn’t say it to ‘</a:t>
            </a:r>
            <a:r>
              <a:rPr lang="en-US" sz="1500" dirty="0" err="1"/>
              <a:t>em</a:t>
            </a:r>
            <a:r>
              <a:rPr lang="en-US" sz="1500" dirty="0"/>
              <a:t>. Now, they’re going to have to have a little time to look it over, and peck around. And I think if we work it out that way, that’s going to be all to the good, and it’s going to save us time in the end.</a:t>
            </a:r>
          </a:p>
          <a:p>
            <a:r>
              <a:rPr lang="en-US" sz="1500" dirty="0"/>
              <a:t>	</a:t>
            </a:r>
            <a:r>
              <a:rPr lang="en-US" sz="1500" b="1" cap="small" dirty="0">
                <a:solidFill>
                  <a:prstClr val="black"/>
                </a:solidFill>
              </a:rPr>
              <a:t> President Johnson:</a:t>
            </a:r>
            <a:r>
              <a:rPr lang="en-US" sz="1500" dirty="0" smtClean="0"/>
              <a:t> </a:t>
            </a:r>
            <a:r>
              <a:rPr lang="en-US" sz="1500" dirty="0"/>
              <a:t>It is if we don’t get into another situation [like] Selma while we’re waiting.</a:t>
            </a:r>
          </a:p>
          <a:p>
            <a:r>
              <a:rPr lang="en-US" sz="1500" dirty="0"/>
              <a:t>	</a:t>
            </a:r>
            <a:r>
              <a:rPr lang="en-US" sz="1500" b="1" cap="small" dirty="0">
                <a:solidFill>
                  <a:prstClr val="black"/>
                </a:solidFill>
              </a:rPr>
              <a:t> Dirksen: </a:t>
            </a:r>
            <a:r>
              <a:rPr lang="en-US" sz="1500" dirty="0" smtClean="0"/>
              <a:t>Yeah</a:t>
            </a:r>
            <a:r>
              <a:rPr lang="en-US" sz="1500" dirty="0"/>
              <a:t>.</a:t>
            </a:r>
          </a:p>
          <a:p>
            <a:r>
              <a:rPr lang="en-US" sz="1500" dirty="0"/>
              <a:t>	</a:t>
            </a:r>
            <a:r>
              <a:rPr lang="en-US" sz="1500" b="1" cap="small" dirty="0">
                <a:solidFill>
                  <a:prstClr val="black"/>
                </a:solidFill>
              </a:rPr>
              <a:t> President Johnson:</a:t>
            </a:r>
            <a:r>
              <a:rPr lang="en-US" sz="1500" dirty="0">
                <a:solidFill>
                  <a:prstClr val="black"/>
                </a:solidFill>
              </a:rPr>
              <a:t> </a:t>
            </a:r>
            <a:r>
              <a:rPr lang="en-US" sz="1500" dirty="0" smtClean="0"/>
              <a:t>That’s </a:t>
            </a:r>
            <a:r>
              <a:rPr lang="en-US" sz="1500" dirty="0"/>
              <a:t>the damn danger.</a:t>
            </a:r>
          </a:p>
          <a:p>
            <a:r>
              <a:rPr lang="en-US" sz="1500" dirty="0"/>
              <a:t>	</a:t>
            </a:r>
            <a:r>
              <a:rPr lang="en-US" sz="1500" b="1" cap="small" dirty="0">
                <a:solidFill>
                  <a:prstClr val="black"/>
                </a:solidFill>
              </a:rPr>
              <a:t> Dirksen:</a:t>
            </a:r>
            <a:r>
              <a:rPr lang="en-US" sz="1500" dirty="0" smtClean="0"/>
              <a:t>  </a:t>
            </a:r>
            <a:r>
              <a:rPr lang="en-US" sz="1500" dirty="0"/>
              <a:t>Well—</a:t>
            </a:r>
          </a:p>
          <a:p>
            <a:r>
              <a:rPr lang="en-US" sz="1500" dirty="0"/>
              <a:t>	</a:t>
            </a:r>
            <a:r>
              <a:rPr lang="en-US" sz="1500" b="1" cap="small" dirty="0">
                <a:solidFill>
                  <a:prstClr val="black"/>
                </a:solidFill>
              </a:rPr>
              <a:t> President Johnson:</a:t>
            </a:r>
            <a:r>
              <a:rPr lang="en-US" sz="1500" dirty="0" smtClean="0"/>
              <a:t> </a:t>
            </a:r>
            <a:r>
              <a:rPr lang="en-US" sz="1500" dirty="0"/>
              <a:t>Now, these boys—Strom and John are going to be as strong against it when they end, stronger than they are when they start. You got no chance there. And I sure don’t want to have to send another—go through a Selma, because we got through it locally pretty good.</a:t>
            </a:r>
          </a:p>
          <a:p>
            <a:r>
              <a:rPr lang="en-US" sz="1500" dirty="0"/>
              <a:t>	</a:t>
            </a:r>
            <a:r>
              <a:rPr lang="en-US" sz="1500" b="1" cap="small" dirty="0">
                <a:solidFill>
                  <a:prstClr val="black"/>
                </a:solidFill>
              </a:rPr>
              <a:t> Dirksen: </a:t>
            </a:r>
            <a:r>
              <a:rPr lang="en-US" sz="1500" dirty="0" smtClean="0"/>
              <a:t>Yeah</a:t>
            </a:r>
            <a:r>
              <a:rPr lang="en-US" sz="1500" dirty="0"/>
              <a:t>.</a:t>
            </a:r>
          </a:p>
          <a:p>
            <a:r>
              <a:rPr lang="en-US" sz="1500" dirty="0"/>
              <a:t>	</a:t>
            </a:r>
            <a:r>
              <a:rPr lang="en-US" sz="1500" b="1" cap="small" dirty="0">
                <a:solidFill>
                  <a:prstClr val="black"/>
                </a:solidFill>
              </a:rPr>
              <a:t> President Johnson:</a:t>
            </a:r>
            <a:r>
              <a:rPr lang="en-US" sz="1500" dirty="0" smtClean="0"/>
              <a:t> </a:t>
            </a:r>
            <a:r>
              <a:rPr lang="en-US" sz="1500" dirty="0"/>
              <a:t>But if they think we’re dilly-dallying, and off for Easter, why, it creates a hell of a lot of problems.</a:t>
            </a:r>
          </a:p>
          <a:p>
            <a:r>
              <a:rPr lang="en-US" sz="1500" dirty="0"/>
              <a:t>	</a:t>
            </a:r>
            <a:r>
              <a:rPr lang="en-US" sz="1500" b="1" cap="small" dirty="0">
                <a:solidFill>
                  <a:prstClr val="black"/>
                </a:solidFill>
              </a:rPr>
              <a:t> Dirksen: </a:t>
            </a:r>
            <a:r>
              <a:rPr lang="en-US" sz="1500" dirty="0" smtClean="0"/>
              <a:t>When </a:t>
            </a:r>
            <a:r>
              <a:rPr lang="en-US" sz="1500" dirty="0"/>
              <a:t>you stop to consider the amount of staff work we’ve done on that damn bill, the senators are entitled to some time to have a good look-see; and that’s all the more reason, I think, why we ought to take that Easter recess as planned.</a:t>
            </a:r>
          </a:p>
          <a:p>
            <a:endParaRPr lang="en-US" sz="1500" dirty="0"/>
          </a:p>
        </p:txBody>
      </p:sp>
      <p:pic>
        <p:nvPicPr>
          <p:cNvPr id="4" name="dirksen 5 apr6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91400" y="152400"/>
            <a:ext cx="609600" cy="609600"/>
          </a:xfrm>
          <a:prstGeom prst="rect">
            <a:avLst/>
          </a:prstGeom>
        </p:spPr>
      </p:pic>
    </p:spTree>
    <p:extLst>
      <p:ext uri="{BB962C8B-B14F-4D97-AF65-F5344CB8AC3E}">
        <p14:creationId xmlns:p14="http://schemas.microsoft.com/office/powerpoint/2010/main" val="14731422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86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lyndon_johnson_and_martin_luther_king_jr_-_voting_rights_act.jpg"/>
          <p:cNvPicPr>
            <a:picLocks noChangeAspect="1"/>
          </p:cNvPicPr>
          <p:nvPr/>
        </p:nvPicPr>
        <p:blipFill>
          <a:blip r:embed="rId3" cstate="print"/>
          <a:stretch>
            <a:fillRect/>
          </a:stretch>
        </p:blipFill>
        <p:spPr>
          <a:xfrm>
            <a:off x="0" y="365760"/>
            <a:ext cx="9144000" cy="6126480"/>
          </a:xfrm>
          <a:prstGeom prst="rect">
            <a:avLst/>
          </a:prstGeom>
        </p:spPr>
      </p:pic>
    </p:spTree>
    <p:extLst>
      <p:ext uri="{BB962C8B-B14F-4D97-AF65-F5344CB8AC3E}">
        <p14:creationId xmlns:p14="http://schemas.microsoft.com/office/powerpoint/2010/main" val="20703223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3" cstate="print"/>
          <a:srcRect/>
          <a:stretch>
            <a:fillRect/>
          </a:stretch>
        </p:blipFill>
        <p:spPr bwMode="auto">
          <a:xfrm>
            <a:off x="228600" y="1066800"/>
            <a:ext cx="8665030" cy="4736301"/>
          </a:xfrm>
          <a:prstGeom prst="rect">
            <a:avLst/>
          </a:prstGeom>
          <a:noFill/>
          <a:ln w="9525">
            <a:noFill/>
            <a:miter lim="800000"/>
            <a:headEnd/>
            <a:tailEnd/>
          </a:ln>
        </p:spPr>
      </p:pic>
    </p:spTree>
    <p:extLst>
      <p:ext uri="{BB962C8B-B14F-4D97-AF65-F5344CB8AC3E}">
        <p14:creationId xmlns:p14="http://schemas.microsoft.com/office/powerpoint/2010/main" val="41295862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609600"/>
            <a:ext cx="7543800" cy="4524315"/>
          </a:xfrm>
          <a:prstGeom prst="rect">
            <a:avLst/>
          </a:prstGeom>
          <a:noFill/>
        </p:spPr>
        <p:txBody>
          <a:bodyPr wrap="square" rtlCol="0">
            <a:spAutoFit/>
          </a:bodyPr>
          <a:lstStyle/>
          <a:p>
            <a:pPr algn="ctr"/>
            <a:r>
              <a:rPr lang="en-US" dirty="0" smtClean="0">
                <a:solidFill>
                  <a:prstClr val="black"/>
                </a:solidFill>
              </a:rPr>
              <a:t>24</a:t>
            </a:r>
            <a:r>
              <a:rPr lang="en-US" baseline="30000" dirty="0" smtClean="0">
                <a:solidFill>
                  <a:prstClr val="black"/>
                </a:solidFill>
              </a:rPr>
              <a:t>th</a:t>
            </a:r>
            <a:r>
              <a:rPr lang="en-US" dirty="0" smtClean="0">
                <a:solidFill>
                  <a:prstClr val="black"/>
                </a:solidFill>
              </a:rPr>
              <a:t> Amendment</a:t>
            </a:r>
            <a:endParaRPr lang="en-US" dirty="0">
              <a:solidFill>
                <a:prstClr val="black"/>
              </a:solidFill>
            </a:endParaRPr>
          </a:p>
          <a:p>
            <a:endParaRPr lang="en-US" dirty="0" smtClean="0">
              <a:solidFill>
                <a:prstClr val="black"/>
              </a:solidFill>
            </a:endParaRPr>
          </a:p>
          <a:p>
            <a:r>
              <a:rPr lang="en-US" dirty="0" smtClean="0">
                <a:solidFill>
                  <a:prstClr val="black"/>
                </a:solidFill>
              </a:rPr>
              <a:t>Section </a:t>
            </a:r>
            <a:r>
              <a:rPr lang="en-US" dirty="0">
                <a:solidFill>
                  <a:prstClr val="black"/>
                </a:solidFill>
              </a:rPr>
              <a:t>1</a:t>
            </a:r>
            <a:r>
              <a:rPr lang="en-US" dirty="0" smtClean="0">
                <a:solidFill>
                  <a:prstClr val="black"/>
                </a:solidFill>
              </a:rPr>
              <a:t>.</a:t>
            </a:r>
          </a:p>
          <a:p>
            <a:endParaRPr lang="en-US" dirty="0">
              <a:solidFill>
                <a:prstClr val="black"/>
              </a:solidFill>
            </a:endParaRPr>
          </a:p>
          <a:p>
            <a:r>
              <a:rPr lang="en-US" dirty="0">
                <a:solidFill>
                  <a:prstClr val="black"/>
                </a:solidFill>
              </a:rPr>
              <a:t>The right of citizens of the United States to vote in any primary or other election for President or Vice President, for electors for President or Vice President, or for Senator or Representative in Congress, shall not be denied or abridged by the United States or any state by reason of failure to pay any poll tax or other tax</a:t>
            </a:r>
            <a:r>
              <a:rPr lang="en-US" dirty="0" smtClean="0">
                <a:solidFill>
                  <a:prstClr val="black"/>
                </a:solidFill>
              </a:rPr>
              <a:t>.</a:t>
            </a:r>
          </a:p>
          <a:p>
            <a:endParaRPr lang="en-US" dirty="0">
              <a:solidFill>
                <a:prstClr val="black"/>
              </a:solidFill>
            </a:endParaRPr>
          </a:p>
          <a:p>
            <a:endParaRPr lang="en-US" dirty="0">
              <a:solidFill>
                <a:prstClr val="black"/>
              </a:solidFill>
            </a:endParaRPr>
          </a:p>
          <a:p>
            <a:r>
              <a:rPr lang="en-US" dirty="0">
                <a:solidFill>
                  <a:prstClr val="black"/>
                </a:solidFill>
              </a:rPr>
              <a:t>Section 2</a:t>
            </a:r>
            <a:r>
              <a:rPr lang="en-US" dirty="0" smtClean="0">
                <a:solidFill>
                  <a:prstClr val="black"/>
                </a:solidFill>
              </a:rPr>
              <a:t>.</a:t>
            </a:r>
          </a:p>
          <a:p>
            <a:endParaRPr lang="en-US" dirty="0">
              <a:solidFill>
                <a:prstClr val="black"/>
              </a:solidFill>
            </a:endParaRPr>
          </a:p>
          <a:p>
            <a:r>
              <a:rPr lang="en-US" dirty="0">
                <a:solidFill>
                  <a:prstClr val="black"/>
                </a:solidFill>
              </a:rPr>
              <a:t>The Congress shall have power to enforce this article by appropriate legislation.</a:t>
            </a:r>
          </a:p>
          <a:p>
            <a:endParaRPr lang="en-US" dirty="0">
              <a:solidFill>
                <a:prstClr val="black"/>
              </a:solidFill>
            </a:endParaRPr>
          </a:p>
        </p:txBody>
      </p:sp>
    </p:spTree>
    <p:extLst>
      <p:ext uri="{BB962C8B-B14F-4D97-AF65-F5344CB8AC3E}">
        <p14:creationId xmlns:p14="http://schemas.microsoft.com/office/powerpoint/2010/main" val="3374792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5874</TotalTime>
  <Words>773</Words>
  <Application>Microsoft Office PowerPoint</Application>
  <PresentationFormat>On-screen Show (4:3)</PresentationFormat>
  <Paragraphs>129</Paragraphs>
  <Slides>47</Slides>
  <Notes>40</Notes>
  <HiddenSlides>0</HiddenSlides>
  <MMClips>3</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34</cp:revision>
  <dcterms:created xsi:type="dcterms:W3CDTF">2010-02-06T04:24:54Z</dcterms:created>
  <dcterms:modified xsi:type="dcterms:W3CDTF">2013-10-28T17:55:09Z</dcterms:modified>
</cp:coreProperties>
</file>