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98" r:id="rId2"/>
    <p:sldId id="261" r:id="rId3"/>
    <p:sldId id="262" r:id="rId4"/>
    <p:sldId id="367" r:id="rId5"/>
    <p:sldId id="351" r:id="rId6"/>
    <p:sldId id="352" r:id="rId7"/>
    <p:sldId id="296" r:id="rId8"/>
    <p:sldId id="297" r:id="rId9"/>
    <p:sldId id="334" r:id="rId10"/>
    <p:sldId id="336" r:id="rId11"/>
    <p:sldId id="353" r:id="rId12"/>
    <p:sldId id="368" r:id="rId13"/>
    <p:sldId id="355" r:id="rId14"/>
    <p:sldId id="356" r:id="rId15"/>
    <p:sldId id="354" r:id="rId16"/>
    <p:sldId id="338" r:id="rId17"/>
    <p:sldId id="370" r:id="rId18"/>
    <p:sldId id="337" r:id="rId19"/>
    <p:sldId id="339" r:id="rId20"/>
    <p:sldId id="364" r:id="rId21"/>
    <p:sldId id="340" r:id="rId22"/>
    <p:sldId id="365" r:id="rId23"/>
    <p:sldId id="341" r:id="rId24"/>
    <p:sldId id="371" r:id="rId25"/>
    <p:sldId id="344" r:id="rId26"/>
    <p:sldId id="374" r:id="rId27"/>
    <p:sldId id="366" r:id="rId28"/>
    <p:sldId id="276" r:id="rId29"/>
    <p:sldId id="292" r:id="rId30"/>
    <p:sldId id="295" r:id="rId31"/>
    <p:sldId id="362" r:id="rId32"/>
    <p:sldId id="342" r:id="rId33"/>
    <p:sldId id="363" r:id="rId34"/>
    <p:sldId id="343" r:id="rId35"/>
    <p:sldId id="345" r:id="rId36"/>
    <p:sldId id="373" r:id="rId37"/>
    <p:sldId id="346" r:id="rId38"/>
    <p:sldId id="313" r:id="rId39"/>
    <p:sldId id="314" r:id="rId40"/>
    <p:sldId id="315" r:id="rId41"/>
    <p:sldId id="348" r:id="rId42"/>
    <p:sldId id="347" r:id="rId43"/>
    <p:sldId id="372" r:id="rId44"/>
    <p:sldId id="357" r:id="rId45"/>
    <p:sldId id="358" r:id="rId46"/>
    <p:sldId id="359" r:id="rId47"/>
    <p:sldId id="360" r:id="rId48"/>
    <p:sldId id="361" r:id="rId49"/>
    <p:sldId id="369"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1284"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4509A2-C946-46EF-9F31-ECC8DCECCC05}" type="datetimeFigureOut">
              <a:rPr lang="en-US" smtClean="0"/>
              <a:pPr/>
              <a:t>17-Nov-13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698AE4-61D8-4111-B0DD-237E5F19726D}" type="slidenum">
              <a:rPr lang="en-US" smtClean="0"/>
              <a:pPr/>
              <a:t>‹#›</a:t>
            </a:fld>
            <a:endParaRPr lang="en-US"/>
          </a:p>
        </p:txBody>
      </p:sp>
    </p:spTree>
    <p:extLst>
      <p:ext uri="{BB962C8B-B14F-4D97-AF65-F5344CB8AC3E}">
        <p14:creationId xmlns:p14="http://schemas.microsoft.com/office/powerpoint/2010/main" val="11314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25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28</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Shelby,</a:t>
            </a:r>
            <a:r>
              <a:rPr lang="en-US" baseline="0" dirty="0" smtClean="0"/>
              <a:t> Warren, </a:t>
            </a:r>
            <a:r>
              <a:rPr lang="en-US" baseline="0" dirty="0" err="1" smtClean="0"/>
              <a:t>VanWert</a:t>
            </a:r>
            <a:r>
              <a:rPr lang="en-US" baseline="0" dirty="0" smtClean="0"/>
              <a:t>, and Delaware Counties; Bush gets 71% </a:t>
            </a:r>
            <a:r>
              <a:rPr lang="en-US" baseline="0" smtClean="0"/>
              <a:t>in Shelby</a:t>
            </a:r>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32</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34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35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37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38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39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40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41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pPr/>
              <a:t>17-Nov-13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pPr/>
              <a:t>17-Nov-13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D60053-6CEE-459F-8369-53213F7E70ED}" type="datetimeFigureOut">
              <a:rPr lang="en-US" smtClean="0"/>
              <a:pPr/>
              <a:t>17-Nov-13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D60053-6CEE-459F-8369-53213F7E70ED}" type="datetimeFigureOut">
              <a:rPr lang="en-US" smtClean="0"/>
              <a:pPr/>
              <a:t>17-Nov-13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D60053-6CEE-459F-8369-53213F7E70ED}" type="datetimeFigureOut">
              <a:rPr lang="en-US" smtClean="0"/>
              <a:pPr/>
              <a:t>17-Nov-13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D60053-6CEE-459F-8369-53213F7E70ED}" type="datetimeFigureOut">
              <a:rPr lang="en-US" smtClean="0"/>
              <a:pPr/>
              <a:t>17-Nov-13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D60053-6CEE-459F-8369-53213F7E70ED}" type="datetimeFigureOut">
              <a:rPr lang="en-US" smtClean="0"/>
              <a:pPr/>
              <a:t>17-Nov-13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pPr/>
              <a:t>17-Nov-13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pPr/>
              <a:t>17-Nov-13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pPr/>
              <a:t>17-Nov-13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pPr/>
              <a:t>17-Nov-13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D60053-6CEE-459F-8369-53213F7E70ED}" type="datetimeFigureOut">
              <a:rPr lang="en-US" smtClean="0"/>
              <a:pPr/>
              <a:t>17-Nov-13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115DD6-9896-444E-BE52-3DFD56D374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wbushbullhorn.jpg"/>
          <p:cNvPicPr>
            <a:picLocks noChangeAspect="1"/>
          </p:cNvPicPr>
          <p:nvPr/>
        </p:nvPicPr>
        <p:blipFill>
          <a:blip r:embed="rId3" cstate="print"/>
          <a:stretch>
            <a:fillRect/>
          </a:stretch>
        </p:blipFill>
        <p:spPr>
          <a:xfrm>
            <a:off x="109967" y="533400"/>
            <a:ext cx="8809653" cy="58674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Yoo.jpg"/>
          <p:cNvPicPr>
            <a:picLocks noChangeAspect="1"/>
          </p:cNvPicPr>
          <p:nvPr/>
        </p:nvPicPr>
        <p:blipFill>
          <a:blip r:embed="rId3" cstate="print"/>
          <a:stretch>
            <a:fillRect/>
          </a:stretch>
        </p:blipFill>
        <p:spPr>
          <a:xfrm>
            <a:off x="2000250" y="-25400"/>
            <a:ext cx="5162550" cy="68834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ey_bush1.jpg"/>
          <p:cNvPicPr>
            <a:picLocks noChangeAspect="1"/>
          </p:cNvPicPr>
          <p:nvPr/>
        </p:nvPicPr>
        <p:blipFill>
          <a:blip r:embed="rId3" cstate="print"/>
          <a:stretch>
            <a:fillRect/>
          </a:stretch>
        </p:blipFill>
        <p:spPr>
          <a:xfrm>
            <a:off x="402523" y="153590"/>
            <a:ext cx="8436677" cy="6475809"/>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600" y="152400"/>
            <a:ext cx="7848600" cy="6428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6505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mediabistro.com/fishbowlny/files/original/tom_ridge.jpg"/>
          <p:cNvPicPr>
            <a:picLocks noChangeAspect="1" noChangeArrowheads="1"/>
          </p:cNvPicPr>
          <p:nvPr/>
        </p:nvPicPr>
        <p:blipFill>
          <a:blip r:embed="rId3" cstate="print"/>
          <a:srcRect/>
          <a:stretch>
            <a:fillRect/>
          </a:stretch>
        </p:blipFill>
        <p:spPr bwMode="auto">
          <a:xfrm>
            <a:off x="1450086" y="178059"/>
            <a:ext cx="6322314" cy="645134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www.terror-alert.com/images/TerrorAlertChart.jpg"/>
          <p:cNvPicPr>
            <a:picLocks noChangeAspect="1" noChangeArrowheads="1"/>
          </p:cNvPicPr>
          <p:nvPr/>
        </p:nvPicPr>
        <p:blipFill>
          <a:blip r:embed="rId3" cstate="print"/>
          <a:srcRect/>
          <a:stretch>
            <a:fillRect/>
          </a:stretch>
        </p:blipFill>
        <p:spPr bwMode="auto">
          <a:xfrm>
            <a:off x="2478158" y="81533"/>
            <a:ext cx="4379842" cy="6547867"/>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11Commissioners.jpg"/>
          <p:cNvPicPr>
            <a:picLocks noChangeAspect="1"/>
          </p:cNvPicPr>
          <p:nvPr/>
        </p:nvPicPr>
        <p:blipFill>
          <a:blip r:embed="rId3" cstate="print"/>
          <a:stretch>
            <a:fillRect/>
          </a:stretch>
        </p:blipFill>
        <p:spPr>
          <a:xfrm>
            <a:off x="762000" y="1212850"/>
            <a:ext cx="7620000" cy="44323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11 Commission.bmp"/>
          <p:cNvPicPr>
            <a:picLocks noChangeAspect="1"/>
          </p:cNvPicPr>
          <p:nvPr/>
        </p:nvPicPr>
        <p:blipFill>
          <a:blip r:embed="rId3" cstate="print"/>
          <a:stretch>
            <a:fillRect/>
          </a:stretch>
        </p:blipFill>
        <p:spPr>
          <a:xfrm>
            <a:off x="2386012" y="119062"/>
            <a:ext cx="4371975" cy="661987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848600" cy="6247864"/>
          </a:xfrm>
          <a:prstGeom prst="rect">
            <a:avLst/>
          </a:prstGeom>
          <a:noFill/>
        </p:spPr>
        <p:txBody>
          <a:bodyPr wrap="square" rtlCol="0">
            <a:spAutoFit/>
          </a:bodyPr>
          <a:lstStyle/>
          <a:p>
            <a:pPr algn="ctr"/>
            <a:r>
              <a:rPr lang="en-US" sz="1600" dirty="0" smtClean="0"/>
              <a:t>9-11 Commission Recommendations</a:t>
            </a:r>
          </a:p>
          <a:p>
            <a:endParaRPr lang="en-US" sz="1600" dirty="0" smtClean="0"/>
          </a:p>
          <a:p>
            <a:r>
              <a:rPr lang="en-US" sz="1600" dirty="0" smtClean="0"/>
              <a:t>The U.S. border security system should be integrated into a larger network of screening points that includes our transportation system and access to vital facilities, such as nuclear reactors. The President should direct the Department of Homeland Security to lead the effort to design a comprehensive screening system, addressing common problems and setting common standards with </a:t>
            </a:r>
            <a:r>
              <a:rPr lang="en-US" sz="1600" dirty="0" err="1" smtClean="0"/>
              <a:t>systemwide</a:t>
            </a:r>
            <a:r>
              <a:rPr lang="en-US" sz="1600" dirty="0" smtClean="0"/>
              <a:t> goals in mind. Extending those standards among other governments could dramatically strengthen America and the world's collective ability to intercept individuals who pose catastrophic threats.</a:t>
            </a:r>
          </a:p>
          <a:p>
            <a:endParaRPr lang="en-US" sz="1600" dirty="0" smtClean="0"/>
          </a:p>
          <a:p>
            <a:r>
              <a:rPr lang="en-US" sz="1600" dirty="0" smtClean="0"/>
              <a:t>Lead responsibility for directing and executing paramilitary operations, whether clandestine or covert, should shift to the Defense Department. There it should be consolidated with the capabilities for training, direction, and execution of such operations already being developed in the Special Operations Command.</a:t>
            </a:r>
          </a:p>
          <a:p>
            <a:endParaRPr lang="en-US" sz="1600" dirty="0" smtClean="0"/>
          </a:p>
          <a:p>
            <a:r>
              <a:rPr lang="en-US" sz="1600" dirty="0" smtClean="0"/>
              <a:t>The president should lead the government-wide effort to bring the major national security institutions into the information revolution. He should coordinate the resolution of the legal, policy, and technical issues across agencies to create </a:t>
            </a:r>
            <a:r>
              <a:rPr lang="en-US" sz="1600" smtClean="0"/>
              <a:t>a "trusted </a:t>
            </a:r>
            <a:r>
              <a:rPr lang="en-US" sz="1600" dirty="0" smtClean="0"/>
              <a:t>information </a:t>
            </a:r>
            <a:r>
              <a:rPr lang="en-US" sz="1600" smtClean="0"/>
              <a:t>network.“</a:t>
            </a:r>
            <a:endParaRPr lang="en-US" sz="1600" dirty="0" smtClean="0"/>
          </a:p>
          <a:p>
            <a:endParaRPr lang="en-US" sz="1600" dirty="0" smtClean="0"/>
          </a:p>
          <a:p>
            <a:r>
              <a:rPr lang="en-US" sz="1600" dirty="0" smtClean="0"/>
              <a:t>Congressional oversight for intelligence -- and counterterrorism -- is now dysfunctional. Congress should address this problem. We have considered various alternatives: A joint committee on the old model of the Joint Committee on Atomic Energy is one. A single committee in each house of Congress, combining authorizing and appropriating authorities, is another.</a:t>
            </a:r>
          </a:p>
          <a:p>
            <a:endParaRPr lang="en-US"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questionauthority.files.wordpress.com/2010/02/img-nm-campos-torture-yoo-bybee_001643905153.jpg"/>
          <p:cNvPicPr>
            <a:picLocks noChangeAspect="1" noChangeArrowheads="1"/>
          </p:cNvPicPr>
          <p:nvPr/>
        </p:nvPicPr>
        <p:blipFill>
          <a:blip r:embed="rId3" cstate="print"/>
          <a:srcRect/>
          <a:stretch>
            <a:fillRect/>
          </a:stretch>
        </p:blipFill>
        <p:spPr bwMode="auto">
          <a:xfrm>
            <a:off x="92951" y="839682"/>
            <a:ext cx="8898649" cy="510391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228600"/>
            <a:ext cx="8305800" cy="7615238"/>
          </a:xfrm>
          <a:prstGeom prst="rect">
            <a:avLst/>
          </a:prstGeom>
          <a:noFill/>
        </p:spPr>
        <p:txBody>
          <a:bodyPr wrap="square" rtlCol="0">
            <a:spAutoFit/>
          </a:bodyPr>
          <a:lstStyle/>
          <a:p>
            <a:r>
              <a:rPr lang="en-US" sz="2000" dirty="0" smtClean="0"/>
              <a:t>We  have explained the scope of  the President’s Commander-in Chief power. In those opinions, we explained  that  the  text,  structure  and  history  of  the  Constitution  establish  that  the  Founders entrusted  the  President with the  primary responsibility,  and  therefore the power,  to  protect the security  of  the  United  States…</a:t>
            </a:r>
          </a:p>
          <a:p>
            <a:endParaRPr lang="en-US" sz="2000" dirty="0" smtClean="0"/>
          </a:p>
          <a:p>
            <a:r>
              <a:rPr lang="en-US" sz="2000" b="1" dirty="0" smtClean="0">
                <a:solidFill>
                  <a:srgbClr val="FF0000"/>
                </a:solidFill>
              </a:rPr>
              <a:t>The structure of  the Constitution  demonstrates  that  any  power  traditionally understood  as  pertaining  to  the executive -which  includes  the  conduct  of  warfare  and  the  defense  of  the  nation-unless expressly assigned to  Congress, is  vested in the President</a:t>
            </a:r>
            <a:r>
              <a:rPr lang="en-US" sz="2000" dirty="0" smtClean="0"/>
              <a:t>…</a:t>
            </a:r>
          </a:p>
          <a:p>
            <a:endParaRPr lang="en-US" sz="2000" dirty="0" smtClean="0"/>
          </a:p>
          <a:p>
            <a:r>
              <a:rPr lang="en-US" sz="2000" dirty="0" smtClean="0"/>
              <a:t>Ordinary  federal criminal  statutes  do  not  apply to the properly-authorized interrogation of  enemy combatants by the United States Armed Forces during an armed conflict…</a:t>
            </a:r>
          </a:p>
          <a:p>
            <a:endParaRPr lang="en-US" sz="2000" dirty="0" smtClean="0"/>
          </a:p>
          <a:p>
            <a:r>
              <a:rPr lang="en-US" sz="2000" b="1" dirty="0" smtClean="0">
                <a:solidFill>
                  <a:srgbClr val="FF0000"/>
                </a:solidFill>
              </a:rPr>
              <a:t>Even if  these [anti-torture] statutes were misconstrued to apply to persons acting at the direction of  the President during the conduct of  war,  the Department of Justice could not enforce this law or any of  the other criminal statutes applicable to the special maritime and territorial jurisdiction against federal officials acting pursuant to the President’s constitutional authority to direct a war.</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9050" y="304800"/>
            <a:ext cx="6447078"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94815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bu-ghraib-leash.jpg"/>
          <p:cNvPicPr>
            <a:picLocks noChangeAspect="1"/>
          </p:cNvPicPr>
          <p:nvPr/>
        </p:nvPicPr>
        <p:blipFill>
          <a:blip r:embed="rId3" cstate="print"/>
          <a:stretch>
            <a:fillRect/>
          </a:stretch>
        </p:blipFill>
        <p:spPr>
          <a:xfrm>
            <a:off x="506691" y="-41744"/>
            <a:ext cx="8180109" cy="689974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amnestyusa.org/magazine/i/guantanamo.jpg"/>
          <p:cNvPicPr>
            <a:picLocks noChangeAspect="1" noChangeArrowheads="1"/>
          </p:cNvPicPr>
          <p:nvPr/>
        </p:nvPicPr>
        <p:blipFill>
          <a:blip r:embed="rId3" cstate="print"/>
          <a:srcRect/>
          <a:stretch>
            <a:fillRect/>
          </a:stretch>
        </p:blipFill>
        <p:spPr bwMode="auto">
          <a:xfrm>
            <a:off x="214824" y="152209"/>
            <a:ext cx="8548176" cy="579139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www.nndb.com/people/295/000023226/jose_padilla.jpg"/>
          <p:cNvPicPr>
            <a:picLocks noChangeAspect="1" noChangeArrowheads="1"/>
          </p:cNvPicPr>
          <p:nvPr/>
        </p:nvPicPr>
        <p:blipFill>
          <a:blip r:embed="rId3" cstate="print"/>
          <a:srcRect/>
          <a:stretch>
            <a:fillRect/>
          </a:stretch>
        </p:blipFill>
        <p:spPr bwMode="auto">
          <a:xfrm>
            <a:off x="2675775" y="253245"/>
            <a:ext cx="4791825" cy="599515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8001000" cy="7017306"/>
          </a:xfrm>
          <a:prstGeom prst="rect">
            <a:avLst/>
          </a:prstGeom>
          <a:noFill/>
        </p:spPr>
        <p:txBody>
          <a:bodyPr wrap="square" rtlCol="0">
            <a:spAutoFit/>
          </a:bodyPr>
          <a:lstStyle/>
          <a:p>
            <a:pPr algn="ctr"/>
            <a:r>
              <a:rPr lang="en-US" i="1" dirty="0" err="1" smtClean="0"/>
              <a:t>Hamdi</a:t>
            </a:r>
            <a:r>
              <a:rPr lang="en-US" i="1" dirty="0" smtClean="0"/>
              <a:t> v. Rumsfeld </a:t>
            </a:r>
            <a:r>
              <a:rPr lang="en-US" dirty="0" smtClean="0"/>
              <a:t>(2004)</a:t>
            </a:r>
          </a:p>
          <a:p>
            <a:endParaRPr lang="en-US" dirty="0" smtClean="0"/>
          </a:p>
          <a:p>
            <a:r>
              <a:rPr lang="en-US" dirty="0" smtClean="0"/>
              <a:t>Striking the proper constitutional balance here is of great importance to the Nation during this period of ongoing combat. But it is equally vital that our calculus not give short shrift to the values that this country holds dear or to the privilege that is American citizenship. It is during our most challenging and uncertain moments that our Nation’s commitment to due process is most severely tested; and it is in those times that we must preserve our commitment at home to the principles for which we fight abroad…</a:t>
            </a:r>
          </a:p>
          <a:p>
            <a:endParaRPr lang="en-US" dirty="0" smtClean="0"/>
          </a:p>
          <a:p>
            <a:r>
              <a:rPr lang="en-US" dirty="0" smtClean="0"/>
              <a:t>We therefore hold that a citizen-detainee seeking to challenge his classification as an enemy combatant must receive notice of the factual basis for his classification, and a fair opportunity to rebut the Government’s factual assertions before a neutral </a:t>
            </a:r>
            <a:r>
              <a:rPr lang="en-US" dirty="0" err="1" smtClean="0"/>
              <a:t>decisionmaker</a:t>
            </a:r>
            <a:r>
              <a:rPr lang="en-US" dirty="0" smtClean="0"/>
              <a:t>…</a:t>
            </a:r>
          </a:p>
          <a:p>
            <a:endParaRPr lang="en-US" dirty="0" smtClean="0"/>
          </a:p>
          <a:p>
            <a:r>
              <a:rPr lang="en-US" dirty="0" smtClean="0"/>
              <a:t>In so holding, </a:t>
            </a:r>
            <a:r>
              <a:rPr lang="en-US" b="1" dirty="0" smtClean="0">
                <a:solidFill>
                  <a:srgbClr val="FF0000"/>
                </a:solidFill>
              </a:rPr>
              <a:t>we necessarily reject the Government’s assertion that separation of powers principles mandate a heavily circumscribed role for the courts in such circumstances. Indeed, the position that the courts must forgo any examination of the individual case and focus exclusively on the legality of the broader detention scheme cannot be mandated by any reasonable view of separation of powers, as this approach serves only to </a:t>
            </a:r>
            <a:r>
              <a:rPr lang="en-US" b="1" i="1" dirty="0" smtClean="0">
                <a:solidFill>
                  <a:srgbClr val="FF0000"/>
                </a:solidFill>
              </a:rPr>
              <a:t>condense</a:t>
            </a:r>
            <a:r>
              <a:rPr lang="en-US" b="1" dirty="0" smtClean="0">
                <a:solidFill>
                  <a:srgbClr val="FF0000"/>
                </a:solidFill>
              </a:rPr>
              <a:t> power into a single branch of government. We have long since made clear that a state of war is not a blank check for the President when it comes to the rights of the Nation’s citizens.</a:t>
            </a:r>
            <a:r>
              <a:rPr lang="en-US" dirty="0" smtClean="0"/>
              <a:t> </a:t>
            </a:r>
          </a:p>
          <a:p>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2400"/>
            <a:ext cx="7620000" cy="5909310"/>
          </a:xfrm>
          <a:prstGeom prst="rect">
            <a:avLst/>
          </a:prstGeom>
          <a:noFill/>
        </p:spPr>
        <p:txBody>
          <a:bodyPr wrap="square" rtlCol="0">
            <a:spAutoFit/>
          </a:bodyPr>
          <a:lstStyle/>
          <a:p>
            <a:pPr fontAlgn="base"/>
            <a:r>
              <a:rPr lang="en-US" dirty="0" smtClean="0"/>
              <a:t>	</a:t>
            </a:r>
            <a:r>
              <a:rPr lang="en-US" b="1" dirty="0" smtClean="0"/>
              <a:t>Justice </a:t>
            </a:r>
            <a:r>
              <a:rPr lang="en-US" b="1" dirty="0"/>
              <a:t>Kennedy</a:t>
            </a:r>
            <a:r>
              <a:rPr lang="en-US" dirty="0"/>
              <a:t>: </a:t>
            </a:r>
            <a:r>
              <a:rPr lang="en-US" dirty="0" smtClean="0"/>
              <a:t>I'm </a:t>
            </a:r>
            <a:r>
              <a:rPr lang="en-US" dirty="0"/>
              <a:t>interested in your arguments on the... on the legitimacy and the regularity of these commissions.</a:t>
            </a:r>
          </a:p>
          <a:p>
            <a:pPr fontAlgn="base"/>
            <a:r>
              <a:rPr lang="en-US" dirty="0" smtClean="0"/>
              <a:t>	</a:t>
            </a:r>
            <a:r>
              <a:rPr lang="en-US" b="1" dirty="0" smtClean="0"/>
              <a:t>Solicitor General Paul </a:t>
            </a:r>
            <a:r>
              <a:rPr lang="en-US" b="1" dirty="0"/>
              <a:t>Clement: </a:t>
            </a:r>
            <a:r>
              <a:rPr lang="en-US" dirty="0"/>
              <a:t>And if I could talk to various aspects of that, I'm happy--</a:t>
            </a:r>
          </a:p>
          <a:p>
            <a:pPr fontAlgn="base"/>
            <a:r>
              <a:rPr lang="en-US" dirty="0" smtClean="0"/>
              <a:t>	</a:t>
            </a:r>
            <a:r>
              <a:rPr lang="en-US" b="1" dirty="0" smtClean="0"/>
              <a:t>Justice </a:t>
            </a:r>
            <a:r>
              <a:rPr lang="en-US" b="1" dirty="0"/>
              <a:t>Breyer</a:t>
            </a:r>
            <a:r>
              <a:rPr lang="en-US" dirty="0"/>
              <a:t>: Can I put the--</a:t>
            </a:r>
          </a:p>
          <a:p>
            <a:pPr fontAlgn="base"/>
            <a:r>
              <a:rPr lang="en-US" dirty="0" smtClean="0"/>
              <a:t>	</a:t>
            </a:r>
            <a:r>
              <a:rPr lang="en-US" b="1" dirty="0" smtClean="0"/>
              <a:t>Mr</a:t>
            </a:r>
            <a:r>
              <a:rPr lang="en-US" b="1" dirty="0"/>
              <a:t>. Clement</a:t>
            </a:r>
            <a:r>
              <a:rPr lang="en-US" dirty="0"/>
              <a:t>: --to do so.</a:t>
            </a:r>
          </a:p>
          <a:p>
            <a:pPr fontAlgn="base"/>
            <a:r>
              <a:rPr lang="en-US" dirty="0" smtClean="0"/>
              <a:t>	</a:t>
            </a:r>
            <a:r>
              <a:rPr lang="en-US" b="1" dirty="0" smtClean="0"/>
              <a:t>Justice </a:t>
            </a:r>
            <a:r>
              <a:rPr lang="en-US" b="1" dirty="0"/>
              <a:t>Breyer</a:t>
            </a:r>
            <a:r>
              <a:rPr lang="en-US" dirty="0"/>
              <a:t>: --that issue in... </a:t>
            </a:r>
            <a:r>
              <a:rPr lang="en-US" dirty="0" smtClean="0"/>
              <a:t>And ignore </a:t>
            </a:r>
            <a:r>
              <a:rPr lang="en-US" dirty="0"/>
              <a:t>my question, which is the same as Justice Kennedy's, if it doesn't help.</a:t>
            </a:r>
          </a:p>
          <a:p>
            <a:pPr fontAlgn="base"/>
            <a:r>
              <a:rPr lang="en-US" dirty="0" smtClean="0"/>
              <a:t>	I'm </a:t>
            </a:r>
            <a:r>
              <a:rPr lang="en-US" dirty="0"/>
              <a:t>trying to focus </a:t>
            </a:r>
            <a:r>
              <a:rPr lang="en-US" dirty="0" smtClean="0"/>
              <a:t>this. And</a:t>
            </a:r>
            <a:r>
              <a:rPr lang="en-US" dirty="0"/>
              <a:t>, in my mind, I take their argument as saying,</a:t>
            </a:r>
          </a:p>
          <a:p>
            <a:pPr fontAlgn="base"/>
            <a:r>
              <a:rPr lang="en-US" dirty="0" smtClean="0"/>
              <a:t>	“Look</a:t>
            </a:r>
            <a:r>
              <a:rPr lang="en-US" dirty="0"/>
              <a:t>, you want to try a war </a:t>
            </a:r>
            <a:r>
              <a:rPr lang="en-US" dirty="0" smtClean="0"/>
              <a:t>crime. You </a:t>
            </a:r>
            <a:r>
              <a:rPr lang="en-US" dirty="0"/>
              <a:t>want to say this is a war crimes </a:t>
            </a:r>
            <a:r>
              <a:rPr lang="en-US" dirty="0" smtClean="0"/>
              <a:t>tribunal.</a:t>
            </a:r>
          </a:p>
          <a:p>
            <a:pPr fontAlgn="base"/>
            <a:r>
              <a:rPr lang="en-US" dirty="0"/>
              <a:t>	</a:t>
            </a:r>
            <a:r>
              <a:rPr lang="en-US" dirty="0" smtClean="0"/>
              <a:t>“One</a:t>
            </a:r>
            <a:r>
              <a:rPr lang="en-US" dirty="0"/>
              <a:t>, this is not a war, at least not an ordinary war. </a:t>
            </a:r>
            <a:r>
              <a:rPr lang="en-US" dirty="0" smtClean="0"/>
              <a:t>Two</a:t>
            </a:r>
            <a:r>
              <a:rPr lang="en-US" dirty="0"/>
              <a:t>, it's not a war </a:t>
            </a:r>
            <a:r>
              <a:rPr lang="en-US" i="1" dirty="0"/>
              <a:t>crime</a:t>
            </a:r>
            <a:r>
              <a:rPr lang="en-US" dirty="0"/>
              <a:t>, because that doesn't fall under international law. </a:t>
            </a:r>
            <a:r>
              <a:rPr lang="en-US" dirty="0" smtClean="0"/>
              <a:t>And</a:t>
            </a:r>
            <a:r>
              <a:rPr lang="en-US" dirty="0"/>
              <a:t>, three, it's not a war crime tribunal or commission, because no emergency, not on the battlefield, civil courts are open, there is no military commander asking for it, it's not in any of those in other respects, like past </a:t>
            </a:r>
            <a:r>
              <a:rPr lang="en-US" dirty="0" smtClean="0"/>
              <a:t>history.</a:t>
            </a:r>
          </a:p>
          <a:p>
            <a:pPr fontAlgn="base"/>
            <a:r>
              <a:rPr lang="en-US" dirty="0"/>
              <a:t>	</a:t>
            </a:r>
            <a:r>
              <a:rPr lang="en-US" dirty="0" smtClean="0"/>
              <a:t>“And </a:t>
            </a:r>
            <a:r>
              <a:rPr lang="en-US" dirty="0"/>
              <a:t>if the President can do this, well, then he can set up commissions to go to Toledo, and, in Toledo, pick up an alien, and not have any trial at all, except before that special commission</a:t>
            </a:r>
            <a:r>
              <a:rPr lang="en-US" dirty="0" smtClean="0"/>
              <a:t>.”</a:t>
            </a:r>
            <a:endParaRPr lang="en-US" dirty="0"/>
          </a:p>
          <a:p>
            <a:endParaRPr lang="en-US" dirty="0"/>
          </a:p>
        </p:txBody>
      </p:sp>
      <p:pic>
        <p:nvPicPr>
          <p:cNvPr id="3" name="hamda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239000" y="5562600"/>
            <a:ext cx="609600" cy="609600"/>
          </a:xfrm>
          <a:prstGeom prst="rect">
            <a:avLst/>
          </a:prstGeom>
        </p:spPr>
      </p:pic>
    </p:spTree>
    <p:extLst>
      <p:ext uri="{BB962C8B-B14F-4D97-AF65-F5344CB8AC3E}">
        <p14:creationId xmlns:p14="http://schemas.microsoft.com/office/powerpoint/2010/main" val="5180386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898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7848600" cy="5078313"/>
          </a:xfrm>
          <a:prstGeom prst="rect">
            <a:avLst/>
          </a:prstGeom>
          <a:noFill/>
        </p:spPr>
        <p:txBody>
          <a:bodyPr wrap="square" rtlCol="0">
            <a:spAutoFit/>
          </a:bodyPr>
          <a:lstStyle/>
          <a:p>
            <a:pPr algn="ctr"/>
            <a:r>
              <a:rPr lang="en-US" i="1" dirty="0" err="1" smtClean="0"/>
              <a:t>Hamdan</a:t>
            </a:r>
            <a:r>
              <a:rPr lang="en-US" i="1" dirty="0" smtClean="0"/>
              <a:t> v. Rumsfeld </a:t>
            </a:r>
            <a:r>
              <a:rPr lang="en-US" dirty="0" smtClean="0"/>
              <a:t>(2006)</a:t>
            </a:r>
          </a:p>
          <a:p>
            <a:endParaRPr lang="en-US" dirty="0" smtClean="0"/>
          </a:p>
          <a:p>
            <a:r>
              <a:rPr lang="en-US" dirty="0" smtClean="0"/>
              <a:t>At a minimum, the Government must make a substantial showing that the crime for which it seeks to try a defendant by military commission is acknowledged to be an offense against the law of war. That burden is far from satisfied here. The crime </a:t>
            </a:r>
            <a:r>
              <a:rPr lang="en-US" smtClean="0"/>
              <a:t>of “conspiracy” </a:t>
            </a:r>
            <a:r>
              <a:rPr lang="en-US" dirty="0" smtClean="0"/>
              <a:t>has rarely if ever been tried as such in this country by any law-of-war military commission not exercising some other form of jurisdiction, and does not appear in either the Geneva Conventions or the Hague Conventions—the major treaties on the law of war . . .</a:t>
            </a:r>
          </a:p>
          <a:p>
            <a:endParaRPr lang="en-US" dirty="0" smtClean="0"/>
          </a:p>
          <a:p>
            <a:r>
              <a:rPr lang="en-US" dirty="0" smtClean="0"/>
              <a:t>The charge’s shortcomings are not merely formal, but are indicative of a broader inability on the Executive’s part here to satisfy the most basic precondition—at least in the absence of specific congressional authorization—for establishment of military commissions: military necessity. . . .</a:t>
            </a:r>
          </a:p>
          <a:p>
            <a:endParaRPr lang="en-US" dirty="0" smtClean="0"/>
          </a:p>
          <a:p>
            <a:r>
              <a:rPr lang="en-US" b="1" dirty="0" smtClean="0">
                <a:solidFill>
                  <a:srgbClr val="FF0000"/>
                </a:solidFill>
              </a:rPr>
              <a:t>In undertaking to try </a:t>
            </a:r>
            <a:r>
              <a:rPr lang="en-US" b="1" dirty="0" err="1" smtClean="0">
                <a:solidFill>
                  <a:srgbClr val="FF0000"/>
                </a:solidFill>
              </a:rPr>
              <a:t>Hamdan</a:t>
            </a:r>
            <a:r>
              <a:rPr lang="en-US" b="1" dirty="0" smtClean="0">
                <a:solidFill>
                  <a:srgbClr val="FF0000"/>
                </a:solidFill>
              </a:rPr>
              <a:t> and subject him to criminal punishment, the Executive is bound to comply with the Rule of Law that prevails in this jurisdiction.</a:t>
            </a:r>
            <a:endParaRPr lang="en-US" b="1" dirty="0">
              <a:solidFill>
                <a:srgbClr val="FF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2568" y="5225633"/>
            <a:ext cx="6062663"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oberts.jpg"/>
          <p:cNvPicPr>
            <a:picLocks noChangeAspect="1"/>
          </p:cNvPicPr>
          <p:nvPr/>
        </p:nvPicPr>
        <p:blipFill>
          <a:blip r:embed="rId3" cstate="print"/>
          <a:stretch>
            <a:fillRect/>
          </a:stretch>
        </p:blipFill>
        <p:spPr>
          <a:xfrm>
            <a:off x="2194534" y="68420"/>
            <a:ext cx="4815866" cy="663718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33400"/>
            <a:ext cx="8769927" cy="5639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99847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rriet miers nomination.jpg"/>
          <p:cNvPicPr>
            <a:picLocks noChangeAspect="1"/>
          </p:cNvPicPr>
          <p:nvPr/>
        </p:nvPicPr>
        <p:blipFill>
          <a:blip r:embed="rId3" cstate="print"/>
          <a:stretch>
            <a:fillRect/>
          </a:stretch>
        </p:blipFill>
        <p:spPr>
          <a:xfrm>
            <a:off x="35237" y="304800"/>
            <a:ext cx="9186945" cy="61722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655" y="1905000"/>
            <a:ext cx="8934696"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97211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ito2_83561a.jpg"/>
          <p:cNvPicPr>
            <a:picLocks noChangeAspect="1"/>
          </p:cNvPicPr>
          <p:nvPr/>
        </p:nvPicPr>
        <p:blipFill>
          <a:blip r:embed="rId3" cstate="print"/>
          <a:stretch>
            <a:fillRect/>
          </a:stretch>
        </p:blipFill>
        <p:spPr>
          <a:xfrm>
            <a:off x="225380" y="0"/>
            <a:ext cx="8693239" cy="68580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457200"/>
            <a:ext cx="6705600" cy="5909310"/>
          </a:xfrm>
          <a:prstGeom prst="rect">
            <a:avLst/>
          </a:prstGeom>
          <a:noFill/>
        </p:spPr>
        <p:txBody>
          <a:bodyPr wrap="square" rtlCol="0">
            <a:spAutoFit/>
          </a:bodyPr>
          <a:lstStyle/>
          <a:p>
            <a:pPr algn="ctr"/>
            <a:r>
              <a:rPr lang="en-US" i="1" dirty="0" smtClean="0"/>
              <a:t>Lawrence v. Texas </a:t>
            </a:r>
            <a:r>
              <a:rPr lang="en-US" dirty="0" smtClean="0"/>
              <a:t>(2003)</a:t>
            </a:r>
          </a:p>
          <a:p>
            <a:endParaRPr lang="en-US" dirty="0"/>
          </a:p>
          <a:p>
            <a:r>
              <a:rPr lang="en-US" dirty="0" smtClean="0"/>
              <a:t>We </a:t>
            </a:r>
            <a:r>
              <a:rPr lang="en-US" dirty="0"/>
              <a:t>think that our laws and traditions in the past half century are of most relevance here. These references show an emerging awareness that liberty gives substantial protection to adult persons in deciding how to conduct their private lives in matters pertaining to </a:t>
            </a:r>
            <a:r>
              <a:rPr lang="en-US" dirty="0" smtClean="0"/>
              <a:t>sex…</a:t>
            </a:r>
          </a:p>
          <a:p>
            <a:endParaRPr lang="en-US" dirty="0"/>
          </a:p>
          <a:p>
            <a:r>
              <a:rPr lang="en-US" i="1" dirty="0" smtClean="0"/>
              <a:t>Bowers</a:t>
            </a:r>
            <a:r>
              <a:rPr lang="en-US" i="1" dirty="0"/>
              <a:t> </a:t>
            </a:r>
            <a:r>
              <a:rPr lang="en-US" dirty="0"/>
              <a:t>was not correct when it was decided, and it is not correct today. It ought not to remain </a:t>
            </a:r>
            <a:r>
              <a:rPr lang="en-US" dirty="0" smtClean="0"/>
              <a:t>binding precedent</a:t>
            </a:r>
            <a:r>
              <a:rPr lang="en-US" dirty="0"/>
              <a:t>. </a:t>
            </a:r>
            <a:r>
              <a:rPr lang="en-US" i="1" dirty="0"/>
              <a:t>Bowers </a:t>
            </a:r>
            <a:r>
              <a:rPr lang="en-US" dirty="0" smtClean="0"/>
              <a:t>v. </a:t>
            </a:r>
            <a:r>
              <a:rPr lang="en-US" i="1" dirty="0" smtClean="0"/>
              <a:t>Hardwick</a:t>
            </a:r>
            <a:r>
              <a:rPr lang="en-US" dirty="0"/>
              <a:t> should be and now is overruled</a:t>
            </a:r>
            <a:r>
              <a:rPr lang="en-US" dirty="0" smtClean="0"/>
              <a:t>.</a:t>
            </a:r>
          </a:p>
          <a:p>
            <a:endParaRPr lang="en-US" dirty="0"/>
          </a:p>
          <a:p>
            <a:r>
              <a:rPr lang="en-US" b="1" dirty="0">
                <a:solidFill>
                  <a:srgbClr val="FF0000"/>
                </a:solidFill>
              </a:rPr>
              <a:t>Had those who drew and ratified the Due Process Clauses of </a:t>
            </a:r>
            <a:r>
              <a:rPr lang="en-US" b="1" dirty="0" smtClean="0">
                <a:solidFill>
                  <a:srgbClr val="FF0000"/>
                </a:solidFill>
              </a:rPr>
              <a:t>the Fifth </a:t>
            </a:r>
            <a:r>
              <a:rPr lang="en-US" b="1" dirty="0">
                <a:solidFill>
                  <a:srgbClr val="FF0000"/>
                </a:solidFill>
              </a:rPr>
              <a:t>Amendment or the Fourteenth Amendment known the components of liberty in its manifold possibilities, they might have been more specific. They did not presume to have this insight. They knew times can blind us to certain truths and later generations can see that laws once thought necessary and proper in fact serve only to oppress. As the Constitution endures, persons in every generation can invoke its principles in their own search for greater freedom.</a:t>
            </a:r>
            <a:endParaRPr lang="en-US" b="1" dirty="0" smtClean="0">
              <a:solidFill>
                <a:srgbClr val="FF0000"/>
              </a:solidFill>
            </a:endParaRPr>
          </a:p>
          <a:p>
            <a:endParaRPr lang="en-US" dirty="0"/>
          </a:p>
          <a:p>
            <a:endParaRPr lang="en-US" dirty="0"/>
          </a:p>
        </p:txBody>
      </p:sp>
    </p:spTree>
    <p:extLst>
      <p:ext uri="{BB962C8B-B14F-4D97-AF65-F5344CB8AC3E}">
        <p14:creationId xmlns:p14="http://schemas.microsoft.com/office/powerpoint/2010/main" val="2145689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0"/>
            <a:ext cx="7391400" cy="5355312"/>
          </a:xfrm>
          <a:prstGeom prst="rect">
            <a:avLst/>
          </a:prstGeom>
          <a:noFill/>
        </p:spPr>
        <p:txBody>
          <a:bodyPr wrap="square" rtlCol="0">
            <a:spAutoFit/>
          </a:bodyPr>
          <a:lstStyle/>
          <a:p>
            <a:pPr algn="ctr"/>
            <a:r>
              <a:rPr lang="en-US" i="1" dirty="0" err="1" smtClean="0"/>
              <a:t>Goodridge</a:t>
            </a:r>
            <a:r>
              <a:rPr lang="en-US" i="1" dirty="0" smtClean="0"/>
              <a:t> v. Dept. of Public Health </a:t>
            </a:r>
            <a:r>
              <a:rPr lang="en-US" dirty="0" smtClean="0"/>
              <a:t>(MA, 2003)</a:t>
            </a:r>
          </a:p>
          <a:p>
            <a:endParaRPr lang="en-US" dirty="0" smtClean="0"/>
          </a:p>
          <a:p>
            <a:r>
              <a:rPr lang="en-US" dirty="0" smtClean="0"/>
              <a:t>Marriage is a vital social institution. … The question before us is whether, consistent with the Massachusetts Constitution, the Commonwealth may deny the protections, benefits, and obligations conferred by civil marriage to two individuals of the same sex who wish to marry. We conclude that it may not. The Massachusetts Constitution affirms the dignity and equality of all individuals. It forbids the creation of second class citizens…</a:t>
            </a:r>
          </a:p>
          <a:p>
            <a:r>
              <a:rPr lang="en-US" dirty="0" smtClean="0"/>
              <a:t/>
            </a:r>
            <a:br>
              <a:rPr lang="en-US" dirty="0" smtClean="0"/>
            </a:br>
            <a:r>
              <a:rPr lang="en-US" b="1" smtClean="0">
                <a:solidFill>
                  <a:srgbClr val="FF0000"/>
                </a:solidFill>
              </a:rPr>
              <a:t>The “marriage is procreation” </a:t>
            </a:r>
            <a:r>
              <a:rPr lang="en-US" b="1" dirty="0" smtClean="0">
                <a:solidFill>
                  <a:srgbClr val="FF0000"/>
                </a:solidFill>
              </a:rPr>
              <a:t>argument singles out the one unbridgeable difference between same-sex and opposite-sex couples, and transforms that difference into the essence of legal marriage. </a:t>
            </a:r>
            <a:r>
              <a:rPr lang="en-US" b="1" smtClean="0">
                <a:solidFill>
                  <a:srgbClr val="FF0000"/>
                </a:solidFill>
              </a:rPr>
              <a:t>Like "Amendment 2" </a:t>
            </a:r>
            <a:r>
              <a:rPr lang="en-US" b="1" dirty="0" smtClean="0">
                <a:solidFill>
                  <a:srgbClr val="FF0000"/>
                </a:solidFill>
              </a:rPr>
              <a:t>to the Constitution of Colorado, which effectively denied homosexual persons equality under the law and full access to the political process, the marriage restriction </a:t>
            </a:r>
            <a:r>
              <a:rPr lang="en-US" b="1" smtClean="0">
                <a:solidFill>
                  <a:srgbClr val="FF0000"/>
                </a:solidFill>
              </a:rPr>
              <a:t>impermissibly “identifies </a:t>
            </a:r>
            <a:r>
              <a:rPr lang="en-US" b="1" dirty="0" smtClean="0">
                <a:solidFill>
                  <a:srgbClr val="FF0000"/>
                </a:solidFill>
              </a:rPr>
              <a:t>persons by a single trait and then denies them protection across the </a:t>
            </a:r>
            <a:r>
              <a:rPr lang="en-US" b="1" smtClean="0">
                <a:solidFill>
                  <a:srgbClr val="FF0000"/>
                </a:solidFill>
              </a:rPr>
              <a:t>board.” </a:t>
            </a:r>
            <a:r>
              <a:rPr lang="en-US" dirty="0" err="1" smtClean="0"/>
              <a:t>Romer</a:t>
            </a:r>
            <a:r>
              <a:rPr lang="en-US" dirty="0" smtClean="0"/>
              <a:t> v. Evans, (1996). In so doing, the State's action confers an official stamp of approval on the destructive stereotype that same-sex relationships are inherently unstable and inferior to opposite-sex relationships and are not worthy of respect.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143000"/>
            <a:ext cx="9060052" cy="4537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9850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4095436" cy="2656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819400"/>
            <a:ext cx="5992813"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01546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y marriage bans2004.png"/>
          <p:cNvPicPr>
            <a:picLocks noChangeAspect="1"/>
          </p:cNvPicPr>
          <p:nvPr/>
        </p:nvPicPr>
        <p:blipFill>
          <a:blip r:embed="rId3" cstate="print"/>
          <a:stretch>
            <a:fillRect/>
          </a:stretch>
        </p:blipFill>
        <p:spPr>
          <a:xfrm>
            <a:off x="0" y="458560"/>
            <a:ext cx="9144000" cy="594088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hio04.PNG"/>
          <p:cNvPicPr>
            <a:picLocks noChangeAspect="1"/>
          </p:cNvPicPr>
          <p:nvPr/>
        </p:nvPicPr>
        <p:blipFill>
          <a:blip r:embed="rId3" cstate="print"/>
          <a:stretch>
            <a:fillRect/>
          </a:stretch>
        </p:blipFill>
        <p:spPr>
          <a:xfrm>
            <a:off x="113043" y="0"/>
            <a:ext cx="8917913" cy="68580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sh04--impt issues.png"/>
          <p:cNvPicPr>
            <a:picLocks noChangeAspect="1"/>
          </p:cNvPicPr>
          <p:nvPr/>
        </p:nvPicPr>
        <p:blipFill>
          <a:blip r:embed="rId3" cstate="print"/>
          <a:stretch>
            <a:fillRect/>
          </a:stretch>
        </p:blipFill>
        <p:spPr>
          <a:xfrm>
            <a:off x="120074" y="1524000"/>
            <a:ext cx="9089350" cy="37338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2720"/>
            <a:ext cx="10363200" cy="6160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6721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iavo.jpg"/>
          <p:cNvPicPr>
            <a:picLocks noChangeAspect="1"/>
          </p:cNvPicPr>
          <p:nvPr/>
        </p:nvPicPr>
        <p:blipFill>
          <a:blip r:embed="rId3" cstate="print"/>
          <a:stretch>
            <a:fillRect/>
          </a:stretch>
        </p:blipFill>
        <p:spPr>
          <a:xfrm>
            <a:off x="1631461" y="830403"/>
            <a:ext cx="6521939" cy="4732197"/>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rist diagnosing terry schiavo on senate floorwmv.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90600" y="685800"/>
            <a:ext cx="7239000" cy="5429250"/>
          </a:xfrm>
          <a:prstGeom prst="rect">
            <a:avLst/>
          </a:prstGeom>
        </p:spPr>
      </p:pic>
    </p:spTree>
    <p:extLst>
      <p:ext uri="{BB962C8B-B14F-4D97-AF65-F5344CB8AC3E}">
        <p14:creationId xmlns:p14="http://schemas.microsoft.com/office/powerpoint/2010/main" val="36279771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iavo poll.PNG"/>
          <p:cNvPicPr>
            <a:picLocks noChangeAspect="1"/>
          </p:cNvPicPr>
          <p:nvPr/>
        </p:nvPicPr>
        <p:blipFill>
          <a:blip r:embed="rId3" cstate="print"/>
          <a:stretch>
            <a:fillRect/>
          </a:stretch>
        </p:blipFill>
        <p:spPr>
          <a:xfrm>
            <a:off x="37467" y="213863"/>
            <a:ext cx="9069066" cy="6430273"/>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avisCountyDistricts.png"/>
          <p:cNvPicPr>
            <a:picLocks noChangeAspect="1"/>
          </p:cNvPicPr>
          <p:nvPr/>
        </p:nvPicPr>
        <p:blipFill>
          <a:blip r:embed="rId3" cstate="print"/>
          <a:stretch>
            <a:fillRect/>
          </a:stretch>
        </p:blipFill>
        <p:spPr>
          <a:xfrm>
            <a:off x="0" y="883087"/>
            <a:ext cx="9144000" cy="5091825"/>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1" y="-43793"/>
            <a:ext cx="7010400" cy="6656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2008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x_gerrymander.PNG"/>
          <p:cNvPicPr>
            <a:picLocks noChangeAspect="1"/>
          </p:cNvPicPr>
          <p:nvPr/>
        </p:nvPicPr>
        <p:blipFill>
          <a:blip r:embed="rId3" cstate="print"/>
          <a:stretch>
            <a:fillRect/>
          </a:stretch>
        </p:blipFill>
        <p:spPr>
          <a:xfrm>
            <a:off x="269264" y="1080911"/>
            <a:ext cx="8722336" cy="4634089"/>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m_delay_mugshot.jpg"/>
          <p:cNvPicPr>
            <a:picLocks noChangeAspect="1"/>
          </p:cNvPicPr>
          <p:nvPr/>
        </p:nvPicPr>
        <p:blipFill>
          <a:blip r:embed="rId3" cstate="print"/>
          <a:stretch>
            <a:fillRect/>
          </a:stretch>
        </p:blipFill>
        <p:spPr>
          <a:xfrm>
            <a:off x="1859184" y="-38405"/>
            <a:ext cx="5456016" cy="6896405"/>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bramoff.jpg"/>
          <p:cNvPicPr>
            <a:picLocks noChangeAspect="1"/>
          </p:cNvPicPr>
          <p:nvPr/>
        </p:nvPicPr>
        <p:blipFill>
          <a:blip r:embed="rId3" cstate="print"/>
          <a:stretch>
            <a:fillRect/>
          </a:stretch>
        </p:blipFill>
        <p:spPr>
          <a:xfrm>
            <a:off x="551543" y="193939"/>
            <a:ext cx="8287657" cy="6283061"/>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eyscotland.jpg"/>
          <p:cNvPicPr>
            <a:picLocks noChangeAspect="1"/>
          </p:cNvPicPr>
          <p:nvPr/>
        </p:nvPicPr>
        <p:blipFill>
          <a:blip r:embed="rId3" cstate="print"/>
          <a:stretch>
            <a:fillRect/>
          </a:stretch>
        </p:blipFill>
        <p:spPr>
          <a:xfrm>
            <a:off x="1148987" y="77120"/>
            <a:ext cx="7385413" cy="624748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kaystreet.files.wordpress.com/2010/12/plame_vmed_4p_widec.jpg"/>
          <p:cNvPicPr>
            <a:picLocks noChangeAspect="1" noChangeArrowheads="1"/>
          </p:cNvPicPr>
          <p:nvPr/>
        </p:nvPicPr>
        <p:blipFill>
          <a:blip r:embed="rId3" cstate="print"/>
          <a:srcRect/>
          <a:stretch>
            <a:fillRect/>
          </a:stretch>
        </p:blipFill>
        <p:spPr bwMode="auto">
          <a:xfrm>
            <a:off x="2340573" y="70766"/>
            <a:ext cx="4898427" cy="6558634"/>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bby.jpg"/>
          <p:cNvPicPr>
            <a:picLocks noChangeAspect="1"/>
          </p:cNvPicPr>
          <p:nvPr/>
        </p:nvPicPr>
        <p:blipFill>
          <a:blip r:embed="rId3" cstate="print"/>
          <a:stretch>
            <a:fillRect/>
          </a:stretch>
        </p:blipFill>
        <p:spPr>
          <a:xfrm>
            <a:off x="838200" y="528308"/>
            <a:ext cx="7924800" cy="5484945"/>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318172"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438400" y="304800"/>
            <a:ext cx="4191000" cy="369332"/>
          </a:xfrm>
          <a:prstGeom prst="rect">
            <a:avLst/>
          </a:prstGeom>
          <a:noFill/>
        </p:spPr>
        <p:txBody>
          <a:bodyPr wrap="square" rtlCol="0">
            <a:spAutoFit/>
          </a:bodyPr>
          <a:lstStyle/>
          <a:p>
            <a:pPr algn="ctr"/>
            <a:r>
              <a:rPr lang="en-US" dirty="0" smtClean="0"/>
              <a:t>2006 House midterm elections</a:t>
            </a:r>
            <a:endParaRPr lang="en-US" dirty="0"/>
          </a:p>
        </p:txBody>
      </p:sp>
    </p:spTree>
    <p:extLst>
      <p:ext uri="{BB962C8B-B14F-4D97-AF65-F5344CB8AC3E}">
        <p14:creationId xmlns:p14="http://schemas.microsoft.com/office/powerpoint/2010/main" val="18739671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457200"/>
            <a:ext cx="6553200" cy="5355312"/>
          </a:xfrm>
          <a:prstGeom prst="rect">
            <a:avLst/>
          </a:prstGeom>
          <a:noFill/>
        </p:spPr>
        <p:txBody>
          <a:bodyPr wrap="square" rtlCol="0">
            <a:spAutoFit/>
          </a:bodyPr>
          <a:lstStyle/>
          <a:p>
            <a:pPr algn="ctr"/>
            <a:r>
              <a:rPr lang="en-US" i="1" dirty="0" smtClean="0"/>
              <a:t>Gonzales v</a:t>
            </a:r>
            <a:r>
              <a:rPr lang="en-US" i="1" dirty="0"/>
              <a:t>. </a:t>
            </a:r>
            <a:r>
              <a:rPr lang="en-US" i="1" dirty="0" err="1"/>
              <a:t>Carhart</a:t>
            </a:r>
            <a:r>
              <a:rPr lang="en-US" i="1" dirty="0"/>
              <a:t> </a:t>
            </a:r>
            <a:r>
              <a:rPr lang="en-US" dirty="0"/>
              <a:t>(</a:t>
            </a:r>
            <a:r>
              <a:rPr lang="en-US" dirty="0" smtClean="0"/>
              <a:t>2007)</a:t>
            </a:r>
          </a:p>
          <a:p>
            <a:endParaRPr lang="en-US" dirty="0"/>
          </a:p>
          <a:p>
            <a:r>
              <a:rPr lang="en-US" dirty="0"/>
              <a:t>Whatever one’s views concerning the </a:t>
            </a:r>
            <a:r>
              <a:rPr lang="en-US" i="1" dirty="0"/>
              <a:t>Casey</a:t>
            </a:r>
            <a:r>
              <a:rPr lang="en-US" dirty="0"/>
              <a:t> joint opinion, it is evident a premise central to its conclusion—that the government has a legitimate and substantial interest in preserving and promoting fetal life—would be repudiated were the Court now to affirm the judgments of the Courts of </a:t>
            </a:r>
            <a:r>
              <a:rPr lang="en-US" dirty="0" smtClean="0"/>
              <a:t>Appeals [and overturn the NE law]…</a:t>
            </a:r>
          </a:p>
          <a:p>
            <a:endParaRPr lang="en-US" dirty="0"/>
          </a:p>
          <a:p>
            <a:r>
              <a:rPr lang="en-US" b="1" dirty="0">
                <a:solidFill>
                  <a:srgbClr val="FF0000"/>
                </a:solidFill>
              </a:rPr>
              <a:t>T</a:t>
            </a:r>
            <a:r>
              <a:rPr lang="en-US" b="1" dirty="0" smtClean="0">
                <a:solidFill>
                  <a:srgbClr val="FF0000"/>
                </a:solidFill>
              </a:rPr>
              <a:t>he </a:t>
            </a:r>
            <a:r>
              <a:rPr lang="en-US" b="1" dirty="0">
                <a:solidFill>
                  <a:srgbClr val="FF0000"/>
                </a:solidFill>
              </a:rPr>
              <a:t>Act furthers the legitimate interest of the Government in protecting the life of the fetus that may become a </a:t>
            </a:r>
            <a:r>
              <a:rPr lang="en-US" b="1" dirty="0" smtClean="0">
                <a:solidFill>
                  <a:srgbClr val="FF0000"/>
                </a:solidFill>
              </a:rPr>
              <a:t>child</a:t>
            </a:r>
            <a:r>
              <a:rPr lang="en-US" dirty="0" smtClean="0"/>
              <a:t>…</a:t>
            </a:r>
          </a:p>
          <a:p>
            <a:endParaRPr lang="en-US" dirty="0"/>
          </a:p>
          <a:p>
            <a:r>
              <a:rPr lang="en-US" dirty="0" smtClean="0"/>
              <a:t>Respondents </a:t>
            </a:r>
            <a:r>
              <a:rPr lang="en-US" dirty="0"/>
              <a:t>have not demonstrated that the Act, as a facial matter, is void for vagueness, or that it imposes an undue burden on a woman’s right to abortion based on its </a:t>
            </a:r>
            <a:r>
              <a:rPr lang="en-US" dirty="0" err="1"/>
              <a:t>overbreadth</a:t>
            </a:r>
            <a:r>
              <a:rPr lang="en-US" dirty="0"/>
              <a:t> or lack of a health exception.</a:t>
            </a:r>
            <a:endParaRPr lang="en-US" dirty="0" smtClean="0"/>
          </a:p>
          <a:p>
            <a:endParaRPr lang="en-US" dirty="0"/>
          </a:p>
          <a:p>
            <a:endParaRPr lang="en-US" dirty="0" smtClean="0"/>
          </a:p>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5638800"/>
            <a:ext cx="49911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30124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381000"/>
            <a:ext cx="6019800" cy="5632311"/>
          </a:xfrm>
          <a:prstGeom prst="rect">
            <a:avLst/>
          </a:prstGeom>
          <a:noFill/>
        </p:spPr>
        <p:txBody>
          <a:bodyPr wrap="square" rtlCol="0">
            <a:spAutoFit/>
          </a:bodyPr>
          <a:lstStyle/>
          <a:p>
            <a:r>
              <a:rPr lang="en-US" i="1" dirty="0"/>
              <a:t>Ledbetter v. Goodyear Tire &amp; Rubber </a:t>
            </a:r>
            <a:r>
              <a:rPr lang="en-US" dirty="0"/>
              <a:t>(2007</a:t>
            </a:r>
            <a:r>
              <a:rPr lang="en-US" dirty="0" smtClean="0"/>
              <a:t>)—Ginsburg dissent</a:t>
            </a:r>
          </a:p>
          <a:p>
            <a:endParaRPr lang="en-US" dirty="0"/>
          </a:p>
          <a:p>
            <a:r>
              <a:rPr lang="en-US" dirty="0"/>
              <a:t>The Court’s insistence on immediate contest overlooks common characteristics of pay discrimination. Pay disparities often occur, as they did in Ledbetter’s case, in small increments; cause to suspect that discrimination is at work develops only over time. Comparative pay information, moreover, is often hidden from the employee’s view. Employers may keep under wraps the pay differentials maintained among supervisors, no less the reasons for those </a:t>
            </a:r>
            <a:r>
              <a:rPr lang="en-US" dirty="0" smtClean="0"/>
              <a:t>differentials…</a:t>
            </a:r>
          </a:p>
          <a:p>
            <a:endParaRPr lang="en-US" dirty="0"/>
          </a:p>
          <a:p>
            <a:r>
              <a:rPr lang="en-US" b="1" dirty="0">
                <a:solidFill>
                  <a:srgbClr val="FF0000"/>
                </a:solidFill>
              </a:rPr>
              <a:t>This is not the first time the Court has ordered a cramped interpretation of Title VII, incompatible with the statute’s broad remedial purpose. </a:t>
            </a:r>
            <a:r>
              <a:rPr lang="en-US" b="1" dirty="0" smtClean="0">
                <a:solidFill>
                  <a:srgbClr val="FF0000"/>
                </a:solidFill>
              </a:rPr>
              <a:t>Once </a:t>
            </a:r>
            <a:r>
              <a:rPr lang="en-US" b="1" dirty="0">
                <a:solidFill>
                  <a:srgbClr val="FF0000"/>
                </a:solidFill>
              </a:rPr>
              <a:t>again, the ball is in Congress’ court. As in 1991, the Legislature may act to correct this Court’s parsimonious reading of Title VII.</a:t>
            </a:r>
            <a:endParaRPr lang="en-US" b="1" dirty="0" smtClean="0">
              <a:solidFill>
                <a:srgbClr val="FF0000"/>
              </a:solidFill>
            </a:endParaRPr>
          </a:p>
          <a:p>
            <a:endParaRPr lang="en-US" dirty="0"/>
          </a:p>
          <a:p>
            <a:endParaRPr lang="en-US" dirty="0"/>
          </a:p>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0712" y="5638800"/>
            <a:ext cx="5057775"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09884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533400"/>
            <a:ext cx="5715000" cy="3970318"/>
          </a:xfrm>
          <a:prstGeom prst="rect">
            <a:avLst/>
          </a:prstGeom>
          <a:noFill/>
        </p:spPr>
        <p:txBody>
          <a:bodyPr wrap="square" rtlCol="0">
            <a:spAutoFit/>
          </a:bodyPr>
          <a:lstStyle/>
          <a:p>
            <a:pPr algn="ctr"/>
            <a:r>
              <a:rPr lang="en-US" i="1" dirty="0"/>
              <a:t>District of Columbia v. Heller </a:t>
            </a:r>
            <a:r>
              <a:rPr lang="en-US" dirty="0"/>
              <a:t>(2008</a:t>
            </a:r>
            <a:r>
              <a:rPr lang="en-US" dirty="0" smtClean="0"/>
              <a:t>)</a:t>
            </a:r>
          </a:p>
          <a:p>
            <a:endParaRPr lang="en-US" dirty="0"/>
          </a:p>
          <a:p>
            <a:r>
              <a:rPr lang="en-US" dirty="0"/>
              <a:t> From our review of founding-era sources, we conclude that this natural meaning was also the meaning that </a:t>
            </a:r>
            <a:r>
              <a:rPr lang="en-US" dirty="0" smtClean="0"/>
              <a:t>“bear arms” </a:t>
            </a:r>
            <a:r>
              <a:rPr lang="en-US" dirty="0"/>
              <a:t>had in the </a:t>
            </a:r>
            <a:r>
              <a:rPr lang="en-US" dirty="0" smtClean="0"/>
              <a:t>18</a:t>
            </a:r>
            <a:r>
              <a:rPr lang="en-US" baseline="30000" dirty="0" smtClean="0"/>
              <a:t>th</a:t>
            </a:r>
            <a:r>
              <a:rPr lang="en-US" dirty="0" smtClean="0"/>
              <a:t> century</a:t>
            </a:r>
            <a:r>
              <a:rPr lang="en-US" dirty="0"/>
              <a:t>. In numerous instances, </a:t>
            </a:r>
            <a:r>
              <a:rPr lang="en-US" dirty="0" smtClean="0"/>
              <a:t>“bear arms” </a:t>
            </a:r>
            <a:r>
              <a:rPr lang="en-US" dirty="0"/>
              <a:t>was unambiguously used to refer to the carrying of weapons outside of an organized </a:t>
            </a:r>
            <a:r>
              <a:rPr lang="en-US" dirty="0" smtClean="0"/>
              <a:t>militia…</a:t>
            </a:r>
          </a:p>
          <a:p>
            <a:endParaRPr lang="en-US" dirty="0"/>
          </a:p>
          <a:p>
            <a:r>
              <a:rPr lang="en-US" b="1" dirty="0">
                <a:solidFill>
                  <a:srgbClr val="FF0000"/>
                </a:solidFill>
              </a:rPr>
              <a:t>Constitutional rights are enshrined with the scope they were understood to have when the people adopted them, whether or not future legislatures or (yes) even future judges think that scope too broad.</a:t>
            </a:r>
            <a:r>
              <a:rPr lang="en-US" dirty="0"/>
              <a:t> </a:t>
            </a:r>
            <a:endParaRPr lang="en-US" dirty="0" smtClean="0"/>
          </a:p>
          <a:p>
            <a:endParaRPr lang="en-US" dirty="0"/>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5638800"/>
            <a:ext cx="5019675"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33685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304800"/>
            <a:ext cx="6248400" cy="5078313"/>
          </a:xfrm>
          <a:prstGeom prst="rect">
            <a:avLst/>
          </a:prstGeom>
          <a:noFill/>
        </p:spPr>
        <p:txBody>
          <a:bodyPr wrap="square" rtlCol="0">
            <a:spAutoFit/>
          </a:bodyPr>
          <a:lstStyle/>
          <a:p>
            <a:pPr algn="ctr"/>
            <a:r>
              <a:rPr lang="en-US" i="1" dirty="0"/>
              <a:t>Davis v. FEC </a:t>
            </a:r>
            <a:r>
              <a:rPr lang="en-US" dirty="0"/>
              <a:t>(2008</a:t>
            </a:r>
            <a:r>
              <a:rPr lang="en-US" dirty="0" smtClean="0"/>
              <a:t>)</a:t>
            </a:r>
          </a:p>
          <a:p>
            <a:endParaRPr lang="en-US" dirty="0"/>
          </a:p>
          <a:p>
            <a:r>
              <a:rPr lang="en-US" dirty="0"/>
              <a:t>Davis contends that §319(a) unconstitutionally burdens his exercise of his First Amendment right to make unlimited expenditures of his personal funds because making expenditures that create the imbalance has the effect of enabling his opponent to raise more money and to use that money to finance speech that counteracts and thus diminishes the effectiveness of Davis’ own </a:t>
            </a:r>
            <a:r>
              <a:rPr lang="en-US" dirty="0" smtClean="0"/>
              <a:t>speech…</a:t>
            </a:r>
          </a:p>
          <a:p>
            <a:endParaRPr lang="en-US" dirty="0"/>
          </a:p>
          <a:p>
            <a:r>
              <a:rPr lang="en-US" dirty="0"/>
              <a:t>We have never upheld the constitutionality of a law that imposes different contribution limits for candidates who are competing against each </a:t>
            </a:r>
            <a:r>
              <a:rPr lang="en-US" dirty="0" smtClean="0"/>
              <a:t>other…</a:t>
            </a:r>
          </a:p>
          <a:p>
            <a:endParaRPr lang="en-US" dirty="0"/>
          </a:p>
          <a:p>
            <a:r>
              <a:rPr lang="en-US" b="1" dirty="0">
                <a:solidFill>
                  <a:srgbClr val="FF0000"/>
                </a:solidFill>
              </a:rPr>
              <a:t>T</a:t>
            </a:r>
            <a:r>
              <a:rPr lang="en-US" b="1" dirty="0" smtClean="0">
                <a:solidFill>
                  <a:srgbClr val="FF0000"/>
                </a:solidFill>
              </a:rPr>
              <a:t>he </a:t>
            </a:r>
            <a:r>
              <a:rPr lang="en-US" b="1" dirty="0">
                <a:solidFill>
                  <a:srgbClr val="FF0000"/>
                </a:solidFill>
              </a:rPr>
              <a:t>unprecedented step of imposing different contribution and coordinated party expenditure limits on candidates vying for the same seat is antithetical to </a:t>
            </a:r>
            <a:r>
              <a:rPr lang="en-US" b="1" dirty="0" smtClean="0">
                <a:solidFill>
                  <a:srgbClr val="FF0000"/>
                </a:solidFill>
              </a:rPr>
              <a:t>the First </a:t>
            </a:r>
            <a:r>
              <a:rPr lang="en-US" b="1" dirty="0">
                <a:solidFill>
                  <a:srgbClr val="FF0000"/>
                </a:solidFill>
              </a:rPr>
              <a:t>Amendment</a:t>
            </a:r>
            <a:r>
              <a:rPr lang="en-US" dirty="0"/>
              <a:t> .</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25" y="5638800"/>
            <a:ext cx="5010150" cy="104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8533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81000"/>
            <a:ext cx="6705600" cy="5078313"/>
          </a:xfrm>
          <a:prstGeom prst="rect">
            <a:avLst/>
          </a:prstGeom>
          <a:noFill/>
        </p:spPr>
        <p:txBody>
          <a:bodyPr wrap="square" rtlCol="0">
            <a:spAutoFit/>
          </a:bodyPr>
          <a:lstStyle/>
          <a:p>
            <a:pPr algn="ctr"/>
            <a:r>
              <a:rPr lang="en-US" i="1" dirty="0"/>
              <a:t>Crawford v. Marion County Election Board </a:t>
            </a:r>
            <a:r>
              <a:rPr lang="en-US" dirty="0"/>
              <a:t>(</a:t>
            </a:r>
            <a:r>
              <a:rPr lang="en-US" dirty="0" smtClean="0"/>
              <a:t>2008)--Souter dissent</a:t>
            </a:r>
          </a:p>
          <a:p>
            <a:endParaRPr lang="en-US" dirty="0"/>
          </a:p>
          <a:p>
            <a:r>
              <a:rPr lang="en-US" dirty="0"/>
              <a:t>Without a shred of evidence that in-person voter impersonation is a problem in the State, much less a crisis, Indiana has adopted one of the most restrictive photo identification requirements in the country. </a:t>
            </a:r>
            <a:r>
              <a:rPr lang="en-US" dirty="0" smtClean="0"/>
              <a:t>…The </a:t>
            </a:r>
            <a:r>
              <a:rPr lang="en-US" dirty="0"/>
              <a:t>State hardly even tries to explain its decision to force indigents or religious objectors to travel all the way to their county seats every time they wish to vote, and if there is any waning of confidence in the administration of elections it probably owes more to the State’s violation of federal election law than to any imposters at the polling places. It is impossible to say, on this record, that the State’s interest in adopting its signally inhibiting photo identification requirement has been shown to outweigh the serious burdens it imposes on the right to vote.</a:t>
            </a:r>
          </a:p>
          <a:p>
            <a:r>
              <a:rPr lang="en-US" dirty="0"/>
              <a:t>  </a:t>
            </a:r>
            <a:r>
              <a:rPr lang="en-US" b="1" dirty="0">
                <a:solidFill>
                  <a:srgbClr val="FF0000"/>
                </a:solidFill>
              </a:rPr>
              <a:t> </a:t>
            </a:r>
            <a:r>
              <a:rPr lang="en-US" b="1" dirty="0" smtClean="0">
                <a:solidFill>
                  <a:srgbClr val="FF0000"/>
                </a:solidFill>
              </a:rPr>
              <a:t>If </a:t>
            </a:r>
            <a:r>
              <a:rPr lang="en-US" b="1" dirty="0">
                <a:solidFill>
                  <a:srgbClr val="FF0000"/>
                </a:solidFill>
              </a:rPr>
              <a:t>more were needed to condemn this law, our own precedent would provide it, for the calculation revealed in the Indiana statute crosses a line when it targets the poor and the weak.</a:t>
            </a:r>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6288" y="5562600"/>
            <a:ext cx="5000625"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61339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5029200" cy="3152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191000"/>
            <a:ext cx="6553200" cy="231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741680"/>
            <a:ext cx="6096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8156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3737</TotalTime>
  <Words>1247</Words>
  <Application>Microsoft Office PowerPoint</Application>
  <PresentationFormat>On-screen Show (4:3)</PresentationFormat>
  <Paragraphs>114</Paragraphs>
  <Slides>49</Slides>
  <Notes>31</Notes>
  <HiddenSlides>0</HiddenSlides>
  <MMClips>2</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44</cp:revision>
  <dcterms:created xsi:type="dcterms:W3CDTF">2010-05-01T19:47:18Z</dcterms:created>
  <dcterms:modified xsi:type="dcterms:W3CDTF">2013-11-18T02:39:09Z</dcterms:modified>
</cp:coreProperties>
</file>