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6" r:id="rId2"/>
    <p:sldId id="317" r:id="rId3"/>
    <p:sldId id="338" r:id="rId4"/>
    <p:sldId id="334" r:id="rId5"/>
    <p:sldId id="283" r:id="rId6"/>
    <p:sldId id="284" r:id="rId7"/>
    <p:sldId id="303" r:id="rId8"/>
    <p:sldId id="286" r:id="rId9"/>
    <p:sldId id="285" r:id="rId10"/>
    <p:sldId id="305" r:id="rId11"/>
    <p:sldId id="302" r:id="rId12"/>
    <p:sldId id="294" r:id="rId13"/>
    <p:sldId id="296" r:id="rId14"/>
    <p:sldId id="297" r:id="rId15"/>
    <p:sldId id="298" r:id="rId16"/>
    <p:sldId id="300" r:id="rId17"/>
    <p:sldId id="310" r:id="rId18"/>
    <p:sldId id="307" r:id="rId19"/>
    <p:sldId id="308" r:id="rId20"/>
    <p:sldId id="309" r:id="rId21"/>
    <p:sldId id="311" r:id="rId22"/>
    <p:sldId id="312" r:id="rId23"/>
    <p:sldId id="313" r:id="rId24"/>
    <p:sldId id="331" r:id="rId25"/>
    <p:sldId id="332" r:id="rId26"/>
    <p:sldId id="339" r:id="rId27"/>
    <p:sldId id="321" r:id="rId28"/>
    <p:sldId id="319" r:id="rId29"/>
    <p:sldId id="323" r:id="rId30"/>
    <p:sldId id="322" r:id="rId31"/>
    <p:sldId id="335" r:id="rId32"/>
    <p:sldId id="336" r:id="rId33"/>
    <p:sldId id="337" r:id="rId34"/>
    <p:sldId id="325" r:id="rId35"/>
    <p:sldId id="326" r:id="rId36"/>
    <p:sldId id="327" r:id="rId37"/>
    <p:sldId id="328" r:id="rId38"/>
    <p:sldId id="329" r:id="rId39"/>
    <p:sldId id="314" r:id="rId40"/>
    <p:sldId id="333" r:id="rId41"/>
    <p:sldId id="33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C38191-54D4-43BF-8CDD-AA09AB84EDEC}" type="datetimeFigureOut">
              <a:rPr lang="en-US" smtClean="0"/>
              <a:t>10-Nov-13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5D3389-862A-498C-9D0D-BD1140413E56}" type="slidenum">
              <a:rPr lang="en-US" smtClean="0"/>
              <a:t>‹#›</a:t>
            </a:fld>
            <a:endParaRPr lang="en-US"/>
          </a:p>
        </p:txBody>
      </p:sp>
    </p:spTree>
    <p:extLst>
      <p:ext uri="{BB962C8B-B14F-4D97-AF65-F5344CB8AC3E}">
        <p14:creationId xmlns:p14="http://schemas.microsoft.com/office/powerpoint/2010/main" val="1621188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gorsuch</a:t>
            </a:r>
            <a:endParaRPr lang="en-US" dirty="0"/>
          </a:p>
        </p:txBody>
      </p:sp>
      <p:sp>
        <p:nvSpPr>
          <p:cNvPr id="4" name="Slide Number Placeholder 3"/>
          <p:cNvSpPr>
            <a:spLocks noGrp="1"/>
          </p:cNvSpPr>
          <p:nvPr>
            <p:ph type="sldNum" sz="quarter" idx="10"/>
          </p:nvPr>
        </p:nvSpPr>
        <p:spPr/>
        <p:txBody>
          <a:bodyPr/>
          <a:lstStyle/>
          <a:p>
            <a:fld id="{815D3389-862A-498C-9D0D-BD1140413E56}"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1E7BDC-FF87-4AFB-8EF5-F4CA9877D7AE}"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Texas v </a:t>
            </a:r>
            <a:r>
              <a:rPr lang="en-US" dirty="0" err="1" smtClean="0"/>
              <a:t>johnson</a:t>
            </a:r>
            <a:r>
              <a:rPr lang="en-US" dirty="0" smtClean="0"/>
              <a:t>—1yr sentence</a:t>
            </a:r>
            <a:endParaRPr lang="en-US" dirty="0"/>
          </a:p>
        </p:txBody>
      </p:sp>
      <p:sp>
        <p:nvSpPr>
          <p:cNvPr id="4" name="Slide Number Placeholder 3"/>
          <p:cNvSpPr>
            <a:spLocks noGrp="1"/>
          </p:cNvSpPr>
          <p:nvPr>
            <p:ph type="sldNum" sz="quarter" idx="10"/>
          </p:nvPr>
        </p:nvSpPr>
        <p:spPr/>
        <p:txBody>
          <a:bodyPr/>
          <a:lstStyle/>
          <a:p>
            <a:fld id="{815D3389-862A-498C-9D0D-BD1140413E56}" type="slidenum">
              <a:rPr lang="en-US" smtClean="0"/>
              <a:t>23</a:t>
            </a:fld>
            <a:endParaRPr lang="en-US"/>
          </a:p>
        </p:txBody>
      </p:sp>
    </p:spTree>
    <p:extLst>
      <p:ext uri="{BB962C8B-B14F-4D97-AF65-F5344CB8AC3E}">
        <p14:creationId xmlns:p14="http://schemas.microsoft.com/office/powerpoint/2010/main" val="2979310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4F869-71D1-481B-853F-D7437F92FDE9}" type="datetimeFigureOut">
              <a:rPr lang="en-US" smtClean="0"/>
              <a:t>10-Nov-13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4F869-71D1-481B-853F-D7437F92FDE9}" type="datetimeFigureOut">
              <a:rPr lang="en-US" smtClean="0"/>
              <a:t>10-Nov-13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4F869-71D1-481B-853F-D7437F92FDE9}" type="datetimeFigureOut">
              <a:rPr lang="en-US" smtClean="0"/>
              <a:t>10-Nov-13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t>10-Nov-13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t>10-Nov-13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t>10-Nov-13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t>10-Nov-13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817" y="-22048"/>
            <a:ext cx="5199183" cy="6727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8436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_robertson.jpg"/>
          <p:cNvPicPr>
            <a:picLocks noChangeAspect="1"/>
          </p:cNvPicPr>
          <p:nvPr/>
        </p:nvPicPr>
        <p:blipFill>
          <a:blip r:embed="rId3" cstate="print"/>
          <a:stretch>
            <a:fillRect/>
          </a:stretch>
        </p:blipFill>
        <p:spPr>
          <a:xfrm>
            <a:off x="76200" y="1066800"/>
            <a:ext cx="3239519" cy="4038600"/>
          </a:xfrm>
          <a:prstGeom prst="rect">
            <a:avLst/>
          </a:prstGeom>
        </p:spPr>
      </p:pic>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1092200"/>
            <a:ext cx="3491111" cy="4026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6369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agan ed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609600"/>
            <a:ext cx="6883400" cy="5162550"/>
          </a:xfrm>
          <a:prstGeom prst="rect">
            <a:avLst/>
          </a:prstGeom>
        </p:spPr>
      </p:pic>
    </p:spTree>
    <p:extLst>
      <p:ext uri="{BB962C8B-B14F-4D97-AF65-F5344CB8AC3E}">
        <p14:creationId xmlns:p14="http://schemas.microsoft.com/office/powerpoint/2010/main" val="4258080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467600" cy="3170099"/>
          </a:xfrm>
          <a:prstGeom prst="rect">
            <a:avLst/>
          </a:prstGeom>
          <a:noFill/>
        </p:spPr>
        <p:txBody>
          <a:bodyPr wrap="square" rtlCol="0">
            <a:spAutoFit/>
          </a:bodyPr>
          <a:lstStyle/>
          <a:p>
            <a:r>
              <a:rPr lang="en-US" sz="2000" dirty="0" smtClean="0">
                <a:solidFill>
                  <a:prstClr val="black"/>
                </a:solidFill>
              </a:rPr>
              <a:t>I </a:t>
            </a:r>
            <a:r>
              <a:rPr lang="en-US" sz="2000" dirty="0">
                <a:solidFill>
                  <a:prstClr val="black"/>
                </a:solidFill>
              </a:rPr>
              <a:t>believe in states' rights; I believe in people doing as much as they can for themselves at the community level and at the private </a:t>
            </a:r>
            <a:r>
              <a:rPr lang="en-US" sz="2000" dirty="0" smtClean="0">
                <a:solidFill>
                  <a:prstClr val="black"/>
                </a:solidFill>
              </a:rPr>
              <a:t>level.</a:t>
            </a:r>
          </a:p>
          <a:p>
            <a:endParaRPr lang="en-US" sz="2000" dirty="0">
              <a:solidFill>
                <a:prstClr val="black"/>
              </a:solidFill>
            </a:endParaRPr>
          </a:p>
          <a:p>
            <a:r>
              <a:rPr lang="en-US" sz="2000" dirty="0" smtClean="0">
                <a:solidFill>
                  <a:prstClr val="black"/>
                </a:solidFill>
              </a:rPr>
              <a:t>And </a:t>
            </a:r>
            <a:r>
              <a:rPr lang="en-US" sz="2000" dirty="0">
                <a:solidFill>
                  <a:prstClr val="black"/>
                </a:solidFill>
              </a:rPr>
              <a:t>I believe that we've distorted the balance of our government today by giving powers that were never intended in the constitution to that federal </a:t>
            </a:r>
            <a:r>
              <a:rPr lang="en-US" sz="2000" dirty="0" smtClean="0">
                <a:solidFill>
                  <a:prstClr val="black"/>
                </a:solidFill>
              </a:rPr>
              <a:t>establishment.</a:t>
            </a:r>
          </a:p>
          <a:p>
            <a:endParaRPr lang="en-US" sz="2000" dirty="0">
              <a:solidFill>
                <a:prstClr val="black"/>
              </a:solidFill>
            </a:endParaRPr>
          </a:p>
          <a:p>
            <a:r>
              <a:rPr lang="en-US" sz="2000" dirty="0" smtClean="0">
                <a:solidFill>
                  <a:prstClr val="black"/>
                </a:solidFill>
              </a:rPr>
              <a:t>And </a:t>
            </a:r>
            <a:r>
              <a:rPr lang="en-US" sz="2000" dirty="0">
                <a:solidFill>
                  <a:prstClr val="black"/>
                </a:solidFill>
              </a:rPr>
              <a:t>if I do get the job I'm looking for, I'm going to devote myself to trying to reorder those priorities and to restore to the states and local communities those functions which properly belong there.</a:t>
            </a:r>
          </a:p>
        </p:txBody>
      </p:sp>
      <p:pic>
        <p:nvPicPr>
          <p:cNvPr id="3" name="Ronald Reagan States Rights Speech in Philadelphia, M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6320" y="3810000"/>
            <a:ext cx="609600" cy="609600"/>
          </a:xfrm>
          <a:prstGeom prst="rect">
            <a:avLst/>
          </a:prstGeom>
        </p:spPr>
      </p:pic>
      <p:pic>
        <p:nvPicPr>
          <p:cNvPr id="1026" name="Picture 2" descr="http://www.presidentsrus.com/wp-content/uploads/2007/11/reagan-neshoba-wid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474899"/>
            <a:ext cx="4762500"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191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252" fill="hold"/>
                                        <p:tgtEl>
                                          <p:spTgt spid="3"/>
                                        </p:tgtEl>
                                      </p:cBhvr>
                                    </p:cmd>
                                  </p:childTnLst>
                                </p:cTn>
                              </p:par>
                            </p:childTnLst>
                          </p:cTn>
                        </p:par>
                      </p:childTnLst>
                    </p:cTn>
                  </p:par>
                </p:childTnLst>
              </p:cTn>
              <p:nextCondLst>
                <p:cond evt="onClick" delay="0">
                  <p:tgtEl>
                    <p:spTgt spid="3"/>
                  </p:tgtEl>
                </p:cond>
              </p:nextCondLst>
            </p:seq>
            <p:audio>
              <p:cMediaNode vol="22642">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0" y="3505200"/>
            <a:ext cx="9191994" cy="1523999"/>
          </a:xfrm>
          <a:prstGeom prst="rect">
            <a:avLst/>
          </a:prstGeom>
          <a:noFill/>
          <a:ln w="9525">
            <a:noFill/>
            <a:miter lim="800000"/>
            <a:headEnd/>
            <a:tailEnd/>
          </a:ln>
        </p:spPr>
      </p:pic>
      <p:pic>
        <p:nvPicPr>
          <p:cNvPr id="47107" name="Picture 3"/>
          <p:cNvPicPr>
            <a:picLocks noChangeAspect="1" noChangeArrowheads="1"/>
          </p:cNvPicPr>
          <p:nvPr/>
        </p:nvPicPr>
        <p:blipFill>
          <a:blip r:embed="rId4" cstate="print"/>
          <a:srcRect/>
          <a:stretch>
            <a:fillRect/>
          </a:stretch>
        </p:blipFill>
        <p:spPr bwMode="auto">
          <a:xfrm>
            <a:off x="0" y="1143000"/>
            <a:ext cx="9002550" cy="16474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nndb.com/people/744/000054582/h06.jpg"/>
          <p:cNvPicPr>
            <a:picLocks noChangeAspect="1" noChangeArrowheads="1"/>
          </p:cNvPicPr>
          <p:nvPr/>
        </p:nvPicPr>
        <p:blipFill>
          <a:blip r:embed="rId3" cstate="print"/>
          <a:srcRect/>
          <a:stretch>
            <a:fillRect/>
          </a:stretch>
        </p:blipFill>
        <p:spPr bwMode="auto">
          <a:xfrm>
            <a:off x="272563" y="228600"/>
            <a:ext cx="8675073" cy="6096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enr.construction.com/images2/2010/12/1201-RaymondDonovan.jpg"/>
          <p:cNvPicPr>
            <a:picLocks noChangeAspect="1" noChangeArrowheads="1"/>
          </p:cNvPicPr>
          <p:nvPr/>
        </p:nvPicPr>
        <p:blipFill>
          <a:blip r:embed="rId3" cstate="print"/>
          <a:srcRect/>
          <a:stretch>
            <a:fillRect/>
          </a:stretch>
        </p:blipFill>
        <p:spPr bwMode="auto">
          <a:xfrm>
            <a:off x="475421" y="0"/>
            <a:ext cx="8746436" cy="6705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photos.upi.com/topics-James-Watt-resigns-as-Secretary-of-the-Interior/5871f360b6ac6aba39bb0908248ded28/J_1.jpg"/>
          <p:cNvPicPr>
            <a:picLocks noChangeAspect="1" noChangeArrowheads="1"/>
          </p:cNvPicPr>
          <p:nvPr/>
        </p:nvPicPr>
        <p:blipFill>
          <a:blip r:embed="rId3" cstate="print"/>
          <a:srcRect/>
          <a:stretch>
            <a:fillRect/>
          </a:stretch>
        </p:blipFill>
        <p:spPr bwMode="auto">
          <a:xfrm>
            <a:off x="2169994" y="-20464"/>
            <a:ext cx="4916606" cy="687846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upload.wikimedia.org/wikipedia/commons/thumb/f/fc/Thomaseeoc.jpg/120px-Thomaseeoc.jpg"/>
          <p:cNvPicPr>
            <a:picLocks noChangeAspect="1" noChangeArrowheads="1"/>
          </p:cNvPicPr>
          <p:nvPr/>
        </p:nvPicPr>
        <p:blipFill>
          <a:blip r:embed="rId3" cstate="print"/>
          <a:srcRect/>
          <a:stretch>
            <a:fillRect/>
          </a:stretch>
        </p:blipFill>
        <p:spPr bwMode="auto">
          <a:xfrm>
            <a:off x="1447803" y="76198"/>
            <a:ext cx="6553197" cy="655320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wacs.jpg"/>
          <p:cNvPicPr>
            <a:picLocks noChangeAspect="1"/>
          </p:cNvPicPr>
          <p:nvPr/>
        </p:nvPicPr>
        <p:blipFill>
          <a:blip r:embed="rId3" cstate="print"/>
          <a:stretch>
            <a:fillRect/>
          </a:stretch>
        </p:blipFill>
        <p:spPr>
          <a:xfrm>
            <a:off x="73981" y="485775"/>
            <a:ext cx="9070019" cy="583882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001000" cy="6740307"/>
          </a:xfrm>
          <a:prstGeom prst="rect">
            <a:avLst/>
          </a:prstGeom>
          <a:noFill/>
        </p:spPr>
        <p:txBody>
          <a:bodyPr wrap="square" rtlCol="0">
            <a:spAutoFit/>
          </a:bodyPr>
          <a:lstStyle/>
          <a:p>
            <a:pPr algn="ctr"/>
            <a:r>
              <a:rPr lang="en-US" i="1" dirty="0" smtClean="0"/>
              <a:t>INS v. </a:t>
            </a:r>
            <a:r>
              <a:rPr lang="en-US" i="1" dirty="0" err="1" smtClean="0"/>
              <a:t>Chadha</a:t>
            </a:r>
            <a:r>
              <a:rPr lang="en-US" i="1" dirty="0" smtClean="0"/>
              <a:t> </a:t>
            </a:r>
            <a:r>
              <a:rPr lang="en-US" dirty="0" smtClean="0"/>
              <a:t>(1983)—White dissent</a:t>
            </a:r>
          </a:p>
          <a:p>
            <a:endParaRPr lang="en-US" dirty="0"/>
          </a:p>
          <a:p>
            <a:r>
              <a:rPr lang="en-US" dirty="0"/>
              <a:t>The prominence of the legislative veto mechanism in our contemporary political system and its importance to Congress can hardly be overstated. It has become a central </a:t>
            </a:r>
            <a:r>
              <a:rPr lang="en-US" dirty="0" smtClean="0"/>
              <a:t>means </a:t>
            </a:r>
            <a:r>
              <a:rPr lang="en-US" dirty="0"/>
              <a:t>by which Congress secures the accountability of executive and independent agencies. Without the legislative veto, Congress is faced with a Hobson's choice: either to refrain from delegating the necessary authority, leaving itself with a hopeless task of writing laws with the requisite specificity to cover endless special circumstances across the entire policy landscape, or, in the alternative, to abdicate its lawmaking function to the Executive Branch and independent agencies. To choose the former leaves major national problems unresolved; to opt for the latter risks unaccountable policymaking by those not elected to fill that role. </a:t>
            </a:r>
            <a:r>
              <a:rPr lang="en-US" b="1" dirty="0">
                <a:solidFill>
                  <a:srgbClr val="FF0000"/>
                </a:solidFill>
              </a:rPr>
              <a:t>Accordingly, over the past five decades, the legislative veto has been placed in nearly 200 statutes.</a:t>
            </a:r>
            <a:r>
              <a:rPr lang="en-US" b="1" baseline="30000" dirty="0">
                <a:solidFill>
                  <a:srgbClr val="FF0000"/>
                </a:solidFill>
              </a:rPr>
              <a:t>  </a:t>
            </a:r>
            <a:r>
              <a:rPr lang="en-US" dirty="0" smtClean="0"/>
              <a:t>The </a:t>
            </a:r>
            <a:r>
              <a:rPr lang="en-US" dirty="0"/>
              <a:t>device is known in every field of governmental concern: reorganization, budgets, foreign affairs, war powers, and regulation of trade, safety, energy, the environment, and the </a:t>
            </a:r>
            <a:r>
              <a:rPr lang="en-US" dirty="0" smtClean="0"/>
              <a:t>economy . . .</a:t>
            </a:r>
          </a:p>
          <a:p>
            <a:endParaRPr lang="en-US" dirty="0"/>
          </a:p>
          <a:p>
            <a:r>
              <a:rPr lang="en-US" b="1" dirty="0">
                <a:solidFill>
                  <a:srgbClr val="FF0000"/>
                </a:solidFill>
              </a:rPr>
              <a:t>The history of the legislative veto also makes clear that it has not been a sword with which Congress has struck out to aggrandize itself at the expense of the other branches -- the concerns of Madison and Hamilton. Rather, the veto has been a means of defense, a reservation of ultimate authority necessary if Congress is to fulfill its designated role under Art. I as the Nation's lawmaker.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sers.erols.com/mwhite28/images/nicarag.gif"/>
          <p:cNvPicPr>
            <a:picLocks noChangeAspect="1" noChangeArrowheads="1"/>
          </p:cNvPicPr>
          <p:nvPr/>
        </p:nvPicPr>
        <p:blipFill>
          <a:blip r:embed="rId3" cstate="print"/>
          <a:srcRect/>
          <a:stretch>
            <a:fillRect/>
          </a:stretch>
        </p:blipFill>
        <p:spPr bwMode="auto">
          <a:xfrm>
            <a:off x="559689" y="98700"/>
            <a:ext cx="8584311" cy="67593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orbisimages.com/images/67/FBFEEA41-1D04-4A78-ABC0-B60C76B8C2D0/U87169001-22.jpg"/>
          <p:cNvPicPr>
            <a:picLocks noChangeAspect="1" noChangeArrowheads="1"/>
          </p:cNvPicPr>
          <p:nvPr/>
        </p:nvPicPr>
        <p:blipFill>
          <a:blip r:embed="rId3" cstate="print"/>
          <a:srcRect/>
          <a:stretch>
            <a:fillRect/>
          </a:stretch>
        </p:blipFill>
        <p:spPr bwMode="auto">
          <a:xfrm>
            <a:off x="2449830" y="-69448"/>
            <a:ext cx="4560570" cy="692744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north.jpg"/>
          <p:cNvPicPr>
            <a:picLocks noChangeAspect="1"/>
          </p:cNvPicPr>
          <p:nvPr/>
        </p:nvPicPr>
        <p:blipFill>
          <a:blip r:embed="rId3" cstate="print"/>
          <a:stretch>
            <a:fillRect/>
          </a:stretch>
        </p:blipFill>
        <p:spPr>
          <a:xfrm>
            <a:off x="0" y="417576"/>
            <a:ext cx="9144000" cy="602284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iver-North-iran-contra-hearings.jpg"/>
          <p:cNvPicPr>
            <a:picLocks noChangeAspect="1"/>
          </p:cNvPicPr>
          <p:nvPr/>
        </p:nvPicPr>
        <p:blipFill>
          <a:blip r:embed="rId3" cstate="print"/>
          <a:stretch>
            <a:fillRect/>
          </a:stretch>
        </p:blipFill>
        <p:spPr>
          <a:xfrm>
            <a:off x="632460" y="46427"/>
            <a:ext cx="7825740" cy="681157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historycommons.org/events-images/a999fawnhall_2050081722-25265.jpg"/>
          <p:cNvPicPr>
            <a:picLocks noChangeAspect="1" noChangeArrowheads="1"/>
          </p:cNvPicPr>
          <p:nvPr/>
        </p:nvPicPr>
        <p:blipFill>
          <a:blip r:embed="rId3" cstate="print"/>
          <a:srcRect/>
          <a:stretch>
            <a:fillRect/>
          </a:stretch>
        </p:blipFill>
        <p:spPr bwMode="auto">
          <a:xfrm>
            <a:off x="394854" y="239983"/>
            <a:ext cx="8749146" cy="638941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381000"/>
            <a:ext cx="6781800" cy="4801314"/>
          </a:xfrm>
          <a:prstGeom prst="rect">
            <a:avLst/>
          </a:prstGeom>
        </p:spPr>
        <p:txBody>
          <a:bodyPr wrap="square">
            <a:spAutoFit/>
          </a:bodyPr>
          <a:lstStyle/>
          <a:p>
            <a:pPr algn="ctr"/>
            <a:r>
              <a:rPr lang="en-US" i="1" dirty="0" smtClean="0"/>
              <a:t>Thornburg v. </a:t>
            </a:r>
            <a:r>
              <a:rPr lang="en-US" i="1" dirty="0" err="1" smtClean="0"/>
              <a:t>Gingles</a:t>
            </a:r>
            <a:r>
              <a:rPr lang="en-US" i="1" dirty="0" smtClean="0"/>
              <a:t> </a:t>
            </a:r>
            <a:r>
              <a:rPr lang="en-US" dirty="0" smtClean="0"/>
              <a:t>(1986)</a:t>
            </a:r>
          </a:p>
          <a:p>
            <a:pPr algn="ctr"/>
            <a:endParaRPr lang="en-US" dirty="0"/>
          </a:p>
          <a:p>
            <a:r>
              <a:rPr lang="en-US" dirty="0" smtClean="0"/>
              <a:t>“Stated </a:t>
            </a:r>
            <a:r>
              <a:rPr lang="en-US" dirty="0"/>
              <a:t>succinctly, a bloc voting majority must usually be able to defeat candidates supported by a politically cohesive, geographically insular minority group. The relevance of the existence of racial bloc voting to a vote dilution claim is twofold: to ascertain whether minority group members constitute a politically cohesive unit and to determine whether whites vote sufficiently as a bloc usually to defeat the minority's preferred candidate. </a:t>
            </a:r>
            <a:r>
              <a:rPr lang="en-US" dirty="0" smtClean="0"/>
              <a:t>”</a:t>
            </a:r>
          </a:p>
          <a:p>
            <a:endParaRPr lang="en-US" dirty="0"/>
          </a:p>
          <a:p>
            <a:r>
              <a:rPr lang="en-US" dirty="0" smtClean="0"/>
              <a:t>Test:</a:t>
            </a:r>
          </a:p>
          <a:p>
            <a:endParaRPr lang="en-US" dirty="0"/>
          </a:p>
          <a:p>
            <a:r>
              <a:rPr lang="en-US" dirty="0" smtClean="0"/>
              <a:t>1</a:t>
            </a:r>
            <a:r>
              <a:rPr lang="en-US" dirty="0"/>
              <a:t>.      It is sufficiently large and geographically compact to constitute a majority in a single-member district;</a:t>
            </a:r>
          </a:p>
          <a:p>
            <a:r>
              <a:rPr lang="en-US" dirty="0"/>
              <a:t>2.      It is politically cohesive; and</a:t>
            </a:r>
          </a:p>
          <a:p>
            <a:r>
              <a:rPr lang="en-US" dirty="0"/>
              <a:t>3.      In the absence of special circumstances, that bloc voting by the white majority usually defeats the minority’s preferred candidate.</a:t>
            </a:r>
          </a:p>
        </p:txBody>
      </p:sp>
    </p:spTree>
    <p:extLst>
      <p:ext uri="{BB962C8B-B14F-4D97-AF65-F5344CB8AC3E}">
        <p14:creationId xmlns:p14="http://schemas.microsoft.com/office/powerpoint/2010/main" val="3153383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280" y="2133599"/>
            <a:ext cx="4951095" cy="2095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0"/>
            <a:ext cx="5448300" cy="659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709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76200"/>
            <a:ext cx="4154143" cy="475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4303" y="3124201"/>
            <a:ext cx="4979697" cy="3698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149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90" y="1371600"/>
            <a:ext cx="3612046"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371600"/>
            <a:ext cx="3517468" cy="3774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667000" y="228600"/>
            <a:ext cx="4419600" cy="369332"/>
          </a:xfrm>
          <a:prstGeom prst="rect">
            <a:avLst/>
          </a:prstGeom>
          <a:noFill/>
        </p:spPr>
        <p:txBody>
          <a:bodyPr wrap="square" rtlCol="0">
            <a:spAutoFit/>
          </a:bodyPr>
          <a:lstStyle/>
          <a:p>
            <a:pPr algn="ctr"/>
            <a:r>
              <a:rPr lang="en-US" dirty="0" smtClean="0"/>
              <a:t>Georgia House Districts, 1990-1994</a:t>
            </a:r>
            <a:endParaRPr lang="en-US" dirty="0"/>
          </a:p>
        </p:txBody>
      </p:sp>
    </p:spTree>
    <p:extLst>
      <p:ext uri="{BB962C8B-B14F-4D97-AF65-F5344CB8AC3E}">
        <p14:creationId xmlns:p14="http://schemas.microsoft.com/office/powerpoint/2010/main" val="3255763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04800"/>
            <a:ext cx="6324600" cy="6137910"/>
          </a:xfrm>
          <a:prstGeom prst="rect">
            <a:avLst/>
          </a:prstGeom>
          <a:noFill/>
        </p:spPr>
        <p:txBody>
          <a:bodyPr wrap="square" rtlCol="0">
            <a:spAutoFit/>
          </a:bodyPr>
          <a:lstStyle/>
          <a:p>
            <a:pPr algn="ctr"/>
            <a:r>
              <a:rPr lang="en-US" i="1" dirty="0" err="1" smtClean="0"/>
              <a:t>McCleskey</a:t>
            </a:r>
            <a:r>
              <a:rPr lang="en-US" i="1" dirty="0" smtClean="0"/>
              <a:t> v. Kemp </a:t>
            </a:r>
            <a:r>
              <a:rPr lang="en-US" dirty="0" smtClean="0"/>
              <a:t>(1987)</a:t>
            </a:r>
          </a:p>
          <a:p>
            <a:endParaRPr lang="en-US" dirty="0"/>
          </a:p>
          <a:p>
            <a:r>
              <a:rPr lang="en-US" dirty="0" smtClean="0"/>
              <a:t>[</a:t>
            </a:r>
            <a:r>
              <a:rPr lang="en-US" dirty="0" err="1" smtClean="0"/>
              <a:t>McCleskey</a:t>
            </a:r>
            <a:r>
              <a:rPr lang="en-US" dirty="0" smtClean="0"/>
              <a:t>] argues </a:t>
            </a:r>
            <a:r>
              <a:rPr lang="en-US" dirty="0"/>
              <a:t>that race has infected the administration of Georgia's statute in two ways: persons who murder whites are more likely to be sentenced to death than persons who murder blacks, and black murderers are more likely to be sentenced to death than white </a:t>
            </a:r>
            <a:r>
              <a:rPr lang="en-US" dirty="0" smtClean="0"/>
              <a:t>murderers…</a:t>
            </a:r>
          </a:p>
          <a:p>
            <a:endParaRPr lang="en-US" dirty="0"/>
          </a:p>
          <a:p>
            <a:r>
              <a:rPr lang="en-US" b="1" dirty="0">
                <a:solidFill>
                  <a:srgbClr val="FF0000"/>
                </a:solidFill>
              </a:rPr>
              <a:t>A</a:t>
            </a:r>
            <a:r>
              <a:rPr lang="en-US" b="1" dirty="0" smtClean="0">
                <a:solidFill>
                  <a:srgbClr val="FF0000"/>
                </a:solidFill>
              </a:rPr>
              <a:t>bsent </a:t>
            </a:r>
            <a:r>
              <a:rPr lang="en-US" b="1" dirty="0">
                <a:solidFill>
                  <a:srgbClr val="FF0000"/>
                </a:solidFill>
              </a:rPr>
              <a:t>a showing that the Georgia capital punishment system operates in an arbitrary and capricious manner, </a:t>
            </a:r>
            <a:r>
              <a:rPr lang="en-US" b="1" dirty="0" err="1">
                <a:solidFill>
                  <a:srgbClr val="FF0000"/>
                </a:solidFill>
              </a:rPr>
              <a:t>McCleskey</a:t>
            </a:r>
            <a:r>
              <a:rPr lang="en-US" b="1" dirty="0">
                <a:solidFill>
                  <a:srgbClr val="FF0000"/>
                </a:solidFill>
              </a:rPr>
              <a:t> cannot prove a </a:t>
            </a:r>
            <a:r>
              <a:rPr lang="en-US" b="1" dirty="0" smtClean="0">
                <a:solidFill>
                  <a:srgbClr val="FF0000"/>
                </a:solidFill>
              </a:rPr>
              <a:t>constitutional</a:t>
            </a:r>
            <a:r>
              <a:rPr lang="en-US" b="1" dirty="0">
                <a:solidFill>
                  <a:srgbClr val="FF0000"/>
                </a:solidFill>
              </a:rPr>
              <a:t> violation by demonstrating that other defendants who may be similarly situated did </a:t>
            </a:r>
            <a:r>
              <a:rPr lang="en-US" b="1" i="1" dirty="0">
                <a:solidFill>
                  <a:srgbClr val="FF0000"/>
                </a:solidFill>
              </a:rPr>
              <a:t>not</a:t>
            </a:r>
            <a:r>
              <a:rPr lang="en-US" b="1" dirty="0">
                <a:solidFill>
                  <a:srgbClr val="FF0000"/>
                </a:solidFill>
              </a:rPr>
              <a:t> receive the death </a:t>
            </a:r>
            <a:r>
              <a:rPr lang="en-US" b="1" dirty="0" smtClean="0">
                <a:solidFill>
                  <a:srgbClr val="FF0000"/>
                </a:solidFill>
              </a:rPr>
              <a:t>penalty</a:t>
            </a:r>
            <a:r>
              <a:rPr lang="en-US" dirty="0" smtClean="0"/>
              <a:t>…</a:t>
            </a:r>
          </a:p>
          <a:p>
            <a:endParaRPr lang="en-US" dirty="0"/>
          </a:p>
          <a:p>
            <a:r>
              <a:rPr lang="en-US" dirty="0"/>
              <a:t>The Constitution does not require that a State eliminate any demonstrable disparity that correlates with a potentially irrelevant factor in order to operate a criminal justice system that includes capital </a:t>
            </a:r>
            <a:r>
              <a:rPr lang="en-US" dirty="0" smtClean="0"/>
              <a:t>punishment…</a:t>
            </a:r>
            <a:r>
              <a:rPr lang="en-US" dirty="0"/>
              <a:t> </a:t>
            </a:r>
            <a:r>
              <a:rPr lang="en-US" dirty="0" err="1"/>
              <a:t>McCleskey's</a:t>
            </a:r>
            <a:r>
              <a:rPr lang="en-US" dirty="0"/>
              <a:t> arguments are best presented to the legislative bodies. It is not the responsibility -- or indeed even the right -- of this Court to determine the appropriate punishment for particular crimes. </a:t>
            </a:r>
          </a:p>
        </p:txBody>
      </p:sp>
    </p:spTree>
    <p:extLst>
      <p:ext uri="{BB962C8B-B14F-4D97-AF65-F5344CB8AC3E}">
        <p14:creationId xmlns:p14="http://schemas.microsoft.com/office/powerpoint/2010/main" val="2576052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457200"/>
            <a:ext cx="5715000" cy="5355312"/>
          </a:xfrm>
          <a:prstGeom prst="rect">
            <a:avLst/>
          </a:prstGeom>
          <a:noFill/>
        </p:spPr>
        <p:txBody>
          <a:bodyPr wrap="square" rtlCol="0">
            <a:spAutoFit/>
          </a:bodyPr>
          <a:lstStyle/>
          <a:p>
            <a:pPr algn="ctr"/>
            <a:r>
              <a:rPr lang="en-US" i="1" dirty="0" smtClean="0"/>
              <a:t>City of Richmond v. J.A. </a:t>
            </a:r>
            <a:r>
              <a:rPr lang="en-US" i="1" dirty="0" err="1" smtClean="0"/>
              <a:t>Croson</a:t>
            </a:r>
            <a:r>
              <a:rPr lang="en-US" i="1" dirty="0" smtClean="0"/>
              <a:t> Co. (</a:t>
            </a:r>
            <a:r>
              <a:rPr lang="en-US" dirty="0" smtClean="0"/>
              <a:t>1989)</a:t>
            </a:r>
          </a:p>
          <a:p>
            <a:endParaRPr lang="en-US" dirty="0"/>
          </a:p>
          <a:p>
            <a:r>
              <a:rPr lang="en-US" dirty="0"/>
              <a:t>N</a:t>
            </a:r>
            <a:r>
              <a:rPr lang="en-US" dirty="0" smtClean="0"/>
              <a:t>one </a:t>
            </a:r>
            <a:r>
              <a:rPr lang="en-US" dirty="0"/>
              <a:t>of the evidence presented by the city points to any identified discrimination in the Richmond construction industry. We therefore hold that the city has failed to demonstrate a compelling interest in apportioning public contracting opportunities on the basis of race. To accept </a:t>
            </a:r>
            <a:r>
              <a:rPr lang="en-US" dirty="0" smtClean="0"/>
              <a:t>Richmond’s </a:t>
            </a:r>
            <a:r>
              <a:rPr lang="en-US" dirty="0"/>
              <a:t>claim that past societal discrimination alone can serve as the basis for rigid racial preferences would be to open the door to competing claims for </a:t>
            </a:r>
            <a:r>
              <a:rPr lang="en-US" dirty="0" smtClean="0"/>
              <a:t>“remedial relief” </a:t>
            </a:r>
            <a:r>
              <a:rPr lang="en-US" dirty="0"/>
              <a:t>for every disadvantaged group. T</a:t>
            </a:r>
            <a:r>
              <a:rPr lang="en-US" b="1" dirty="0">
                <a:solidFill>
                  <a:srgbClr val="FF0000"/>
                </a:solidFill>
              </a:rPr>
              <a:t>he dream of a Nation of equal citizens in a society where race is irrelevant to personal </a:t>
            </a:r>
            <a:r>
              <a:rPr lang="en-US" b="1" dirty="0" smtClean="0">
                <a:solidFill>
                  <a:srgbClr val="FF0000"/>
                </a:solidFill>
              </a:rPr>
              <a:t>opportunity</a:t>
            </a:r>
            <a:r>
              <a:rPr lang="en-US" b="1" dirty="0">
                <a:solidFill>
                  <a:srgbClr val="FF0000"/>
                </a:solidFill>
              </a:rPr>
              <a:t> </a:t>
            </a:r>
            <a:r>
              <a:rPr lang="en-US" b="1" dirty="0" smtClean="0">
                <a:solidFill>
                  <a:srgbClr val="FF0000"/>
                </a:solidFill>
              </a:rPr>
              <a:t>and </a:t>
            </a:r>
            <a:r>
              <a:rPr lang="en-US" b="1" dirty="0">
                <a:solidFill>
                  <a:srgbClr val="FF0000"/>
                </a:solidFill>
              </a:rPr>
              <a:t>achievement would be lost in a mosaic of shifting preferences based on inherently </a:t>
            </a:r>
            <a:r>
              <a:rPr lang="en-US" b="1" dirty="0" err="1">
                <a:solidFill>
                  <a:srgbClr val="FF0000"/>
                </a:solidFill>
              </a:rPr>
              <a:t>unmeasurable</a:t>
            </a:r>
            <a:r>
              <a:rPr lang="en-US" b="1" dirty="0">
                <a:solidFill>
                  <a:srgbClr val="FF0000"/>
                </a:solidFill>
              </a:rPr>
              <a:t> claims of past </a:t>
            </a:r>
            <a:r>
              <a:rPr lang="en-US" b="1" dirty="0" smtClean="0">
                <a:solidFill>
                  <a:srgbClr val="FF0000"/>
                </a:solidFill>
              </a:rPr>
              <a:t>wrongs</a:t>
            </a:r>
            <a:r>
              <a:rPr lang="en-US" dirty="0" smtClean="0"/>
              <a:t>…</a:t>
            </a:r>
          </a:p>
          <a:p>
            <a:endParaRPr lang="en-US" dirty="0"/>
          </a:p>
          <a:p>
            <a:r>
              <a:rPr lang="en-US" dirty="0"/>
              <a:t>We think such a result would be contrary to both the letter and spirit of a constitutional provision whose central command is </a:t>
            </a:r>
            <a:r>
              <a:rPr lang="en-US" dirty="0" smtClean="0"/>
              <a:t>equality.</a:t>
            </a:r>
            <a:endParaRPr lang="en-US" dirty="0"/>
          </a:p>
        </p:txBody>
      </p:sp>
    </p:spTree>
    <p:extLst>
      <p:ext uri="{BB962C8B-B14F-4D97-AF65-F5344CB8AC3E}">
        <p14:creationId xmlns:p14="http://schemas.microsoft.com/office/powerpoint/2010/main" val="1423180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43000"/>
            <a:ext cx="67056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0195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620000" cy="6463308"/>
          </a:xfrm>
          <a:prstGeom prst="rect">
            <a:avLst/>
          </a:prstGeom>
          <a:noFill/>
        </p:spPr>
        <p:txBody>
          <a:bodyPr wrap="square" rtlCol="0">
            <a:spAutoFit/>
          </a:bodyPr>
          <a:lstStyle/>
          <a:p>
            <a:pPr algn="ctr"/>
            <a:r>
              <a:rPr lang="en-US" i="1" dirty="0" smtClean="0">
                <a:solidFill>
                  <a:prstClr val="black"/>
                </a:solidFill>
              </a:rPr>
              <a:t>Texas v. Johnson </a:t>
            </a:r>
            <a:r>
              <a:rPr lang="en-US" dirty="0" smtClean="0">
                <a:solidFill>
                  <a:prstClr val="black"/>
                </a:solidFill>
              </a:rPr>
              <a:t>(1989)—Brennan majority opinion</a:t>
            </a:r>
          </a:p>
          <a:p>
            <a:endParaRPr lang="en-US" dirty="0">
              <a:solidFill>
                <a:prstClr val="black"/>
              </a:solidFill>
            </a:endParaRPr>
          </a:p>
          <a:p>
            <a:r>
              <a:rPr lang="en-US" dirty="0">
                <a:solidFill>
                  <a:prstClr val="black"/>
                </a:solidFill>
              </a:rPr>
              <a:t>Texas argues that its interest in preserving the flag as a symbol of nationhood and national unity survives this close </a:t>
            </a:r>
            <a:r>
              <a:rPr lang="en-US" dirty="0" smtClean="0">
                <a:solidFill>
                  <a:prstClr val="black"/>
                </a:solidFill>
              </a:rPr>
              <a:t>analysis . . . the </a:t>
            </a:r>
            <a:r>
              <a:rPr lang="en-US" dirty="0">
                <a:solidFill>
                  <a:prstClr val="black"/>
                </a:solidFill>
              </a:rPr>
              <a:t>State's claim is that it has an interest in preserving the flag as a symbol of </a:t>
            </a:r>
            <a:r>
              <a:rPr lang="en-US" i="1" dirty="0">
                <a:solidFill>
                  <a:prstClr val="black"/>
                </a:solidFill>
              </a:rPr>
              <a:t>nationhood</a:t>
            </a:r>
            <a:r>
              <a:rPr lang="en-US" dirty="0">
                <a:solidFill>
                  <a:prstClr val="black"/>
                </a:solidFill>
              </a:rPr>
              <a:t> and </a:t>
            </a:r>
            <a:r>
              <a:rPr lang="en-US" i="1" dirty="0">
                <a:solidFill>
                  <a:prstClr val="black"/>
                </a:solidFill>
              </a:rPr>
              <a:t>national unity,</a:t>
            </a:r>
            <a:r>
              <a:rPr lang="en-US" dirty="0">
                <a:solidFill>
                  <a:prstClr val="black"/>
                </a:solidFill>
              </a:rPr>
              <a:t> a symbol with a determinate range of meanings. </a:t>
            </a:r>
            <a:r>
              <a:rPr lang="en-US" dirty="0" smtClean="0">
                <a:solidFill>
                  <a:prstClr val="black"/>
                </a:solidFill>
              </a:rPr>
              <a:t>According </a:t>
            </a:r>
            <a:r>
              <a:rPr lang="en-US" dirty="0">
                <a:solidFill>
                  <a:prstClr val="black"/>
                </a:solidFill>
              </a:rPr>
              <a:t>to Texas, if one physically treats the flag in a way that would tend to cast doubt on either the idea that nationhood and national unity are the flag's referents or that national unity actually exists, the message conveyed thereby is a harmful one, and therefore may be prohibited.</a:t>
            </a:r>
            <a:r>
              <a:rPr lang="en-US" baseline="30000" dirty="0">
                <a:solidFill>
                  <a:prstClr val="black"/>
                </a:solidFill>
              </a:rPr>
              <a:t> </a:t>
            </a:r>
          </a:p>
          <a:p>
            <a:endParaRPr lang="en-US" dirty="0">
              <a:solidFill>
                <a:prstClr val="black"/>
              </a:solidFill>
            </a:endParaRPr>
          </a:p>
          <a:p>
            <a:r>
              <a:rPr lang="en-US" dirty="0">
                <a:solidFill>
                  <a:prstClr val="black"/>
                </a:solidFill>
              </a:rPr>
              <a:t>If there is a bedrock principle underlying the First Amendment, it is that the government may not prohibit the expression of an idea simply because society finds the idea itself offensive or </a:t>
            </a:r>
            <a:r>
              <a:rPr lang="en-US" dirty="0" smtClean="0">
                <a:solidFill>
                  <a:prstClr val="black"/>
                </a:solidFill>
              </a:rPr>
              <a:t>disagreeable</a:t>
            </a:r>
            <a:r>
              <a:rPr lang="en-US" dirty="0">
                <a:solidFill>
                  <a:prstClr val="black"/>
                </a:solidFill>
              </a:rPr>
              <a:t> </a:t>
            </a:r>
            <a:r>
              <a:rPr lang="en-US" dirty="0" smtClean="0">
                <a:solidFill>
                  <a:prstClr val="black"/>
                </a:solidFill>
              </a:rPr>
              <a:t>. . .</a:t>
            </a:r>
          </a:p>
          <a:p>
            <a:endParaRPr lang="en-US" dirty="0">
              <a:solidFill>
                <a:prstClr val="black"/>
              </a:solidFill>
            </a:endParaRPr>
          </a:p>
          <a:p>
            <a:r>
              <a:rPr lang="en-US" b="1" dirty="0">
                <a:solidFill>
                  <a:srgbClr val="FF0000"/>
                </a:solidFill>
              </a:rPr>
              <a:t>We are tempted to say, in fact, that the flag's deservedly cherished place in our community will be strengthened, not weakened, by our holding </a:t>
            </a:r>
            <a:r>
              <a:rPr lang="en-US" b="1" dirty="0" smtClean="0">
                <a:solidFill>
                  <a:srgbClr val="FF0000"/>
                </a:solidFill>
              </a:rPr>
              <a:t>today</a:t>
            </a:r>
            <a:r>
              <a:rPr lang="en-US" dirty="0" smtClean="0">
                <a:solidFill>
                  <a:prstClr val="black"/>
                </a:solidFill>
              </a:rPr>
              <a:t>. . .</a:t>
            </a:r>
          </a:p>
          <a:p>
            <a:endParaRPr lang="en-US" dirty="0">
              <a:solidFill>
                <a:prstClr val="black"/>
              </a:solidFill>
            </a:endParaRPr>
          </a:p>
          <a:p>
            <a:r>
              <a:rPr lang="en-US" dirty="0">
                <a:solidFill>
                  <a:prstClr val="black"/>
                </a:solidFill>
              </a:rPr>
              <a:t>The way to preserve the flag's special role is not to punish those who feel differently about these matters. It is to persuade them that they are wrong.</a:t>
            </a:r>
          </a:p>
          <a:p>
            <a:r>
              <a:rPr lang="en-US" dirty="0" smtClean="0">
                <a:solidFill>
                  <a:prstClr val="black"/>
                </a:solidFill>
              </a:rPr>
              <a:t/>
            </a:r>
            <a:br>
              <a:rPr lang="en-US" dirty="0" smtClean="0">
                <a:solidFill>
                  <a:prstClr val="black"/>
                </a:solidFill>
              </a:rPr>
            </a:br>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4250982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467600" cy="5078313"/>
          </a:xfrm>
          <a:prstGeom prst="rect">
            <a:avLst/>
          </a:prstGeom>
          <a:noFill/>
        </p:spPr>
        <p:txBody>
          <a:bodyPr wrap="square" rtlCol="0">
            <a:spAutoFit/>
          </a:bodyPr>
          <a:lstStyle/>
          <a:p>
            <a:pPr algn="ctr"/>
            <a:r>
              <a:rPr lang="en-US" i="1" dirty="0" smtClean="0">
                <a:solidFill>
                  <a:prstClr val="black"/>
                </a:solidFill>
              </a:rPr>
              <a:t>Texas v. Johnson </a:t>
            </a:r>
            <a:r>
              <a:rPr lang="en-US" dirty="0" smtClean="0">
                <a:solidFill>
                  <a:prstClr val="black"/>
                </a:solidFill>
              </a:rPr>
              <a:t>—Rehnquist dissent</a:t>
            </a:r>
          </a:p>
          <a:p>
            <a:endParaRPr lang="en-US" dirty="0">
              <a:solidFill>
                <a:prstClr val="black"/>
              </a:solidFill>
            </a:endParaRPr>
          </a:p>
          <a:p>
            <a:r>
              <a:rPr lang="en-US" dirty="0">
                <a:solidFill>
                  <a:prstClr val="black"/>
                </a:solidFill>
              </a:rPr>
              <a:t>The American flag, then, throughout more than 200 years of our history, has come to be the visible symbol embodying our Nation. It does not represent the views of any particular political party, and it does not represent any particular political philosophy. The flag is not simply another "idea" or "point of view" competing for recognition in the marketplace of ideas. </a:t>
            </a:r>
            <a:r>
              <a:rPr lang="en-US" b="1" dirty="0">
                <a:solidFill>
                  <a:srgbClr val="FF0000"/>
                </a:solidFill>
              </a:rPr>
              <a:t>Millions and millions of Americans regard it with an almost mystical reverence, regardless of what sort of social, political, or philosophical beliefs they may have. I cannot agree that the First Amendment invalidates the Act of Congress, and the laws of 48 of the 50 States, which make criminal the public burning of the </a:t>
            </a:r>
            <a:r>
              <a:rPr lang="en-US" b="1" dirty="0" smtClean="0">
                <a:solidFill>
                  <a:srgbClr val="FF0000"/>
                </a:solidFill>
              </a:rPr>
              <a:t>flag </a:t>
            </a:r>
            <a:r>
              <a:rPr lang="en-US" dirty="0" smtClean="0">
                <a:solidFill>
                  <a:prstClr val="black"/>
                </a:solidFill>
              </a:rPr>
              <a:t>. . .</a:t>
            </a:r>
          </a:p>
          <a:p>
            <a:endParaRPr lang="en-US" dirty="0">
              <a:solidFill>
                <a:prstClr val="black"/>
              </a:solidFill>
            </a:endParaRPr>
          </a:p>
          <a:p>
            <a:r>
              <a:rPr lang="en-US" dirty="0">
                <a:solidFill>
                  <a:prstClr val="black"/>
                </a:solidFill>
              </a:rPr>
              <a:t>The Court concludes its opinion with a regrettably patronizing civics lecture, presumably addressed to the Members of both Houses of Congress, the members of the 48 state legislatures that enacted prohibitions against flag burning, and the troops fighting under that flag in Vietnam who objected to </a:t>
            </a:r>
            <a:r>
              <a:rPr lang="en-US" dirty="0" smtClean="0">
                <a:solidFill>
                  <a:prstClr val="black"/>
                </a:solidFill>
              </a:rPr>
              <a:t>its</a:t>
            </a:r>
            <a:r>
              <a:rPr lang="en-US" dirty="0">
                <a:solidFill>
                  <a:prstClr val="black"/>
                </a:solidFill>
              </a:rPr>
              <a:t> being </a:t>
            </a:r>
            <a:r>
              <a:rPr lang="en-US" dirty="0" smtClean="0">
                <a:solidFill>
                  <a:prstClr val="black"/>
                </a:solidFill>
              </a:rPr>
              <a:t>burned.</a:t>
            </a:r>
            <a:endParaRPr lang="en-US" dirty="0">
              <a:solidFill>
                <a:prstClr val="black"/>
              </a:solidFill>
            </a:endParaRPr>
          </a:p>
        </p:txBody>
      </p:sp>
    </p:spTree>
    <p:extLst>
      <p:ext uri="{BB962C8B-B14F-4D97-AF65-F5344CB8AC3E}">
        <p14:creationId xmlns:p14="http://schemas.microsoft.com/office/powerpoint/2010/main" val="28711562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16249"/>
            <a:ext cx="4267200" cy="6652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4493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1/14/President_Ronald_Reagan_and_Judge_Antonin_Scalia_confer_in_the_Oval_Office,_July_7,_1986.jpg"/>
          <p:cNvPicPr>
            <a:picLocks noChangeAspect="1" noChangeArrowheads="1"/>
          </p:cNvPicPr>
          <p:nvPr/>
        </p:nvPicPr>
        <p:blipFill>
          <a:blip r:embed="rId3" cstate="print"/>
          <a:srcRect/>
          <a:stretch>
            <a:fillRect/>
          </a:stretch>
        </p:blipFill>
        <p:spPr bwMode="auto">
          <a:xfrm>
            <a:off x="64032" y="481522"/>
            <a:ext cx="9079968" cy="6071678"/>
          </a:xfrm>
          <a:prstGeom prst="rect">
            <a:avLst/>
          </a:prstGeom>
          <a:noFill/>
        </p:spPr>
      </p:pic>
    </p:spTree>
    <p:extLst>
      <p:ext uri="{BB962C8B-B14F-4D97-AF65-F5344CB8AC3E}">
        <p14:creationId xmlns:p14="http://schemas.microsoft.com/office/powerpoint/2010/main" val="16462237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799"/>
            <a:ext cx="8500187" cy="560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0789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nnedy mounts ideological attack on bork.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95400" y="914400"/>
            <a:ext cx="6629400" cy="4972050"/>
          </a:xfrm>
          <a:prstGeom prst="rect">
            <a:avLst/>
          </a:prstGeom>
        </p:spPr>
      </p:pic>
    </p:spTree>
    <p:extLst>
      <p:ext uri="{BB962C8B-B14F-4D97-AF65-F5344CB8AC3E}">
        <p14:creationId xmlns:p14="http://schemas.microsoft.com/office/powerpoint/2010/main" val="12511563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rk vote.PNG"/>
          <p:cNvPicPr>
            <a:picLocks noChangeAspect="1"/>
          </p:cNvPicPr>
          <p:nvPr/>
        </p:nvPicPr>
        <p:blipFill>
          <a:blip r:embed="rId3" cstate="print"/>
          <a:stretch>
            <a:fillRect/>
          </a:stretch>
        </p:blipFill>
        <p:spPr>
          <a:xfrm>
            <a:off x="2590800" y="149480"/>
            <a:ext cx="3962400" cy="6559038"/>
          </a:xfrm>
          <a:prstGeom prst="rect">
            <a:avLst/>
          </a:prstGeom>
        </p:spPr>
      </p:pic>
    </p:spTree>
    <p:extLst>
      <p:ext uri="{BB962C8B-B14F-4D97-AF65-F5344CB8AC3E}">
        <p14:creationId xmlns:p14="http://schemas.microsoft.com/office/powerpoint/2010/main" val="37844113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76201"/>
            <a:ext cx="5105400" cy="680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9074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achievement.org/achievers/ken0/large/ken0-008.jpg"/>
          <p:cNvPicPr>
            <a:picLocks noChangeAspect="1" noChangeArrowheads="1"/>
          </p:cNvPicPr>
          <p:nvPr/>
        </p:nvPicPr>
        <p:blipFill>
          <a:blip r:embed="rId3" cstate="print"/>
          <a:srcRect/>
          <a:stretch>
            <a:fillRect/>
          </a:stretch>
        </p:blipFill>
        <p:spPr bwMode="auto">
          <a:xfrm>
            <a:off x="33931" y="152400"/>
            <a:ext cx="9072161" cy="6096000"/>
          </a:xfrm>
          <a:prstGeom prst="rect">
            <a:avLst/>
          </a:prstGeom>
          <a:noFill/>
        </p:spPr>
      </p:pic>
    </p:spTree>
    <p:extLst>
      <p:ext uri="{BB962C8B-B14F-4D97-AF65-F5344CB8AC3E}">
        <p14:creationId xmlns:p14="http://schemas.microsoft.com/office/powerpoint/2010/main" val="20416385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wharton.upenn.edu/125anniversaryissue/img/lg/brennan.jpg"/>
          <p:cNvPicPr>
            <a:picLocks noChangeAspect="1" noChangeArrowheads="1"/>
          </p:cNvPicPr>
          <p:nvPr/>
        </p:nvPicPr>
        <p:blipFill>
          <a:blip r:embed="rId3" cstate="print"/>
          <a:srcRect/>
          <a:stretch>
            <a:fillRect/>
          </a:stretch>
        </p:blipFill>
        <p:spPr bwMode="auto">
          <a:xfrm>
            <a:off x="2468192" y="46424"/>
            <a:ext cx="4847008" cy="6811576"/>
          </a:xfrm>
          <a:prstGeom prst="rect">
            <a:avLst/>
          </a:prstGeom>
          <a:noFill/>
        </p:spPr>
      </p:pic>
    </p:spTree>
    <p:extLst>
      <p:ext uri="{BB962C8B-B14F-4D97-AF65-F5344CB8AC3E}">
        <p14:creationId xmlns:p14="http://schemas.microsoft.com/office/powerpoint/2010/main" val="5092126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cache4.asset-cache.net/xc/50465296.jpg?v=1&amp;c=IWSAsset&amp;k=2&amp;d=E41C9FE5C4AA0A14DA3FD0BB391C05FB9D0F5C97AF40F11DD09114400C10754DB01E70F2B3269972"/>
          <p:cNvPicPr>
            <a:picLocks noChangeAspect="1" noChangeArrowheads="1"/>
          </p:cNvPicPr>
          <p:nvPr/>
        </p:nvPicPr>
        <p:blipFill>
          <a:blip r:embed="rId3" cstate="print"/>
          <a:srcRect/>
          <a:stretch>
            <a:fillRect/>
          </a:stretch>
        </p:blipFill>
        <p:spPr bwMode="auto">
          <a:xfrm>
            <a:off x="36813" y="233314"/>
            <a:ext cx="8954787" cy="6015086"/>
          </a:xfrm>
          <a:prstGeom prst="rect">
            <a:avLst/>
          </a:prstGeom>
          <a:noFill/>
        </p:spPr>
      </p:pic>
    </p:spTree>
    <p:extLst>
      <p:ext uri="{BB962C8B-B14F-4D97-AF65-F5344CB8AC3E}">
        <p14:creationId xmlns:p14="http://schemas.microsoft.com/office/powerpoint/2010/main" val="29162886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aptainras.files.wordpress.com/2009/05/bush-and-souter1.jpg?w=450&amp;h=350"/>
          <p:cNvPicPr>
            <a:picLocks noChangeAspect="1" noChangeArrowheads="1"/>
          </p:cNvPicPr>
          <p:nvPr/>
        </p:nvPicPr>
        <p:blipFill>
          <a:blip r:embed="rId3" cstate="print"/>
          <a:srcRect/>
          <a:stretch>
            <a:fillRect/>
          </a:stretch>
        </p:blipFill>
        <p:spPr bwMode="auto">
          <a:xfrm>
            <a:off x="182336" y="234950"/>
            <a:ext cx="8123464" cy="6318250"/>
          </a:xfrm>
          <a:prstGeom prst="rect">
            <a:avLst/>
          </a:prstGeom>
          <a:noFill/>
        </p:spPr>
      </p:pic>
    </p:spTree>
    <p:extLst>
      <p:ext uri="{BB962C8B-B14F-4D97-AF65-F5344CB8AC3E}">
        <p14:creationId xmlns:p14="http://schemas.microsoft.com/office/powerpoint/2010/main" val="29467195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cstate="print"/>
          <a:srcRect/>
          <a:stretch>
            <a:fillRect/>
          </a:stretch>
        </p:blipFill>
        <p:spPr bwMode="auto">
          <a:xfrm>
            <a:off x="1066800" y="3426667"/>
            <a:ext cx="7315200" cy="2463282"/>
          </a:xfrm>
          <a:prstGeom prst="rect">
            <a:avLst/>
          </a:prstGeom>
          <a:noFill/>
          <a:ln w="9525">
            <a:noFill/>
            <a:miter lim="800000"/>
            <a:headEnd/>
            <a:tailEnd/>
          </a:ln>
        </p:spPr>
      </p:pic>
      <p:sp>
        <p:nvSpPr>
          <p:cNvPr id="4" name="TextBox 3"/>
          <p:cNvSpPr txBox="1"/>
          <p:nvPr/>
        </p:nvSpPr>
        <p:spPr>
          <a:xfrm>
            <a:off x="304800" y="228600"/>
            <a:ext cx="8305800" cy="3231654"/>
          </a:xfrm>
          <a:prstGeom prst="rect">
            <a:avLst/>
          </a:prstGeom>
          <a:noFill/>
        </p:spPr>
        <p:txBody>
          <a:bodyPr wrap="square" rtlCol="0">
            <a:spAutoFit/>
          </a:bodyPr>
          <a:lstStyle/>
          <a:p>
            <a:r>
              <a:rPr lang="en-US" dirty="0" smtClean="0">
                <a:solidFill>
                  <a:prstClr val="black"/>
                </a:solidFill>
              </a:rPr>
              <a:t>Molly Yard, president of National Organization of Women: </a:t>
            </a:r>
          </a:p>
          <a:p>
            <a:endParaRPr lang="en-US" dirty="0">
              <a:solidFill>
                <a:prstClr val="black"/>
              </a:solidFill>
            </a:endParaRPr>
          </a:p>
          <a:p>
            <a:r>
              <a:rPr lang="en-US" sz="2400" dirty="0" smtClean="0">
                <a:solidFill>
                  <a:prstClr val="black"/>
                </a:solidFill>
              </a:rPr>
              <a:t>“Are </a:t>
            </a:r>
            <a:r>
              <a:rPr lang="en-US" sz="2400" dirty="0">
                <a:solidFill>
                  <a:prstClr val="black"/>
                </a:solidFill>
              </a:rPr>
              <a:t>you prepared to deny freedom to women? Are you prepared to deny reproductive health to women? Are you prepared for lawlessness, and for the death of your daughters and your granddaughters? I tremble for this country if you confirm David Souter. But most of all I tremble for the women of America and their families</a:t>
            </a:r>
            <a:r>
              <a:rPr lang="en-US" sz="2400" dirty="0" smtClean="0">
                <a:solidFill>
                  <a:prstClr val="black"/>
                </a:solidFill>
              </a:rPr>
              <a:t>.”</a:t>
            </a:r>
          </a:p>
          <a:p>
            <a:endParaRPr lang="en-US" sz="2400" dirty="0">
              <a:solidFill>
                <a:prstClr val="black"/>
              </a:solidFill>
            </a:endParaRPr>
          </a:p>
        </p:txBody>
      </p:sp>
    </p:spTree>
    <p:extLst>
      <p:ext uri="{BB962C8B-B14F-4D97-AF65-F5344CB8AC3E}">
        <p14:creationId xmlns:p14="http://schemas.microsoft.com/office/powerpoint/2010/main" val="29138298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ush Standing W/Clarence Thomas @ Podium"/>
          <p:cNvPicPr>
            <a:picLocks noChangeAspect="1" noChangeArrowheads="1"/>
          </p:cNvPicPr>
          <p:nvPr/>
        </p:nvPicPr>
        <p:blipFill>
          <a:blip r:embed="rId3" cstate="print"/>
          <a:srcRect/>
          <a:stretch>
            <a:fillRect/>
          </a:stretch>
        </p:blipFill>
        <p:spPr bwMode="auto">
          <a:xfrm>
            <a:off x="2570798" y="41694"/>
            <a:ext cx="4515802" cy="6816306"/>
          </a:xfrm>
          <a:prstGeom prst="rect">
            <a:avLst/>
          </a:prstGeom>
          <a:noFill/>
        </p:spPr>
      </p:pic>
    </p:spTree>
    <p:extLst>
      <p:ext uri="{BB962C8B-B14F-4D97-AF65-F5344CB8AC3E}">
        <p14:creationId xmlns:p14="http://schemas.microsoft.com/office/powerpoint/2010/main" val="40853780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aphistory2010.yolasite.com/resources/Clarence%20Thomas%20and%20Anita%20Hill%20.jpg"/>
          <p:cNvPicPr>
            <a:picLocks noChangeAspect="1" noChangeArrowheads="1"/>
          </p:cNvPicPr>
          <p:nvPr/>
        </p:nvPicPr>
        <p:blipFill>
          <a:blip r:embed="rId3" cstate="print"/>
          <a:srcRect/>
          <a:stretch>
            <a:fillRect/>
          </a:stretch>
        </p:blipFill>
        <p:spPr bwMode="auto">
          <a:xfrm>
            <a:off x="1940207" y="-18415"/>
            <a:ext cx="5222593" cy="6876415"/>
          </a:xfrm>
          <a:prstGeom prst="rect">
            <a:avLst/>
          </a:prstGeom>
          <a:noFill/>
        </p:spPr>
      </p:pic>
    </p:spTree>
    <p:extLst>
      <p:ext uri="{BB962C8B-B14F-4D97-AF65-F5344CB8AC3E}">
        <p14:creationId xmlns:p14="http://schemas.microsoft.com/office/powerpoint/2010/main" val="6980075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arence thomas high-tech lynching.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838200"/>
            <a:ext cx="6502400" cy="4876800"/>
          </a:xfrm>
          <a:prstGeom prst="rect">
            <a:avLst/>
          </a:prstGeom>
        </p:spPr>
      </p:pic>
    </p:spTree>
    <p:extLst>
      <p:ext uri="{BB962C8B-B14F-4D97-AF65-F5344CB8AC3E}">
        <p14:creationId xmlns:p14="http://schemas.microsoft.com/office/powerpoint/2010/main" val="1096679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4528">
                <p:cTn id="7"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7188"/>
            <a:ext cx="9296400" cy="614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3023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PNG"/>
          <p:cNvPicPr>
            <a:picLocks noChangeAspect="1"/>
          </p:cNvPicPr>
          <p:nvPr/>
        </p:nvPicPr>
        <p:blipFill>
          <a:blip r:embed="rId3" cstate="print"/>
          <a:stretch>
            <a:fillRect/>
          </a:stretch>
        </p:blipFill>
        <p:spPr>
          <a:xfrm>
            <a:off x="2971801" y="32942"/>
            <a:ext cx="3200400" cy="6792114"/>
          </a:xfrm>
          <a:prstGeom prst="rect">
            <a:avLst/>
          </a:prstGeom>
        </p:spPr>
      </p:pic>
    </p:spTree>
    <p:extLst>
      <p:ext uri="{BB962C8B-B14F-4D97-AF65-F5344CB8AC3E}">
        <p14:creationId xmlns:p14="http://schemas.microsoft.com/office/powerpoint/2010/main" val="30413044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2863</TotalTime>
  <Words>717</Words>
  <Application>Microsoft Office PowerPoint</Application>
  <PresentationFormat>On-screen Show (4:3)</PresentationFormat>
  <Paragraphs>80</Paragraphs>
  <Slides>41</Slides>
  <Notes>27</Notes>
  <HiddenSlides>0</HiddenSlides>
  <MMClips>4</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28</cp:revision>
  <dcterms:created xsi:type="dcterms:W3CDTF">2011-04-09T17:54:15Z</dcterms:created>
  <dcterms:modified xsi:type="dcterms:W3CDTF">2013-11-10T18:35:43Z</dcterms:modified>
</cp:coreProperties>
</file>