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83" r:id="rId2"/>
    <p:sldId id="282" r:id="rId3"/>
    <p:sldId id="258" r:id="rId4"/>
    <p:sldId id="261" r:id="rId5"/>
    <p:sldId id="262" r:id="rId6"/>
    <p:sldId id="260" r:id="rId7"/>
    <p:sldId id="259" r:id="rId8"/>
    <p:sldId id="263" r:id="rId9"/>
    <p:sldId id="264" r:id="rId10"/>
    <p:sldId id="281" r:id="rId11"/>
    <p:sldId id="265" r:id="rId12"/>
    <p:sldId id="275" r:id="rId13"/>
    <p:sldId id="266" r:id="rId14"/>
    <p:sldId id="270" r:id="rId15"/>
    <p:sldId id="267" r:id="rId16"/>
    <p:sldId id="268" r:id="rId17"/>
    <p:sldId id="271" r:id="rId18"/>
    <p:sldId id="269" r:id="rId19"/>
    <p:sldId id="272" r:id="rId20"/>
    <p:sldId id="274" r:id="rId21"/>
    <p:sldId id="273" r:id="rId22"/>
    <p:sldId id="276" r:id="rId23"/>
    <p:sldId id="280" r:id="rId24"/>
    <p:sldId id="279" r:id="rId25"/>
    <p:sldId id="277" r:id="rId26"/>
    <p:sldId id="257" r:id="rId27"/>
    <p:sldId id="278"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71EBE4-87B0-4BF3-B87A-A176CE0743AE}" type="datetimeFigureOut">
              <a:rPr lang="en-US" smtClean="0"/>
              <a:t>25-Feb-13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0A67BA-BE5E-4120-B2CD-8875956348B8}" type="slidenum">
              <a:rPr lang="en-US" smtClean="0"/>
              <a:t>‹#›</a:t>
            </a:fld>
            <a:endParaRPr lang="en-US"/>
          </a:p>
        </p:txBody>
      </p:sp>
    </p:spTree>
    <p:extLst>
      <p:ext uri="{BB962C8B-B14F-4D97-AF65-F5344CB8AC3E}">
        <p14:creationId xmlns:p14="http://schemas.microsoft.com/office/powerpoint/2010/main" val="3867012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black</a:t>
            </a:r>
            <a:endParaRPr lang="en-US" dirty="0"/>
          </a:p>
        </p:txBody>
      </p:sp>
      <p:sp>
        <p:nvSpPr>
          <p:cNvPr id="4" name="Slide Number Placeholder 3"/>
          <p:cNvSpPr>
            <a:spLocks noGrp="1"/>
          </p:cNvSpPr>
          <p:nvPr>
            <p:ph type="sldNum" sz="quarter" idx="10"/>
          </p:nvPr>
        </p:nvSpPr>
        <p:spPr/>
        <p:txBody>
          <a:bodyPr/>
          <a:lstStyle/>
          <a:p>
            <a:fld id="{420A67BA-BE5E-4120-B2CD-8875956348B8}" type="slidenum">
              <a:rPr lang="en-US" smtClean="0"/>
              <a:t>4</a:t>
            </a:fld>
            <a:endParaRPr lang="en-US"/>
          </a:p>
        </p:txBody>
      </p:sp>
    </p:spTree>
    <p:extLst>
      <p:ext uri="{BB962C8B-B14F-4D97-AF65-F5344CB8AC3E}">
        <p14:creationId xmlns:p14="http://schemas.microsoft.com/office/powerpoint/2010/main" val="4012986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douglas</a:t>
            </a:r>
            <a:endParaRPr lang="en-US" dirty="0"/>
          </a:p>
        </p:txBody>
      </p:sp>
      <p:sp>
        <p:nvSpPr>
          <p:cNvPr id="4" name="Slide Number Placeholder 3"/>
          <p:cNvSpPr>
            <a:spLocks noGrp="1"/>
          </p:cNvSpPr>
          <p:nvPr>
            <p:ph type="sldNum" sz="quarter" idx="10"/>
          </p:nvPr>
        </p:nvSpPr>
        <p:spPr/>
        <p:txBody>
          <a:bodyPr/>
          <a:lstStyle/>
          <a:p>
            <a:fld id="{420A67BA-BE5E-4120-B2CD-8875956348B8}" type="slidenum">
              <a:rPr lang="en-US" smtClean="0"/>
              <a:t>5</a:t>
            </a:fld>
            <a:endParaRPr lang="en-US"/>
          </a:p>
        </p:txBody>
      </p:sp>
    </p:spTree>
    <p:extLst>
      <p:ext uri="{BB962C8B-B14F-4D97-AF65-F5344CB8AC3E}">
        <p14:creationId xmlns:p14="http://schemas.microsoft.com/office/powerpoint/2010/main" val="2523557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Susan </a:t>
            </a:r>
            <a:r>
              <a:rPr lang="en-US" dirty="0" err="1" smtClean="0"/>
              <a:t>epperson</a:t>
            </a:r>
            <a:endParaRPr lang="en-US" dirty="0"/>
          </a:p>
        </p:txBody>
      </p:sp>
      <p:sp>
        <p:nvSpPr>
          <p:cNvPr id="4" name="Slide Number Placeholder 3"/>
          <p:cNvSpPr>
            <a:spLocks noGrp="1"/>
          </p:cNvSpPr>
          <p:nvPr>
            <p:ph type="sldNum" sz="quarter" idx="10"/>
          </p:nvPr>
        </p:nvSpPr>
        <p:spPr/>
        <p:txBody>
          <a:bodyPr/>
          <a:lstStyle/>
          <a:p>
            <a:fld id="{420A67BA-BE5E-4120-B2CD-8875956348B8}" type="slidenum">
              <a:rPr lang="en-US" smtClean="0"/>
              <a:t>15</a:t>
            </a:fld>
            <a:endParaRPr lang="en-US"/>
          </a:p>
        </p:txBody>
      </p:sp>
    </p:spTree>
    <p:extLst>
      <p:ext uri="{BB962C8B-B14F-4D97-AF65-F5344CB8AC3E}">
        <p14:creationId xmlns:p14="http://schemas.microsoft.com/office/powerpoint/2010/main" val="181848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comstock</a:t>
            </a:r>
            <a:endParaRPr lang="en-US" dirty="0"/>
          </a:p>
        </p:txBody>
      </p:sp>
      <p:sp>
        <p:nvSpPr>
          <p:cNvPr id="4" name="Slide Number Placeholder 3"/>
          <p:cNvSpPr>
            <a:spLocks noGrp="1"/>
          </p:cNvSpPr>
          <p:nvPr>
            <p:ph type="sldNum" sz="quarter" idx="10"/>
          </p:nvPr>
        </p:nvSpPr>
        <p:spPr/>
        <p:txBody>
          <a:bodyPr/>
          <a:lstStyle/>
          <a:p>
            <a:fld id="{420A67BA-BE5E-4120-B2CD-8875956348B8}" type="slidenum">
              <a:rPr lang="en-US" smtClean="0"/>
              <a:t>17</a:t>
            </a:fld>
            <a:endParaRPr lang="en-US"/>
          </a:p>
        </p:txBody>
      </p:sp>
    </p:spTree>
    <p:extLst>
      <p:ext uri="{BB962C8B-B14F-4D97-AF65-F5344CB8AC3E}">
        <p14:creationId xmlns:p14="http://schemas.microsoft.com/office/powerpoint/2010/main" val="2291248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Margaret</a:t>
            </a:r>
            <a:r>
              <a:rPr lang="en-US" baseline="0" dirty="0" smtClean="0"/>
              <a:t> sanger</a:t>
            </a:r>
            <a:endParaRPr lang="en-US" dirty="0"/>
          </a:p>
        </p:txBody>
      </p:sp>
      <p:sp>
        <p:nvSpPr>
          <p:cNvPr id="4" name="Slide Number Placeholder 3"/>
          <p:cNvSpPr>
            <a:spLocks noGrp="1"/>
          </p:cNvSpPr>
          <p:nvPr>
            <p:ph type="sldNum" sz="quarter" idx="10"/>
          </p:nvPr>
        </p:nvSpPr>
        <p:spPr/>
        <p:txBody>
          <a:bodyPr/>
          <a:lstStyle/>
          <a:p>
            <a:fld id="{420A67BA-BE5E-4120-B2CD-8875956348B8}" type="slidenum">
              <a:rPr lang="en-US" smtClean="0"/>
              <a:t>18</a:t>
            </a:fld>
            <a:endParaRPr lang="en-US"/>
          </a:p>
        </p:txBody>
      </p:sp>
    </p:spTree>
    <p:extLst>
      <p:ext uri="{BB962C8B-B14F-4D97-AF65-F5344CB8AC3E}">
        <p14:creationId xmlns:p14="http://schemas.microsoft.com/office/powerpoint/2010/main" val="223018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Mary Beth and John Tinker</a:t>
            </a:r>
            <a:endParaRPr lang="en-US"/>
          </a:p>
        </p:txBody>
      </p:sp>
      <p:sp>
        <p:nvSpPr>
          <p:cNvPr id="4" name="Slide Number Placeholder 3"/>
          <p:cNvSpPr>
            <a:spLocks noGrp="1"/>
          </p:cNvSpPr>
          <p:nvPr>
            <p:ph type="sldNum" sz="quarter" idx="10"/>
          </p:nvPr>
        </p:nvSpPr>
        <p:spPr/>
        <p:txBody>
          <a:bodyPr/>
          <a:lstStyle/>
          <a:p>
            <a:fld id="{420A67BA-BE5E-4120-B2CD-8875956348B8}" type="slidenum">
              <a:rPr lang="en-US" smtClean="0"/>
              <a:t>26</a:t>
            </a:fld>
            <a:endParaRPr lang="en-US"/>
          </a:p>
        </p:txBody>
      </p:sp>
    </p:spTree>
    <p:extLst>
      <p:ext uri="{BB962C8B-B14F-4D97-AF65-F5344CB8AC3E}">
        <p14:creationId xmlns:p14="http://schemas.microsoft.com/office/powerpoint/2010/main" val="123092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C8B4B9-7B6A-4526-8DFC-7177125D09A5}" type="datetimeFigureOut">
              <a:rPr lang="en-US" smtClean="0"/>
              <a:t>25-Feb-13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D25297-C39C-4545-9855-E14DDED060B8}" type="slidenum">
              <a:rPr lang="en-US" smtClean="0"/>
              <a:t>‹#›</a:t>
            </a:fld>
            <a:endParaRPr lang="en-US"/>
          </a:p>
        </p:txBody>
      </p:sp>
    </p:spTree>
    <p:extLst>
      <p:ext uri="{BB962C8B-B14F-4D97-AF65-F5344CB8AC3E}">
        <p14:creationId xmlns:p14="http://schemas.microsoft.com/office/powerpoint/2010/main" val="4089771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C8B4B9-7B6A-4526-8DFC-7177125D09A5}" type="datetimeFigureOut">
              <a:rPr lang="en-US" smtClean="0"/>
              <a:t>25-Feb-13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D25297-C39C-4545-9855-E14DDED060B8}" type="slidenum">
              <a:rPr lang="en-US" smtClean="0"/>
              <a:t>‹#›</a:t>
            </a:fld>
            <a:endParaRPr lang="en-US"/>
          </a:p>
        </p:txBody>
      </p:sp>
    </p:spTree>
    <p:extLst>
      <p:ext uri="{BB962C8B-B14F-4D97-AF65-F5344CB8AC3E}">
        <p14:creationId xmlns:p14="http://schemas.microsoft.com/office/powerpoint/2010/main" val="3056058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C8B4B9-7B6A-4526-8DFC-7177125D09A5}" type="datetimeFigureOut">
              <a:rPr lang="en-US" smtClean="0"/>
              <a:t>25-Feb-13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D25297-C39C-4545-9855-E14DDED060B8}" type="slidenum">
              <a:rPr lang="en-US" smtClean="0"/>
              <a:t>‹#›</a:t>
            </a:fld>
            <a:endParaRPr lang="en-US"/>
          </a:p>
        </p:txBody>
      </p:sp>
    </p:spTree>
    <p:extLst>
      <p:ext uri="{BB962C8B-B14F-4D97-AF65-F5344CB8AC3E}">
        <p14:creationId xmlns:p14="http://schemas.microsoft.com/office/powerpoint/2010/main" val="1666039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C8B4B9-7B6A-4526-8DFC-7177125D09A5}" type="datetimeFigureOut">
              <a:rPr lang="en-US" smtClean="0"/>
              <a:t>25-Feb-13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D25297-C39C-4545-9855-E14DDED060B8}" type="slidenum">
              <a:rPr lang="en-US" smtClean="0"/>
              <a:t>‹#›</a:t>
            </a:fld>
            <a:endParaRPr lang="en-US"/>
          </a:p>
        </p:txBody>
      </p:sp>
    </p:spTree>
    <p:extLst>
      <p:ext uri="{BB962C8B-B14F-4D97-AF65-F5344CB8AC3E}">
        <p14:creationId xmlns:p14="http://schemas.microsoft.com/office/powerpoint/2010/main" val="2838644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C8B4B9-7B6A-4526-8DFC-7177125D09A5}" type="datetimeFigureOut">
              <a:rPr lang="en-US" smtClean="0"/>
              <a:t>25-Feb-13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D25297-C39C-4545-9855-E14DDED060B8}" type="slidenum">
              <a:rPr lang="en-US" smtClean="0"/>
              <a:t>‹#›</a:t>
            </a:fld>
            <a:endParaRPr lang="en-US"/>
          </a:p>
        </p:txBody>
      </p:sp>
    </p:spTree>
    <p:extLst>
      <p:ext uri="{BB962C8B-B14F-4D97-AF65-F5344CB8AC3E}">
        <p14:creationId xmlns:p14="http://schemas.microsoft.com/office/powerpoint/2010/main" val="2602864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C8B4B9-7B6A-4526-8DFC-7177125D09A5}" type="datetimeFigureOut">
              <a:rPr lang="en-US" smtClean="0"/>
              <a:t>25-Feb-13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D25297-C39C-4545-9855-E14DDED060B8}" type="slidenum">
              <a:rPr lang="en-US" smtClean="0"/>
              <a:t>‹#›</a:t>
            </a:fld>
            <a:endParaRPr lang="en-US"/>
          </a:p>
        </p:txBody>
      </p:sp>
    </p:spTree>
    <p:extLst>
      <p:ext uri="{BB962C8B-B14F-4D97-AF65-F5344CB8AC3E}">
        <p14:creationId xmlns:p14="http://schemas.microsoft.com/office/powerpoint/2010/main" val="3658992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8B4B9-7B6A-4526-8DFC-7177125D09A5}" type="datetimeFigureOut">
              <a:rPr lang="en-US" smtClean="0"/>
              <a:t>25-Feb-13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D25297-C39C-4545-9855-E14DDED060B8}" type="slidenum">
              <a:rPr lang="en-US" smtClean="0"/>
              <a:t>‹#›</a:t>
            </a:fld>
            <a:endParaRPr lang="en-US"/>
          </a:p>
        </p:txBody>
      </p:sp>
    </p:spTree>
    <p:extLst>
      <p:ext uri="{BB962C8B-B14F-4D97-AF65-F5344CB8AC3E}">
        <p14:creationId xmlns:p14="http://schemas.microsoft.com/office/powerpoint/2010/main" val="3026077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C8B4B9-7B6A-4526-8DFC-7177125D09A5}" type="datetimeFigureOut">
              <a:rPr lang="en-US" smtClean="0"/>
              <a:t>25-Feb-13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D25297-C39C-4545-9855-E14DDED060B8}" type="slidenum">
              <a:rPr lang="en-US" smtClean="0"/>
              <a:t>‹#›</a:t>
            </a:fld>
            <a:endParaRPr lang="en-US"/>
          </a:p>
        </p:txBody>
      </p:sp>
    </p:spTree>
    <p:extLst>
      <p:ext uri="{BB962C8B-B14F-4D97-AF65-F5344CB8AC3E}">
        <p14:creationId xmlns:p14="http://schemas.microsoft.com/office/powerpoint/2010/main" val="600815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C8B4B9-7B6A-4526-8DFC-7177125D09A5}" type="datetimeFigureOut">
              <a:rPr lang="en-US" smtClean="0"/>
              <a:t>25-Feb-13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D25297-C39C-4545-9855-E14DDED060B8}" type="slidenum">
              <a:rPr lang="en-US" smtClean="0"/>
              <a:t>‹#›</a:t>
            </a:fld>
            <a:endParaRPr lang="en-US"/>
          </a:p>
        </p:txBody>
      </p:sp>
    </p:spTree>
    <p:extLst>
      <p:ext uri="{BB962C8B-B14F-4D97-AF65-F5344CB8AC3E}">
        <p14:creationId xmlns:p14="http://schemas.microsoft.com/office/powerpoint/2010/main" val="682493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C8B4B9-7B6A-4526-8DFC-7177125D09A5}" type="datetimeFigureOut">
              <a:rPr lang="en-US" smtClean="0"/>
              <a:t>25-Feb-13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D25297-C39C-4545-9855-E14DDED060B8}" type="slidenum">
              <a:rPr lang="en-US" smtClean="0"/>
              <a:t>‹#›</a:t>
            </a:fld>
            <a:endParaRPr lang="en-US"/>
          </a:p>
        </p:txBody>
      </p:sp>
    </p:spTree>
    <p:extLst>
      <p:ext uri="{BB962C8B-B14F-4D97-AF65-F5344CB8AC3E}">
        <p14:creationId xmlns:p14="http://schemas.microsoft.com/office/powerpoint/2010/main" val="2548096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C8B4B9-7B6A-4526-8DFC-7177125D09A5}" type="datetimeFigureOut">
              <a:rPr lang="en-US" smtClean="0"/>
              <a:t>25-Feb-13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D25297-C39C-4545-9855-E14DDED060B8}" type="slidenum">
              <a:rPr lang="en-US" smtClean="0"/>
              <a:t>‹#›</a:t>
            </a:fld>
            <a:endParaRPr lang="en-US"/>
          </a:p>
        </p:txBody>
      </p:sp>
    </p:spTree>
    <p:extLst>
      <p:ext uri="{BB962C8B-B14F-4D97-AF65-F5344CB8AC3E}">
        <p14:creationId xmlns:p14="http://schemas.microsoft.com/office/powerpoint/2010/main" val="1277981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C8B4B9-7B6A-4526-8DFC-7177125D09A5}" type="datetimeFigureOut">
              <a:rPr lang="en-US" smtClean="0"/>
              <a:t>25-Feb-13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D25297-C39C-4545-9855-E14DDED060B8}" type="slidenum">
              <a:rPr lang="en-US" smtClean="0"/>
              <a:t>‹#›</a:t>
            </a:fld>
            <a:endParaRPr lang="en-US"/>
          </a:p>
        </p:txBody>
      </p:sp>
    </p:spTree>
    <p:extLst>
      <p:ext uri="{BB962C8B-B14F-4D97-AF65-F5344CB8AC3E}">
        <p14:creationId xmlns:p14="http://schemas.microsoft.com/office/powerpoint/2010/main" val="2220111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www.law.cornell.edu/supct-cgi/get-const?amendmenti"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www.law.cornell.edu/supct-cgi/get-const?amendmentiii" TargetMode="External"/><Relationship Id="rId2" Type="http://schemas.openxmlformats.org/officeDocument/2006/relationships/hyperlink" Target="http://www.law.cornell.edu/supct-cgi/get-const?amendmenti" TargetMode="External"/><Relationship Id="rId1" Type="http://schemas.openxmlformats.org/officeDocument/2006/relationships/slideLayout" Target="../slideLayouts/slideLayout7.xml"/><Relationship Id="rId6" Type="http://schemas.openxmlformats.org/officeDocument/2006/relationships/hyperlink" Target="http://www.law.cornell.edu/supct-cgi/get-const?amendmentix" TargetMode="External"/><Relationship Id="rId5" Type="http://schemas.openxmlformats.org/officeDocument/2006/relationships/hyperlink" Target="http://www.law.cornell.edu/supct-cgi/get-const?amendmentv" TargetMode="External"/><Relationship Id="rId4" Type="http://schemas.openxmlformats.org/officeDocument/2006/relationships/hyperlink" Target="http://www.law.cornell.edu/supct-cgi/get-const?amendmentiv"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4157" y="304800"/>
            <a:ext cx="5361883" cy="617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4586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8412" y="762000"/>
            <a:ext cx="6291109"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2129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30862"/>
            <a:ext cx="4800600" cy="6296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0693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2650" y="381000"/>
            <a:ext cx="4838700"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7842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75723"/>
            <a:ext cx="4724400" cy="65065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7312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10693"/>
            <a:ext cx="8382000" cy="6714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0588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533400"/>
            <a:ext cx="5867400" cy="586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5611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86633"/>
            <a:ext cx="5410199" cy="6577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7146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533400"/>
            <a:ext cx="6629400" cy="5601533"/>
          </a:xfrm>
          <a:prstGeom prst="rect">
            <a:avLst/>
          </a:prstGeom>
          <a:noFill/>
        </p:spPr>
        <p:txBody>
          <a:bodyPr wrap="square" rtlCol="0">
            <a:spAutoFit/>
          </a:bodyPr>
          <a:lstStyle/>
          <a:p>
            <a:pPr algn="ctr"/>
            <a:r>
              <a:rPr lang="en-US" sz="2000" i="1" dirty="0" err="1" smtClean="0"/>
              <a:t>Carolene</a:t>
            </a:r>
            <a:r>
              <a:rPr lang="en-US" sz="2000" dirty="0" smtClean="0"/>
              <a:t> </a:t>
            </a:r>
            <a:r>
              <a:rPr lang="en-US" sz="2000" i="1" dirty="0" smtClean="0"/>
              <a:t>Products</a:t>
            </a:r>
            <a:r>
              <a:rPr lang="en-US" sz="2000" dirty="0" smtClean="0"/>
              <a:t>—FN 4 (1938)</a:t>
            </a:r>
          </a:p>
          <a:p>
            <a:endParaRPr lang="en-US" sz="2000" dirty="0"/>
          </a:p>
          <a:p>
            <a:r>
              <a:rPr lang="en-US" sz="2000" dirty="0"/>
              <a:t>It is unnecessary to consider now whether legislation which restricts those political processes which can ordinarily be expected to bring about repeal of undesirable legislation is to be subjected to more exacting judicial scrutiny under the general prohibitions of the Fourteenth Amendment than are most other types of </a:t>
            </a:r>
            <a:r>
              <a:rPr lang="en-US" sz="2000" dirty="0" smtClean="0"/>
              <a:t>legislation</a:t>
            </a:r>
            <a:r>
              <a:rPr lang="en-US" sz="2000" dirty="0"/>
              <a:t> </a:t>
            </a:r>
            <a:r>
              <a:rPr lang="en-US" sz="2000" dirty="0" smtClean="0"/>
              <a:t>. . .</a:t>
            </a:r>
          </a:p>
          <a:p>
            <a:endParaRPr lang="en-US" sz="2000" dirty="0"/>
          </a:p>
          <a:p>
            <a:r>
              <a:rPr lang="en-US" sz="2000" dirty="0"/>
              <a:t>Nor need we enquire whether similar considerations enter into the review of statutes directed at particular </a:t>
            </a:r>
            <a:r>
              <a:rPr lang="en-US" sz="2000" dirty="0" smtClean="0"/>
              <a:t>religious </a:t>
            </a:r>
            <a:r>
              <a:rPr lang="en-US" sz="2000" dirty="0"/>
              <a:t>or racial </a:t>
            </a:r>
            <a:r>
              <a:rPr lang="en-US" sz="2000" dirty="0" smtClean="0"/>
              <a:t>minorities</a:t>
            </a:r>
            <a:r>
              <a:rPr lang="en-US" sz="2000" i="1" dirty="0" smtClean="0"/>
              <a:t>:</a:t>
            </a:r>
            <a:r>
              <a:rPr lang="en-US" sz="2000" dirty="0"/>
              <a:t> </a:t>
            </a:r>
            <a:r>
              <a:rPr lang="en-US" sz="2000" b="1" dirty="0">
                <a:solidFill>
                  <a:srgbClr val="FF0000"/>
                </a:solidFill>
              </a:rPr>
              <a:t>whether prejudice against discrete and insular minorities may be a special condition, which tends seriously to curtail the operation of those political processes ordinarily to be relied upon to protect minorities, and which may call for a correspondingly more searching judicial inquiry</a:t>
            </a:r>
            <a:r>
              <a:rPr lang="en-US" sz="2000" dirty="0"/>
              <a:t>. </a:t>
            </a:r>
          </a:p>
          <a:p>
            <a:endParaRPr lang="en-US" dirty="0"/>
          </a:p>
        </p:txBody>
      </p:sp>
    </p:spTree>
    <p:extLst>
      <p:ext uri="{BB962C8B-B14F-4D97-AF65-F5344CB8AC3E}">
        <p14:creationId xmlns:p14="http://schemas.microsoft.com/office/powerpoint/2010/main" val="396940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381000"/>
            <a:ext cx="6477000" cy="5632311"/>
          </a:xfrm>
          <a:prstGeom prst="rect">
            <a:avLst/>
          </a:prstGeom>
          <a:noFill/>
        </p:spPr>
        <p:txBody>
          <a:bodyPr wrap="square" rtlCol="0">
            <a:spAutoFit/>
          </a:bodyPr>
          <a:lstStyle/>
          <a:p>
            <a:pPr algn="ctr"/>
            <a:r>
              <a:rPr lang="en-US" i="1" dirty="0" smtClean="0"/>
              <a:t>Everson v. Board of Education </a:t>
            </a:r>
            <a:r>
              <a:rPr lang="en-US" dirty="0" smtClean="0"/>
              <a:t>(1947)</a:t>
            </a:r>
          </a:p>
          <a:p>
            <a:endParaRPr lang="en-US" dirty="0"/>
          </a:p>
          <a:p>
            <a:r>
              <a:rPr lang="en-US" dirty="0"/>
              <a:t>The "establishment of religion" clause of the First Amendment means at least this: Neither a state nor the Federal Government can set up a church. Neither can pass laws which aid one religion, aid all religions, or prefer one religion over another. Neither can force nor influence a person to go to or to remain away from church against his will or force him to profess a belief or disbelief in any religion. No person can be punished for entertaining or professing religious beliefs or disbeliefs, for church attendance or non-attendance. No tax in any amount, large or small, can be levied to support any religious activities or institutions, whatever they may be called, or whatever form they may adopt to teach or practice religion. Neither a state nor the Federal Government can, openly or secretly, participate in the affairs of any religious organizations or groups and </a:t>
            </a:r>
            <a:r>
              <a:rPr lang="en-US" i="1" dirty="0"/>
              <a:t>vice versa</a:t>
            </a:r>
            <a:r>
              <a:rPr lang="en-US" dirty="0"/>
              <a:t>. </a:t>
            </a:r>
            <a:r>
              <a:rPr lang="en-US" b="1" dirty="0">
                <a:solidFill>
                  <a:srgbClr val="FF0000"/>
                </a:solidFill>
              </a:rPr>
              <a:t>In the words of Jefferson, the clause against establishment of religion by law was intended to erect "a wall of separation between church and State."</a:t>
            </a:r>
          </a:p>
          <a:p>
            <a:r>
              <a:rPr lang="en-US" dirty="0"/>
              <a:t/>
            </a:r>
            <a:br>
              <a:rPr lang="en-US" dirty="0"/>
            </a:br>
            <a:endParaRPr lang="en-US" dirty="0"/>
          </a:p>
        </p:txBody>
      </p:sp>
    </p:spTree>
    <p:extLst>
      <p:ext uri="{BB962C8B-B14F-4D97-AF65-F5344CB8AC3E}">
        <p14:creationId xmlns:p14="http://schemas.microsoft.com/office/powerpoint/2010/main" val="1953969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85236"/>
            <a:ext cx="9144000" cy="5887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1082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457200"/>
            <a:ext cx="6248400" cy="4524315"/>
          </a:xfrm>
          <a:prstGeom prst="rect">
            <a:avLst/>
          </a:prstGeom>
          <a:noFill/>
        </p:spPr>
        <p:txBody>
          <a:bodyPr wrap="square" rtlCol="0">
            <a:spAutoFit/>
          </a:bodyPr>
          <a:lstStyle/>
          <a:p>
            <a:pPr algn="ctr"/>
            <a:r>
              <a:rPr lang="en-US" i="1" dirty="0" smtClean="0"/>
              <a:t>Engel v. Vitale </a:t>
            </a:r>
            <a:r>
              <a:rPr lang="en-US" dirty="0" smtClean="0"/>
              <a:t>(1962)</a:t>
            </a:r>
          </a:p>
          <a:p>
            <a:endParaRPr lang="en-US" dirty="0"/>
          </a:p>
          <a:p>
            <a:r>
              <a:rPr lang="en-US" dirty="0"/>
              <a:t>By the time of the adoption of the Constitution, our history shows that there was a widespread awareness among many Americans of the dangers of a union of Church and State. These people knew, some of them from bitter personal experience, that one of the greatest dangers to the freedom of the individual to worship in his own way lay in the Government’s placing its official stamp of approval upon one particular kind of prayer or one particular form of religious </a:t>
            </a:r>
            <a:r>
              <a:rPr lang="en-US" dirty="0" smtClean="0"/>
              <a:t>services…</a:t>
            </a:r>
          </a:p>
          <a:p>
            <a:endParaRPr lang="en-US" dirty="0"/>
          </a:p>
          <a:p>
            <a:r>
              <a:rPr lang="en-US" b="1" dirty="0">
                <a:solidFill>
                  <a:srgbClr val="FF0000"/>
                </a:solidFill>
              </a:rPr>
              <a:t>It is neither sacrilegious nor anti-religious to say that each separate government in this country should stay out of the business of writing or sanctioning official prayers and leave that purely religious function to the people themselves and to those the people choose to look to for religious </a:t>
            </a:r>
            <a:r>
              <a:rPr lang="en-US" b="1" dirty="0" smtClean="0">
                <a:solidFill>
                  <a:srgbClr val="FF0000"/>
                </a:solidFill>
              </a:rPr>
              <a:t>guidance.</a:t>
            </a:r>
            <a:endParaRPr lang="en-US" b="1" dirty="0">
              <a:solidFill>
                <a:srgbClr val="FF0000"/>
              </a:solidFill>
            </a:endParaRPr>
          </a:p>
        </p:txBody>
      </p:sp>
    </p:spTree>
    <p:extLst>
      <p:ext uri="{BB962C8B-B14F-4D97-AF65-F5344CB8AC3E}">
        <p14:creationId xmlns:p14="http://schemas.microsoft.com/office/powerpoint/2010/main" val="3908785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457200"/>
            <a:ext cx="6019800" cy="4524315"/>
          </a:xfrm>
          <a:prstGeom prst="rect">
            <a:avLst/>
          </a:prstGeom>
          <a:noFill/>
        </p:spPr>
        <p:txBody>
          <a:bodyPr wrap="square" rtlCol="0">
            <a:spAutoFit/>
          </a:bodyPr>
          <a:lstStyle/>
          <a:p>
            <a:pPr algn="ctr"/>
            <a:r>
              <a:rPr lang="en-US" i="1" dirty="0" smtClean="0"/>
              <a:t>Abington School District v. </a:t>
            </a:r>
            <a:r>
              <a:rPr lang="en-US" i="1" dirty="0" err="1" smtClean="0"/>
              <a:t>Schempp</a:t>
            </a:r>
            <a:r>
              <a:rPr lang="en-US" i="1" dirty="0" smtClean="0"/>
              <a:t> </a:t>
            </a:r>
            <a:r>
              <a:rPr lang="en-US" dirty="0" smtClean="0"/>
              <a:t>(1963)</a:t>
            </a:r>
          </a:p>
          <a:p>
            <a:endParaRPr lang="en-US" dirty="0"/>
          </a:p>
          <a:p>
            <a:r>
              <a:rPr lang="en-US" dirty="0"/>
              <a:t>Once again, we are called upon to consider the scope of the provision of </a:t>
            </a:r>
            <a:r>
              <a:rPr lang="en-US" dirty="0" smtClean="0"/>
              <a:t>the </a:t>
            </a:r>
            <a:r>
              <a:rPr lang="en-US" dirty="0" smtClean="0">
                <a:hlinkClick r:id="rId2"/>
              </a:rPr>
              <a:t>First </a:t>
            </a:r>
            <a:r>
              <a:rPr lang="en-US" dirty="0">
                <a:hlinkClick r:id="rId2"/>
              </a:rPr>
              <a:t>Amendment</a:t>
            </a:r>
            <a:r>
              <a:rPr lang="en-US" dirty="0"/>
              <a:t> to the United States Constitution which declares that "Congress shall make no law respecting an establishment of religion, or prohibiting the free exercise thereof. . . ." </a:t>
            </a:r>
            <a:endParaRPr lang="en-US" dirty="0" smtClean="0"/>
          </a:p>
          <a:p>
            <a:endParaRPr lang="en-US" dirty="0"/>
          </a:p>
          <a:p>
            <a:r>
              <a:rPr lang="en-US" dirty="0"/>
              <a:t>The test may be stated as follows: what are the purpose and the primary effect of the enactment? If either is the advancement or inhibition of religion, then the enactment exceeds the scope of legislative power as circumscribed by the </a:t>
            </a:r>
            <a:r>
              <a:rPr lang="en-US" dirty="0" smtClean="0"/>
              <a:t>Constitution…</a:t>
            </a:r>
          </a:p>
          <a:p>
            <a:endParaRPr lang="en-US" dirty="0"/>
          </a:p>
          <a:p>
            <a:r>
              <a:rPr lang="en-US" b="1" dirty="0">
                <a:solidFill>
                  <a:srgbClr val="FF0000"/>
                </a:solidFill>
              </a:rPr>
              <a:t>In the relationship between man and religion, the State is firmly committed to a position of neutrality</a:t>
            </a:r>
            <a:r>
              <a:rPr lang="en-US" dirty="0"/>
              <a:t>.</a:t>
            </a:r>
          </a:p>
        </p:txBody>
      </p:sp>
    </p:spTree>
    <p:extLst>
      <p:ext uri="{BB962C8B-B14F-4D97-AF65-F5344CB8AC3E}">
        <p14:creationId xmlns:p14="http://schemas.microsoft.com/office/powerpoint/2010/main" val="962425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685800"/>
            <a:ext cx="5410200" cy="3323987"/>
          </a:xfrm>
          <a:prstGeom prst="rect">
            <a:avLst/>
          </a:prstGeom>
          <a:noFill/>
        </p:spPr>
        <p:txBody>
          <a:bodyPr wrap="square" rtlCol="0">
            <a:spAutoFit/>
          </a:bodyPr>
          <a:lstStyle/>
          <a:p>
            <a:pPr algn="ctr"/>
            <a:r>
              <a:rPr lang="en-US" sz="2400" dirty="0" smtClean="0"/>
              <a:t>Gallup Polls on Supreme Court</a:t>
            </a:r>
          </a:p>
          <a:p>
            <a:pPr algn="ctr"/>
            <a:r>
              <a:rPr lang="en-US" sz="2400" dirty="0"/>
              <a:t>a</a:t>
            </a:r>
            <a:r>
              <a:rPr lang="en-US" sz="2400" dirty="0" smtClean="0"/>
              <a:t>nd school prayer</a:t>
            </a:r>
          </a:p>
          <a:p>
            <a:endParaRPr lang="en-US" sz="2400" dirty="0"/>
          </a:p>
          <a:p>
            <a:r>
              <a:rPr lang="en-US" sz="2400" dirty="0" smtClean="0">
                <a:solidFill>
                  <a:srgbClr val="00B050"/>
                </a:solidFill>
              </a:rPr>
              <a:t>1962: 79</a:t>
            </a:r>
            <a:r>
              <a:rPr lang="en-US" sz="2400" dirty="0">
                <a:solidFill>
                  <a:srgbClr val="00B050"/>
                </a:solidFill>
              </a:rPr>
              <a:t>% of Americans </a:t>
            </a:r>
            <a:r>
              <a:rPr lang="en-US" sz="2400" dirty="0" smtClean="0">
                <a:solidFill>
                  <a:srgbClr val="00B050"/>
                </a:solidFill>
              </a:rPr>
              <a:t>approve </a:t>
            </a:r>
            <a:r>
              <a:rPr lang="en-US" sz="2400" dirty="0">
                <a:solidFill>
                  <a:srgbClr val="00B050"/>
                </a:solidFill>
              </a:rPr>
              <a:t>of "religious observances in public schools</a:t>
            </a:r>
            <a:r>
              <a:rPr lang="en-US" sz="2400" dirty="0" smtClean="0">
                <a:solidFill>
                  <a:srgbClr val="00B050"/>
                </a:solidFill>
              </a:rPr>
              <a:t>.“</a:t>
            </a:r>
          </a:p>
          <a:p>
            <a:endParaRPr lang="en-US" sz="2400" dirty="0">
              <a:solidFill>
                <a:srgbClr val="00B050"/>
              </a:solidFill>
            </a:endParaRPr>
          </a:p>
          <a:p>
            <a:r>
              <a:rPr lang="en-US" sz="2400" dirty="0" smtClean="0">
                <a:solidFill>
                  <a:srgbClr val="00B050"/>
                </a:solidFill>
              </a:rPr>
              <a:t>1963: 70</a:t>
            </a:r>
            <a:r>
              <a:rPr lang="en-US" sz="2400" dirty="0">
                <a:solidFill>
                  <a:srgbClr val="00B050"/>
                </a:solidFill>
              </a:rPr>
              <a:t>% of Americans </a:t>
            </a:r>
            <a:r>
              <a:rPr lang="en-US" sz="2400" dirty="0" smtClean="0">
                <a:solidFill>
                  <a:srgbClr val="00B050"/>
                </a:solidFill>
              </a:rPr>
              <a:t>disapprove </a:t>
            </a:r>
            <a:r>
              <a:rPr lang="en-US" sz="2400" dirty="0">
                <a:solidFill>
                  <a:srgbClr val="00B050"/>
                </a:solidFill>
              </a:rPr>
              <a:t>of the </a:t>
            </a:r>
            <a:r>
              <a:rPr lang="en-US" sz="2400" i="1" dirty="0" err="1" smtClean="0">
                <a:solidFill>
                  <a:srgbClr val="00B050"/>
                </a:solidFill>
              </a:rPr>
              <a:t>Schempp</a:t>
            </a:r>
            <a:r>
              <a:rPr lang="en-US" sz="2400" dirty="0" smtClean="0">
                <a:solidFill>
                  <a:srgbClr val="00B050"/>
                </a:solidFill>
              </a:rPr>
              <a:t> </a:t>
            </a:r>
            <a:r>
              <a:rPr lang="en-US" sz="2400" dirty="0">
                <a:solidFill>
                  <a:srgbClr val="00B050"/>
                </a:solidFill>
              </a:rPr>
              <a:t>decision.</a:t>
            </a:r>
          </a:p>
          <a:p>
            <a:endParaRPr lang="en-US" dirty="0"/>
          </a:p>
        </p:txBody>
      </p:sp>
    </p:spTree>
    <p:extLst>
      <p:ext uri="{BB962C8B-B14F-4D97-AF65-F5344CB8AC3E}">
        <p14:creationId xmlns:p14="http://schemas.microsoft.com/office/powerpoint/2010/main" val="1645364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98324"/>
            <a:ext cx="5105400" cy="635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2274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304800"/>
            <a:ext cx="6781800" cy="6186309"/>
          </a:xfrm>
          <a:prstGeom prst="rect">
            <a:avLst/>
          </a:prstGeom>
          <a:noFill/>
        </p:spPr>
        <p:txBody>
          <a:bodyPr wrap="square" rtlCol="0">
            <a:spAutoFit/>
          </a:bodyPr>
          <a:lstStyle/>
          <a:p>
            <a:pPr algn="ctr"/>
            <a:r>
              <a:rPr lang="en-US" i="1" dirty="0" smtClean="0"/>
              <a:t>Epperson v. Arkansas </a:t>
            </a:r>
            <a:r>
              <a:rPr lang="en-US" dirty="0" smtClean="0"/>
              <a:t>(1968)</a:t>
            </a:r>
          </a:p>
          <a:p>
            <a:endParaRPr lang="en-US" dirty="0"/>
          </a:p>
          <a:p>
            <a:r>
              <a:rPr lang="en-US" dirty="0"/>
              <a:t>Government in our democracy, state and national, must be neutral in matters of religious theory, doctrine, and practice. It may not be hostile to any religion or to the advocacy of </a:t>
            </a:r>
            <a:r>
              <a:rPr lang="en-US" dirty="0" err="1"/>
              <a:t>noreligion</a:t>
            </a:r>
            <a:r>
              <a:rPr lang="en-US" dirty="0"/>
              <a:t>; and it may not aid, foster, or promote one religion or religious theory against another or even against the militant opposite. The First Amendment mandates governmental neutrality between religion and religion, and between religion and </a:t>
            </a:r>
            <a:r>
              <a:rPr lang="en-US" dirty="0" err="1" smtClean="0"/>
              <a:t>nonreligion</a:t>
            </a:r>
            <a:r>
              <a:rPr lang="en-US" dirty="0"/>
              <a:t> </a:t>
            </a:r>
            <a:r>
              <a:rPr lang="en-US" dirty="0" smtClean="0"/>
              <a:t>. . .</a:t>
            </a:r>
          </a:p>
          <a:p>
            <a:endParaRPr lang="en-US" dirty="0"/>
          </a:p>
          <a:p>
            <a:r>
              <a:rPr lang="en-US" b="1" dirty="0">
                <a:solidFill>
                  <a:srgbClr val="FF0000"/>
                </a:solidFill>
              </a:rPr>
              <a:t>There is and can be no doubt that the First Amendment does not permit the State to require that teaching and learning must be tailored to the principles or prohibitions of any religious sect or </a:t>
            </a:r>
            <a:r>
              <a:rPr lang="en-US" b="1" dirty="0" smtClean="0">
                <a:solidFill>
                  <a:srgbClr val="FF0000"/>
                </a:solidFill>
              </a:rPr>
              <a:t>dogma </a:t>
            </a:r>
            <a:r>
              <a:rPr lang="en-US" dirty="0" smtClean="0"/>
              <a:t>. . .</a:t>
            </a:r>
          </a:p>
          <a:p>
            <a:endParaRPr lang="en-US" dirty="0"/>
          </a:p>
          <a:p>
            <a:r>
              <a:rPr lang="en-US" dirty="0"/>
              <a:t>Arkansas' law cannot be defended as an act of religious neutrality. Arkansas did not seek to excise from the curricula of its schools and universities all discussion of the origin of man. The law's effort was confined to an attempt to blot out a particular theory because of its supposed conflict with the Biblical account, literally read. Plainly, the law is contrary to the mandate of the First, and in violation of the Fourteenth, Amendment to the Constitution.</a:t>
            </a:r>
          </a:p>
        </p:txBody>
      </p:sp>
    </p:spTree>
    <p:extLst>
      <p:ext uri="{BB962C8B-B14F-4D97-AF65-F5344CB8AC3E}">
        <p14:creationId xmlns:p14="http://schemas.microsoft.com/office/powerpoint/2010/main" val="2163236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423929"/>
            <a:ext cx="4419600" cy="6224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6380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04800"/>
            <a:ext cx="6324600"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9692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28600"/>
            <a:ext cx="4267200" cy="640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588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400" y="304800"/>
            <a:ext cx="8331200" cy="624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9140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3588" y="228600"/>
            <a:ext cx="5076825" cy="640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3602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381000"/>
            <a:ext cx="6781800" cy="6186309"/>
          </a:xfrm>
          <a:prstGeom prst="rect">
            <a:avLst/>
          </a:prstGeom>
          <a:noFill/>
        </p:spPr>
        <p:txBody>
          <a:bodyPr wrap="square" rtlCol="0">
            <a:spAutoFit/>
          </a:bodyPr>
          <a:lstStyle/>
          <a:p>
            <a:pPr algn="ctr"/>
            <a:r>
              <a:rPr lang="en-US" i="1" dirty="0" smtClean="0"/>
              <a:t>Griswold v. Connecticut </a:t>
            </a:r>
            <a:r>
              <a:rPr lang="en-US" dirty="0" smtClean="0"/>
              <a:t>(1965)</a:t>
            </a:r>
          </a:p>
          <a:p>
            <a:endParaRPr lang="en-US" dirty="0"/>
          </a:p>
          <a:p>
            <a:r>
              <a:rPr lang="en-US" dirty="0"/>
              <a:t>We do not sit as a super-legislature to determine the wisdom, need, and propriety of laws that touch economic problems, business affairs, or social conditions. This law, however, operates directly on an intimate relation of husband and wife and their physician's role in one aspect of that </a:t>
            </a:r>
            <a:r>
              <a:rPr lang="en-US" dirty="0" smtClean="0"/>
              <a:t>relation…</a:t>
            </a:r>
          </a:p>
          <a:p>
            <a:endParaRPr lang="en-US" dirty="0"/>
          </a:p>
          <a:p>
            <a:r>
              <a:rPr lang="en-US" b="1" dirty="0">
                <a:solidFill>
                  <a:srgbClr val="FF0000"/>
                </a:solidFill>
              </a:rPr>
              <a:t>The foregoing cases suggest that specific guarantees in the Bill of Rights have penumbras, formed by emanations from those guarantees that help give them life and </a:t>
            </a:r>
            <a:r>
              <a:rPr lang="en-US" b="1" dirty="0" smtClean="0">
                <a:solidFill>
                  <a:srgbClr val="FF0000"/>
                </a:solidFill>
              </a:rPr>
              <a:t>substance </a:t>
            </a:r>
            <a:r>
              <a:rPr lang="en-US" dirty="0" smtClean="0"/>
              <a:t>. . . Various </a:t>
            </a:r>
            <a:r>
              <a:rPr lang="en-US" dirty="0"/>
              <a:t>guarantees create zones of privacy</a:t>
            </a:r>
            <a:r>
              <a:rPr lang="en-US" dirty="0" smtClean="0"/>
              <a:t>. </a:t>
            </a:r>
            <a:r>
              <a:rPr lang="en-US" dirty="0"/>
              <a:t>The right of association contained in the penumbra of the </a:t>
            </a:r>
            <a:r>
              <a:rPr lang="en-US" dirty="0">
                <a:hlinkClick r:id="rId2"/>
              </a:rPr>
              <a:t>First Amendment</a:t>
            </a:r>
            <a:r>
              <a:rPr lang="en-US" dirty="0"/>
              <a:t> is one, as we have seen. The </a:t>
            </a:r>
            <a:r>
              <a:rPr lang="en-US" dirty="0">
                <a:hlinkClick r:id="rId3"/>
              </a:rPr>
              <a:t>Third Amendment</a:t>
            </a:r>
            <a:r>
              <a:rPr lang="en-US" dirty="0"/>
              <a:t>, in its prohibition against the quartering of soldiers "in any house" in time of peace without the consent of the owner, is another facet of that privacy. The </a:t>
            </a:r>
            <a:r>
              <a:rPr lang="en-US" dirty="0">
                <a:hlinkClick r:id="rId4"/>
              </a:rPr>
              <a:t>Fourth Amendment</a:t>
            </a:r>
            <a:r>
              <a:rPr lang="en-US" dirty="0"/>
              <a:t> explicitly affirms the "right of the people to be secure in their persons, houses, papers, and effects, against unreasonable searches and seizures." The </a:t>
            </a:r>
            <a:r>
              <a:rPr lang="en-US" dirty="0">
                <a:hlinkClick r:id="rId5"/>
              </a:rPr>
              <a:t>Fifth Amendment</a:t>
            </a:r>
            <a:r>
              <a:rPr lang="en-US" dirty="0"/>
              <a:t>, in its Self-Incrimination Clause, enables the citizen to create a zone of privacy which government may not force him to surrender to his detriment. The </a:t>
            </a:r>
            <a:r>
              <a:rPr lang="en-US" dirty="0">
                <a:hlinkClick r:id="rId6"/>
              </a:rPr>
              <a:t>Ninth Amendment</a:t>
            </a:r>
            <a:r>
              <a:rPr lang="en-US" dirty="0"/>
              <a:t> </a:t>
            </a:r>
            <a:r>
              <a:rPr lang="en-US" dirty="0" smtClean="0"/>
              <a:t>provides . . .</a:t>
            </a:r>
            <a:endParaRPr lang="en-US" dirty="0"/>
          </a:p>
        </p:txBody>
      </p:sp>
    </p:spTree>
    <p:extLst>
      <p:ext uri="{BB962C8B-B14F-4D97-AF65-F5344CB8AC3E}">
        <p14:creationId xmlns:p14="http://schemas.microsoft.com/office/powerpoint/2010/main" val="2954726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609600"/>
            <a:ext cx="6019800" cy="5016758"/>
          </a:xfrm>
          <a:prstGeom prst="rect">
            <a:avLst/>
          </a:prstGeom>
          <a:noFill/>
        </p:spPr>
        <p:txBody>
          <a:bodyPr wrap="square" rtlCol="0">
            <a:spAutoFit/>
          </a:bodyPr>
          <a:lstStyle/>
          <a:p>
            <a:pPr algn="ctr"/>
            <a:r>
              <a:rPr lang="en-US" sz="2000" i="1" dirty="0" smtClean="0"/>
              <a:t>In re </a:t>
            </a:r>
            <a:r>
              <a:rPr lang="en-US" sz="2000" i="1" dirty="0" err="1" smtClean="0"/>
              <a:t>Gault</a:t>
            </a:r>
            <a:r>
              <a:rPr lang="en-US" sz="2000" i="1" dirty="0" smtClean="0"/>
              <a:t> </a:t>
            </a:r>
            <a:r>
              <a:rPr lang="en-US" sz="2000" dirty="0" smtClean="0"/>
              <a:t>(1967)</a:t>
            </a:r>
          </a:p>
          <a:p>
            <a:endParaRPr lang="en-US" sz="2000" dirty="0"/>
          </a:p>
          <a:p>
            <a:r>
              <a:rPr lang="en-US" sz="2000" dirty="0" smtClean="0"/>
              <a:t>It would </a:t>
            </a:r>
            <a:r>
              <a:rPr lang="en-US" sz="2000" dirty="0"/>
              <a:t>be extraordinary if our Constitution did not require the procedural regularity and  the exercise of care implied in the phrase “due process.” </a:t>
            </a:r>
            <a:r>
              <a:rPr lang="en-US" sz="2000" b="1" dirty="0">
                <a:solidFill>
                  <a:srgbClr val="FF0000"/>
                </a:solidFill>
              </a:rPr>
              <a:t>Under our Constitution, the condition of being a boy does not justify a kangaroo court. </a:t>
            </a:r>
            <a:r>
              <a:rPr lang="en-US" sz="2000" dirty="0"/>
              <a:t>The traditional ideas of Juvenile Court procedure, indeed, contemplated that time would be available and care would be used to establish precisely what the juvenile did and why he did </a:t>
            </a:r>
            <a:r>
              <a:rPr lang="en-US" sz="2000" dirty="0" smtClean="0"/>
              <a:t>it . . .</a:t>
            </a:r>
          </a:p>
          <a:p>
            <a:endParaRPr lang="en-US" sz="2000" dirty="0"/>
          </a:p>
          <a:p>
            <a:r>
              <a:rPr lang="en-US" sz="2000" dirty="0"/>
              <a:t>So wide a gulf between the State’s treatment of the adult and of the child requires a bridge sturdier than mere  verbiage, and reasons more persuasive than </a:t>
            </a:r>
            <a:r>
              <a:rPr lang="en-US" sz="2000" dirty="0" smtClean="0"/>
              <a:t>cliché </a:t>
            </a:r>
            <a:r>
              <a:rPr lang="en-US" sz="2000" dirty="0"/>
              <a:t>can </a:t>
            </a:r>
            <a:r>
              <a:rPr lang="en-US" sz="2000" dirty="0" smtClean="0"/>
              <a:t>provide.</a:t>
            </a:r>
            <a:endParaRPr lang="en-US" sz="2000" dirty="0"/>
          </a:p>
        </p:txBody>
      </p:sp>
    </p:spTree>
    <p:extLst>
      <p:ext uri="{BB962C8B-B14F-4D97-AF65-F5344CB8AC3E}">
        <p14:creationId xmlns:p14="http://schemas.microsoft.com/office/powerpoint/2010/main" val="3467315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475" y="361950"/>
            <a:ext cx="8401050" cy="613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855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 y="457200"/>
            <a:ext cx="810768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2961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05943"/>
            <a:ext cx="9144000" cy="6046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71071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609600"/>
            <a:ext cx="6629400" cy="5909310"/>
          </a:xfrm>
          <a:prstGeom prst="rect">
            <a:avLst/>
          </a:prstGeom>
          <a:noFill/>
        </p:spPr>
        <p:txBody>
          <a:bodyPr wrap="square" rtlCol="0">
            <a:spAutoFit/>
          </a:bodyPr>
          <a:lstStyle/>
          <a:p>
            <a:pPr algn="ctr"/>
            <a:r>
              <a:rPr lang="en-US" i="1" dirty="0" smtClean="0"/>
              <a:t>Tinker v. Des Moines </a:t>
            </a:r>
            <a:r>
              <a:rPr lang="en-US" dirty="0" smtClean="0"/>
              <a:t>(1969)</a:t>
            </a:r>
          </a:p>
          <a:p>
            <a:endParaRPr lang="en-US" dirty="0"/>
          </a:p>
          <a:p>
            <a:r>
              <a:rPr lang="en-US" dirty="0"/>
              <a:t>Our problem involves direct, primary First Amendment rights akin to “pure speech</a:t>
            </a:r>
            <a:r>
              <a:rPr lang="en-US" dirty="0" smtClean="0"/>
              <a:t>.”</a:t>
            </a:r>
          </a:p>
          <a:p>
            <a:endParaRPr lang="en-US" dirty="0"/>
          </a:p>
          <a:p>
            <a:r>
              <a:rPr lang="en-US" dirty="0" smtClean="0"/>
              <a:t>The </a:t>
            </a:r>
            <a:r>
              <a:rPr lang="en-US" dirty="0"/>
              <a:t>school officials banned and sought to punish petitioners for a silent, passive expression of opinion, unaccompanied by any disorder or disturbance on the part of petitioners. There is here no evidence whatever of petitioners’ interference, actual or nascent, with the schools’ work or of collision with the rights of other students to be secure and to be let </a:t>
            </a:r>
            <a:r>
              <a:rPr lang="en-US" dirty="0" smtClean="0"/>
              <a:t>alone . . .</a:t>
            </a:r>
          </a:p>
          <a:p>
            <a:endParaRPr lang="en-US" dirty="0"/>
          </a:p>
          <a:p>
            <a:r>
              <a:rPr lang="en-US" b="1" dirty="0">
                <a:solidFill>
                  <a:srgbClr val="FF0000"/>
                </a:solidFill>
              </a:rPr>
              <a:t>In our system, state-operated schools may not be enclaves of totalitarianism</a:t>
            </a:r>
            <a:r>
              <a:rPr lang="en-US" dirty="0"/>
              <a:t>. School officials do not possess absolute authority over their students. Students in school, as well as out of school, are “persons” under our Constitution. They are possessed of fundamental rights which the State must respect, just as they themselves must respect their obligations to the State. In our system, students may not be regarded as closed-circuit recipients of only that which the State chooses to communicate. </a:t>
            </a:r>
          </a:p>
          <a:p>
            <a:endParaRPr lang="en-US" dirty="0"/>
          </a:p>
        </p:txBody>
      </p:sp>
    </p:spTree>
    <p:extLst>
      <p:ext uri="{BB962C8B-B14F-4D97-AF65-F5344CB8AC3E}">
        <p14:creationId xmlns:p14="http://schemas.microsoft.com/office/powerpoint/2010/main" val="3616803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384</TotalTime>
  <Words>835</Words>
  <Application>Microsoft Office PowerPoint</Application>
  <PresentationFormat>On-screen Show (4:3)</PresentationFormat>
  <Paragraphs>63</Paragraphs>
  <Slides>27</Slides>
  <Notes>6</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dc:creator>
  <cp:lastModifiedBy>KC</cp:lastModifiedBy>
  <cp:revision>22</cp:revision>
  <dcterms:created xsi:type="dcterms:W3CDTF">2013-02-22T21:19:57Z</dcterms:created>
  <dcterms:modified xsi:type="dcterms:W3CDTF">2013-02-26T00:03:51Z</dcterms:modified>
</cp:coreProperties>
</file>