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257" r:id="rId3"/>
    <p:sldId id="258" r:id="rId4"/>
    <p:sldId id="259" r:id="rId5"/>
    <p:sldId id="260" r:id="rId6"/>
    <p:sldId id="320" r:id="rId7"/>
    <p:sldId id="322" r:id="rId8"/>
    <p:sldId id="261" r:id="rId9"/>
    <p:sldId id="314" r:id="rId10"/>
    <p:sldId id="269" r:id="rId11"/>
    <p:sldId id="270" r:id="rId12"/>
    <p:sldId id="264" r:id="rId13"/>
    <p:sldId id="267" r:id="rId14"/>
    <p:sldId id="263" r:id="rId15"/>
    <p:sldId id="262" r:id="rId16"/>
    <p:sldId id="265" r:id="rId17"/>
    <p:sldId id="268" r:id="rId18"/>
    <p:sldId id="266" r:id="rId19"/>
    <p:sldId id="271" r:id="rId20"/>
    <p:sldId id="272" r:id="rId21"/>
    <p:sldId id="274" r:id="rId22"/>
    <p:sldId id="279" r:id="rId23"/>
    <p:sldId id="275" r:id="rId24"/>
    <p:sldId id="317" r:id="rId25"/>
    <p:sldId id="318" r:id="rId26"/>
    <p:sldId id="323" r:id="rId27"/>
    <p:sldId id="273" r:id="rId28"/>
    <p:sldId id="283" r:id="rId29"/>
    <p:sldId id="284" r:id="rId30"/>
    <p:sldId id="292" r:id="rId31"/>
    <p:sldId id="293" r:id="rId32"/>
    <p:sldId id="295" r:id="rId33"/>
    <p:sldId id="319" r:id="rId34"/>
    <p:sldId id="298" r:id="rId35"/>
    <p:sldId id="296" r:id="rId36"/>
    <p:sldId id="297" r:id="rId37"/>
    <p:sldId id="287" r:id="rId38"/>
    <p:sldId id="288" r:id="rId39"/>
    <p:sldId id="289" r:id="rId40"/>
    <p:sldId id="286" r:id="rId41"/>
    <p:sldId id="285" r:id="rId42"/>
    <p:sldId id="290" r:id="rId43"/>
    <p:sldId id="291" r:id="rId44"/>
    <p:sldId id="315" r:id="rId45"/>
    <p:sldId id="316" r:id="rId46"/>
    <p:sldId id="310" r:id="rId47"/>
    <p:sldId id="311" r:id="rId48"/>
    <p:sldId id="312" r:id="rId49"/>
    <p:sldId id="313" r:id="rId50"/>
    <p:sldId id="309" r:id="rId51"/>
    <p:sldId id="301" r:id="rId52"/>
    <p:sldId id="302" r:id="rId53"/>
    <p:sldId id="304" r:id="rId54"/>
    <p:sldId id="303" r:id="rId55"/>
    <p:sldId id="305" r:id="rId56"/>
    <p:sldId id="307" r:id="rId57"/>
    <p:sldId id="308" r:id="rId58"/>
    <p:sldId id="306"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AD50B0-2F02-4C74-8C3A-2474547AB49A}" type="datetimeFigureOut">
              <a:rPr lang="en-US" smtClean="0"/>
              <a:t>18-Apr-13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54C76E-8270-468A-944E-D966FE72D7C8}" type="slidenum">
              <a:rPr lang="en-US" smtClean="0"/>
              <a:t>‹#›</a:t>
            </a:fld>
            <a:endParaRPr lang="en-US"/>
          </a:p>
        </p:txBody>
      </p:sp>
    </p:spTree>
    <p:extLst>
      <p:ext uri="{BB962C8B-B14F-4D97-AF65-F5344CB8AC3E}">
        <p14:creationId xmlns:p14="http://schemas.microsoft.com/office/powerpoint/2010/main" val="675739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Duncan </a:t>
            </a:r>
            <a:r>
              <a:rPr lang="en-US" dirty="0" err="1" smtClean="0"/>
              <a:t>kennedy</a:t>
            </a:r>
            <a:endParaRPr lang="en-US" dirty="0"/>
          </a:p>
        </p:txBody>
      </p:sp>
      <p:sp>
        <p:nvSpPr>
          <p:cNvPr id="4" name="Slide Number Placeholder 3"/>
          <p:cNvSpPr>
            <a:spLocks noGrp="1"/>
          </p:cNvSpPr>
          <p:nvPr>
            <p:ph type="sldNum" sz="quarter" idx="10"/>
          </p:nvPr>
        </p:nvSpPr>
        <p:spPr/>
        <p:txBody>
          <a:bodyPr/>
          <a:lstStyle/>
          <a:p>
            <a:fld id="{0054C76E-8270-468A-944E-D966FE72D7C8}" type="slidenum">
              <a:rPr lang="en-US" smtClean="0"/>
              <a:t>10</a:t>
            </a:fld>
            <a:endParaRPr lang="en-US"/>
          </a:p>
        </p:txBody>
      </p:sp>
    </p:spTree>
    <p:extLst>
      <p:ext uri="{BB962C8B-B14F-4D97-AF65-F5344CB8AC3E}">
        <p14:creationId xmlns:p14="http://schemas.microsoft.com/office/powerpoint/2010/main" val="656138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hackney</a:t>
            </a:r>
            <a:endParaRPr lang="en-US" dirty="0"/>
          </a:p>
        </p:txBody>
      </p:sp>
      <p:sp>
        <p:nvSpPr>
          <p:cNvPr id="4" name="Slide Number Placeholder 3"/>
          <p:cNvSpPr>
            <a:spLocks noGrp="1"/>
          </p:cNvSpPr>
          <p:nvPr>
            <p:ph type="sldNum" sz="quarter" idx="10"/>
          </p:nvPr>
        </p:nvSpPr>
        <p:spPr/>
        <p:txBody>
          <a:bodyPr/>
          <a:lstStyle/>
          <a:p>
            <a:fld id="{0054C76E-8270-468A-944E-D966FE72D7C8}"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219794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Ronald </a:t>
            </a:r>
            <a:r>
              <a:rPr lang="en-US" dirty="0" err="1" smtClean="0"/>
              <a:t>zaccari</a:t>
            </a:r>
            <a:endParaRPr lang="en-US" dirty="0"/>
          </a:p>
        </p:txBody>
      </p:sp>
      <p:sp>
        <p:nvSpPr>
          <p:cNvPr id="4" name="Slide Number Placeholder 3"/>
          <p:cNvSpPr>
            <a:spLocks noGrp="1"/>
          </p:cNvSpPr>
          <p:nvPr>
            <p:ph type="sldNum" sz="quarter" idx="10"/>
          </p:nvPr>
        </p:nvSpPr>
        <p:spPr/>
        <p:txBody>
          <a:bodyPr/>
          <a:lstStyle/>
          <a:p>
            <a:fld id="{0054C76E-8270-468A-944E-D966FE72D7C8}" type="slidenum">
              <a:rPr lang="en-US" smtClean="0"/>
              <a:t>38</a:t>
            </a:fld>
            <a:endParaRPr lang="en-US"/>
          </a:p>
        </p:txBody>
      </p:sp>
    </p:spTree>
    <p:extLst>
      <p:ext uri="{BB962C8B-B14F-4D97-AF65-F5344CB8AC3E}">
        <p14:creationId xmlns:p14="http://schemas.microsoft.com/office/powerpoint/2010/main" val="838376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Hayden</a:t>
            </a:r>
            <a:r>
              <a:rPr lang="en-US" baseline="0" dirty="0" smtClean="0"/>
              <a:t> </a:t>
            </a:r>
            <a:r>
              <a:rPr lang="en-US" baseline="0" dirty="0" err="1" smtClean="0"/>
              <a:t>barnes</a:t>
            </a:r>
            <a:endParaRPr lang="en-US" dirty="0"/>
          </a:p>
        </p:txBody>
      </p:sp>
      <p:sp>
        <p:nvSpPr>
          <p:cNvPr id="4" name="Slide Number Placeholder 3"/>
          <p:cNvSpPr>
            <a:spLocks noGrp="1"/>
          </p:cNvSpPr>
          <p:nvPr>
            <p:ph type="sldNum" sz="quarter" idx="10"/>
          </p:nvPr>
        </p:nvSpPr>
        <p:spPr/>
        <p:txBody>
          <a:bodyPr/>
          <a:lstStyle/>
          <a:p>
            <a:fld id="{0054C76E-8270-468A-944E-D966FE72D7C8}" type="slidenum">
              <a:rPr lang="en-US" smtClean="0"/>
              <a:t>39</a:t>
            </a:fld>
            <a:endParaRPr lang="en-US"/>
          </a:p>
        </p:txBody>
      </p:sp>
    </p:spTree>
    <p:extLst>
      <p:ext uri="{BB962C8B-B14F-4D97-AF65-F5344CB8AC3E}">
        <p14:creationId xmlns:p14="http://schemas.microsoft.com/office/powerpoint/2010/main" val="4183016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C039B3-C56C-4C43-B19A-F2C98C913463}" type="datetimeFigureOut">
              <a:rPr lang="en-US" smtClean="0"/>
              <a:t>18-Apr-13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4B582-B31A-4A62-85A6-EFC296BF2DC2}" type="slidenum">
              <a:rPr lang="en-US" smtClean="0"/>
              <a:t>‹#›</a:t>
            </a:fld>
            <a:endParaRPr lang="en-US"/>
          </a:p>
        </p:txBody>
      </p:sp>
    </p:spTree>
    <p:extLst>
      <p:ext uri="{BB962C8B-B14F-4D97-AF65-F5344CB8AC3E}">
        <p14:creationId xmlns:p14="http://schemas.microsoft.com/office/powerpoint/2010/main" val="347032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C039B3-C56C-4C43-B19A-F2C98C913463}" type="datetimeFigureOut">
              <a:rPr lang="en-US" smtClean="0"/>
              <a:t>18-Apr-13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4B582-B31A-4A62-85A6-EFC296BF2DC2}" type="slidenum">
              <a:rPr lang="en-US" smtClean="0"/>
              <a:t>‹#›</a:t>
            </a:fld>
            <a:endParaRPr lang="en-US"/>
          </a:p>
        </p:txBody>
      </p:sp>
    </p:spTree>
    <p:extLst>
      <p:ext uri="{BB962C8B-B14F-4D97-AF65-F5344CB8AC3E}">
        <p14:creationId xmlns:p14="http://schemas.microsoft.com/office/powerpoint/2010/main" val="817205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C039B3-C56C-4C43-B19A-F2C98C913463}" type="datetimeFigureOut">
              <a:rPr lang="en-US" smtClean="0"/>
              <a:t>18-Apr-13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4B582-B31A-4A62-85A6-EFC296BF2DC2}" type="slidenum">
              <a:rPr lang="en-US" smtClean="0"/>
              <a:t>‹#›</a:t>
            </a:fld>
            <a:endParaRPr lang="en-US"/>
          </a:p>
        </p:txBody>
      </p:sp>
    </p:spTree>
    <p:extLst>
      <p:ext uri="{BB962C8B-B14F-4D97-AF65-F5344CB8AC3E}">
        <p14:creationId xmlns:p14="http://schemas.microsoft.com/office/powerpoint/2010/main" val="4082535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C039B3-C56C-4C43-B19A-F2C98C913463}" type="datetimeFigureOut">
              <a:rPr lang="en-US" smtClean="0"/>
              <a:t>18-Apr-13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44B582-B31A-4A62-85A6-EFC296BF2DC2}" type="slidenum">
              <a:rPr lang="en-US" smtClean="0"/>
              <a:t>‹#›</a:t>
            </a:fld>
            <a:endParaRPr lang="en-US"/>
          </a:p>
        </p:txBody>
      </p:sp>
    </p:spTree>
    <p:extLst>
      <p:ext uri="{BB962C8B-B14F-4D97-AF65-F5344CB8AC3E}">
        <p14:creationId xmlns:p14="http://schemas.microsoft.com/office/powerpoint/2010/main" val="2042758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C039B3-C56C-4C43-B19A-F2C98C913463}" type="datetimeFigureOut">
              <a:rPr lang="en-US" smtClean="0"/>
              <a:t>18-Apr-13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44B582-B31A-4A62-85A6-EFC296BF2DC2}" type="slidenum">
              <a:rPr lang="en-US" smtClean="0"/>
              <a:t>‹#›</a:t>
            </a:fld>
            <a:endParaRPr lang="en-US"/>
          </a:p>
        </p:txBody>
      </p:sp>
    </p:spTree>
    <p:extLst>
      <p:ext uri="{BB962C8B-B14F-4D97-AF65-F5344CB8AC3E}">
        <p14:creationId xmlns:p14="http://schemas.microsoft.com/office/powerpoint/2010/main" val="3511158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C039B3-C56C-4C43-B19A-F2C98C913463}" type="datetimeFigureOut">
              <a:rPr lang="en-US" smtClean="0"/>
              <a:t>18-Apr-13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44B582-B31A-4A62-85A6-EFC296BF2DC2}" type="slidenum">
              <a:rPr lang="en-US" smtClean="0"/>
              <a:t>‹#›</a:t>
            </a:fld>
            <a:endParaRPr lang="en-US"/>
          </a:p>
        </p:txBody>
      </p:sp>
    </p:spTree>
    <p:extLst>
      <p:ext uri="{BB962C8B-B14F-4D97-AF65-F5344CB8AC3E}">
        <p14:creationId xmlns:p14="http://schemas.microsoft.com/office/powerpoint/2010/main" val="580659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C039B3-C56C-4C43-B19A-F2C98C913463}" type="datetimeFigureOut">
              <a:rPr lang="en-US" smtClean="0"/>
              <a:t>18-Apr-13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44B582-B31A-4A62-85A6-EFC296BF2DC2}" type="slidenum">
              <a:rPr lang="en-US" smtClean="0"/>
              <a:t>‹#›</a:t>
            </a:fld>
            <a:endParaRPr lang="en-US"/>
          </a:p>
        </p:txBody>
      </p:sp>
    </p:spTree>
    <p:extLst>
      <p:ext uri="{BB962C8B-B14F-4D97-AF65-F5344CB8AC3E}">
        <p14:creationId xmlns:p14="http://schemas.microsoft.com/office/powerpoint/2010/main" val="2048699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C039B3-C56C-4C43-B19A-F2C98C913463}" type="datetimeFigureOut">
              <a:rPr lang="en-US" smtClean="0"/>
              <a:t>18-Apr-13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44B582-B31A-4A62-85A6-EFC296BF2DC2}" type="slidenum">
              <a:rPr lang="en-US" smtClean="0"/>
              <a:t>‹#›</a:t>
            </a:fld>
            <a:endParaRPr lang="en-US"/>
          </a:p>
        </p:txBody>
      </p:sp>
    </p:spTree>
    <p:extLst>
      <p:ext uri="{BB962C8B-B14F-4D97-AF65-F5344CB8AC3E}">
        <p14:creationId xmlns:p14="http://schemas.microsoft.com/office/powerpoint/2010/main" val="3018981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C039B3-C56C-4C43-B19A-F2C98C913463}" type="datetimeFigureOut">
              <a:rPr lang="en-US" smtClean="0"/>
              <a:t>18-Apr-13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44B582-B31A-4A62-85A6-EFC296BF2DC2}" type="slidenum">
              <a:rPr lang="en-US" smtClean="0"/>
              <a:t>‹#›</a:t>
            </a:fld>
            <a:endParaRPr lang="en-US"/>
          </a:p>
        </p:txBody>
      </p:sp>
    </p:spTree>
    <p:extLst>
      <p:ext uri="{BB962C8B-B14F-4D97-AF65-F5344CB8AC3E}">
        <p14:creationId xmlns:p14="http://schemas.microsoft.com/office/powerpoint/2010/main" val="1244718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C039B3-C56C-4C43-B19A-F2C98C913463}" type="datetimeFigureOut">
              <a:rPr lang="en-US" smtClean="0"/>
              <a:t>18-Apr-13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4B582-B31A-4A62-85A6-EFC296BF2DC2}" type="slidenum">
              <a:rPr lang="en-US" smtClean="0"/>
              <a:t>‹#›</a:t>
            </a:fld>
            <a:endParaRPr lang="en-US"/>
          </a:p>
        </p:txBody>
      </p:sp>
    </p:spTree>
    <p:extLst>
      <p:ext uri="{BB962C8B-B14F-4D97-AF65-F5344CB8AC3E}">
        <p14:creationId xmlns:p14="http://schemas.microsoft.com/office/powerpoint/2010/main" val="3005757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C039B3-C56C-4C43-B19A-F2C98C913463}" type="datetimeFigureOut">
              <a:rPr lang="en-US" smtClean="0"/>
              <a:t>18-Apr-13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4B582-B31A-4A62-85A6-EFC296BF2DC2}" type="slidenum">
              <a:rPr lang="en-US" smtClean="0"/>
              <a:t>‹#›</a:t>
            </a:fld>
            <a:endParaRPr lang="en-US"/>
          </a:p>
        </p:txBody>
      </p:sp>
    </p:spTree>
    <p:extLst>
      <p:ext uri="{BB962C8B-B14F-4D97-AF65-F5344CB8AC3E}">
        <p14:creationId xmlns:p14="http://schemas.microsoft.com/office/powerpoint/2010/main" val="1907524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C039B3-C56C-4C43-B19A-F2C98C913463}" type="datetimeFigureOut">
              <a:rPr lang="en-US" smtClean="0"/>
              <a:t>18-Apr-13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44B582-B31A-4A62-85A6-EFC296BF2DC2}" type="slidenum">
              <a:rPr lang="en-US" smtClean="0"/>
              <a:t>‹#›</a:t>
            </a:fld>
            <a:endParaRPr lang="en-US"/>
          </a:p>
        </p:txBody>
      </p:sp>
    </p:spTree>
    <p:extLst>
      <p:ext uri="{BB962C8B-B14F-4D97-AF65-F5344CB8AC3E}">
        <p14:creationId xmlns:p14="http://schemas.microsoft.com/office/powerpoint/2010/main" val="247474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hyperlink" Target="http://en.wikipedia.org/wiki/Antireligion"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799"/>
            <a:ext cx="8934451" cy="4596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07311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6477000" cy="6155531"/>
          </a:xfrm>
          <a:prstGeom prst="rect">
            <a:avLst/>
          </a:prstGeom>
          <a:noFill/>
        </p:spPr>
        <p:txBody>
          <a:bodyPr wrap="square" rtlCol="0">
            <a:spAutoFit/>
          </a:bodyPr>
          <a:lstStyle/>
          <a:p>
            <a:pPr algn="ctr"/>
            <a:r>
              <a:rPr lang="en-US" dirty="0" smtClean="0"/>
              <a:t>1940 Statement on Academic Freedom</a:t>
            </a:r>
          </a:p>
          <a:p>
            <a:endParaRPr lang="en-US" dirty="0"/>
          </a:p>
          <a:p>
            <a:r>
              <a:rPr lang="en-US" sz="2000" dirty="0"/>
              <a:t>Teachers are entitled to freedom in the classroom in discussing their subject, </a:t>
            </a:r>
            <a:r>
              <a:rPr lang="en-US" sz="2000" b="1" dirty="0">
                <a:solidFill>
                  <a:srgbClr val="FF0000"/>
                </a:solidFill>
              </a:rPr>
              <a:t>but they should be careful not to introduce into their teaching controversial matter which has no relation to their </a:t>
            </a:r>
            <a:r>
              <a:rPr lang="en-US" sz="2000" b="1" dirty="0" smtClean="0">
                <a:solidFill>
                  <a:srgbClr val="FF0000"/>
                </a:solidFill>
              </a:rPr>
              <a:t>subject</a:t>
            </a:r>
            <a:r>
              <a:rPr lang="en-US" sz="2000" dirty="0" smtClean="0"/>
              <a:t>…</a:t>
            </a:r>
          </a:p>
          <a:p>
            <a:endParaRPr lang="en-US" sz="2000" dirty="0"/>
          </a:p>
          <a:p>
            <a:r>
              <a:rPr lang="en-US" sz="2000" dirty="0" smtClean="0"/>
              <a:t>College </a:t>
            </a:r>
            <a:r>
              <a:rPr lang="en-US" sz="2000" dirty="0"/>
              <a:t>and university teachers are citizens, members of a learned profession, and officers of an educational institution. When they speak or write as citizens, they should be free from institutional censorship or discipline, but their special position in the community imposes special obligations. As scholars and educational officers, they should remember that the public may judge their profession and their institution by their utterances. </a:t>
            </a:r>
            <a:r>
              <a:rPr lang="en-US" sz="2000" b="1" dirty="0">
                <a:solidFill>
                  <a:srgbClr val="FF0000"/>
                </a:solidFill>
              </a:rPr>
              <a:t>Hence they should at all times be accurate, should exercise appropriate restraint, should show respect for the opinions of others, and should make every effort to indicate that they are not speaking for the </a:t>
            </a:r>
            <a:r>
              <a:rPr lang="en-US" sz="2000" b="1" dirty="0" smtClean="0">
                <a:solidFill>
                  <a:srgbClr val="FF0000"/>
                </a:solidFill>
              </a:rPr>
              <a:t>institution</a:t>
            </a:r>
            <a:r>
              <a:rPr lang="en-US" sz="2000" dirty="0" smtClean="0"/>
              <a:t>.</a:t>
            </a:r>
            <a:endParaRPr lang="en-US" sz="2000" dirty="0"/>
          </a:p>
          <a:p>
            <a:endParaRPr lang="en-US" dirty="0"/>
          </a:p>
        </p:txBody>
      </p:sp>
    </p:spTree>
    <p:extLst>
      <p:ext uri="{BB962C8B-B14F-4D97-AF65-F5344CB8AC3E}">
        <p14:creationId xmlns:p14="http://schemas.microsoft.com/office/powerpoint/2010/main" val="11831918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53051"/>
            <a:ext cx="5333999" cy="6751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88780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381000"/>
            <a:ext cx="7086600" cy="6186309"/>
          </a:xfrm>
          <a:prstGeom prst="rect">
            <a:avLst/>
          </a:prstGeom>
          <a:noFill/>
        </p:spPr>
        <p:txBody>
          <a:bodyPr wrap="square" rtlCol="0">
            <a:spAutoFit/>
          </a:bodyPr>
          <a:lstStyle/>
          <a:p>
            <a:pPr algn="ctr"/>
            <a:r>
              <a:rPr lang="en-US" i="1" dirty="0" err="1" smtClean="0"/>
              <a:t>Sweezy</a:t>
            </a:r>
            <a:r>
              <a:rPr lang="en-US" i="1" dirty="0" smtClean="0"/>
              <a:t> v. New Hampshire </a:t>
            </a:r>
            <a:r>
              <a:rPr lang="en-US" dirty="0" smtClean="0"/>
              <a:t>(1957)</a:t>
            </a:r>
          </a:p>
          <a:p>
            <a:endParaRPr lang="en-US" dirty="0"/>
          </a:p>
          <a:p>
            <a:r>
              <a:rPr lang="en-US" dirty="0"/>
              <a:t>When weighed against the grave harm resulting from governmental intrusion into the intellectual life of a university, such justification for compelling a witness to discuss the contents of his lecture appears grossly </a:t>
            </a:r>
            <a:r>
              <a:rPr lang="en-US" dirty="0" smtClean="0"/>
              <a:t>inadequate…</a:t>
            </a:r>
          </a:p>
          <a:p>
            <a:endParaRPr lang="en-US" dirty="0"/>
          </a:p>
          <a:p>
            <a:r>
              <a:rPr lang="en-US" dirty="0"/>
              <a:t>Progress in the natural sciences is not remotely confined to findings made in the laboratory. Insights into the mysteries of nature are born of hypothesis and speculation. The more so is this true in the pursuit of understanding in the groping endeavors of what are called the social sciences, the concern of which is man and society. The problems that are the respective preoccupations of anthropology, economics, law, psychology, sociology and related areas of scholarship are merely departmentalized dealing, by way of manageable division of analysis, with interpenetrating aspects of holistic </a:t>
            </a:r>
            <a:r>
              <a:rPr lang="en-US" dirty="0" smtClean="0"/>
              <a:t>perplexities. </a:t>
            </a:r>
            <a:r>
              <a:rPr lang="en-US" b="1" dirty="0" smtClean="0">
                <a:solidFill>
                  <a:srgbClr val="FF0000"/>
                </a:solidFill>
              </a:rPr>
              <a:t>For </a:t>
            </a:r>
            <a:r>
              <a:rPr lang="en-US" b="1" dirty="0">
                <a:solidFill>
                  <a:srgbClr val="FF0000"/>
                </a:solidFill>
              </a:rPr>
              <a:t>society's good - if understanding be an essential need of society - inquiries into these problems, speculations about them, stimulation in others of reflection upon them, must be left as unfettered as possible. </a:t>
            </a:r>
            <a:r>
              <a:rPr lang="en-US" dirty="0"/>
              <a:t>Political power must abstain from intrusion into this activity of freedom, pursued in the interest of wise government and the people's well-being, except for reasons that are exigent and obviously compelling.</a:t>
            </a:r>
          </a:p>
        </p:txBody>
      </p:sp>
    </p:spTree>
    <p:extLst>
      <p:ext uri="{BB962C8B-B14F-4D97-AF65-F5344CB8AC3E}">
        <p14:creationId xmlns:p14="http://schemas.microsoft.com/office/powerpoint/2010/main" val="4178918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457200"/>
            <a:ext cx="6248400" cy="4647426"/>
          </a:xfrm>
          <a:prstGeom prst="rect">
            <a:avLst/>
          </a:prstGeom>
          <a:noFill/>
        </p:spPr>
        <p:txBody>
          <a:bodyPr wrap="square" rtlCol="0">
            <a:spAutoFit/>
          </a:bodyPr>
          <a:lstStyle/>
          <a:p>
            <a:pPr algn="ctr"/>
            <a:r>
              <a:rPr lang="en-US" i="1" dirty="0" smtClean="0"/>
              <a:t>Bakke v. Cal Regents </a:t>
            </a:r>
            <a:r>
              <a:rPr lang="en-US" dirty="0" smtClean="0"/>
              <a:t>(1978)</a:t>
            </a:r>
          </a:p>
          <a:p>
            <a:endParaRPr lang="en-US" dirty="0"/>
          </a:p>
          <a:p>
            <a:r>
              <a:rPr lang="en-US" sz="2000" dirty="0"/>
              <a:t>The fourth goal asserted by petitioner is the attainment of a diverse student body. This clearly is </a:t>
            </a:r>
            <a:r>
              <a:rPr lang="en-US" sz="2000" dirty="0" smtClean="0"/>
              <a:t>a constitutionally permissible</a:t>
            </a:r>
            <a:r>
              <a:rPr lang="en-US" sz="2000" dirty="0"/>
              <a:t>  goal for an institution of higher education. </a:t>
            </a:r>
            <a:r>
              <a:rPr lang="en-US" sz="2000" b="1" dirty="0">
                <a:solidFill>
                  <a:srgbClr val="FF0000"/>
                </a:solidFill>
              </a:rPr>
              <a:t>Academic freedom, though not a specifically enumerated constitutional right, long has been viewed as a special concern of the </a:t>
            </a:r>
            <a:r>
              <a:rPr lang="en-US" sz="2000" b="1" dirty="0" smtClean="0">
                <a:solidFill>
                  <a:srgbClr val="FF0000"/>
                </a:solidFill>
              </a:rPr>
              <a:t>First Amendment</a:t>
            </a:r>
            <a:r>
              <a:rPr lang="en-US" sz="2000" b="1" dirty="0">
                <a:solidFill>
                  <a:srgbClr val="FF0000"/>
                </a:solidFill>
              </a:rPr>
              <a:t>. </a:t>
            </a:r>
            <a:r>
              <a:rPr lang="en-US" sz="2000" dirty="0"/>
              <a:t>The freedom of a university to make its own judgments as to education includes the selection of its student </a:t>
            </a:r>
            <a:r>
              <a:rPr lang="en-US" sz="2000" dirty="0" smtClean="0"/>
              <a:t>body…</a:t>
            </a:r>
          </a:p>
          <a:p>
            <a:endParaRPr lang="en-US" sz="2000" dirty="0"/>
          </a:p>
          <a:p>
            <a:r>
              <a:rPr lang="en-US" sz="2000" dirty="0"/>
              <a:t>The atmosphere of "speculation, experiment and creation" - so essential to the quality of higher education - is widely believed to be promoted by a diverse student body.</a:t>
            </a:r>
          </a:p>
        </p:txBody>
      </p:sp>
    </p:spTree>
    <p:extLst>
      <p:ext uri="{BB962C8B-B14F-4D97-AF65-F5344CB8AC3E}">
        <p14:creationId xmlns:p14="http://schemas.microsoft.com/office/powerpoint/2010/main" val="840146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596" y="1971675"/>
            <a:ext cx="9020175" cy="488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219200" y="457200"/>
            <a:ext cx="6553200" cy="1323439"/>
          </a:xfrm>
          <a:prstGeom prst="rect">
            <a:avLst/>
          </a:prstGeom>
          <a:noFill/>
        </p:spPr>
        <p:txBody>
          <a:bodyPr wrap="square" rtlCol="0">
            <a:spAutoFit/>
          </a:bodyPr>
          <a:lstStyle/>
          <a:p>
            <a:r>
              <a:rPr lang="en-US" sz="2000" dirty="0" smtClean="0"/>
              <a:t>“BYU faculty should be models of spirituality to their students . . . BYU is an intellectual community of faithful Latter-day Saints, and those sympathetic to their convictions, who pursue knowledge from the baseline of religious belief.”</a:t>
            </a:r>
            <a:endParaRPr lang="en-US" sz="2000" dirty="0"/>
          </a:p>
        </p:txBody>
      </p:sp>
    </p:spTree>
    <p:extLst>
      <p:ext uri="{BB962C8B-B14F-4D97-AF65-F5344CB8AC3E}">
        <p14:creationId xmlns:p14="http://schemas.microsoft.com/office/powerpoint/2010/main" val="36205339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 y="1752600"/>
            <a:ext cx="9001125" cy="498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143000" y="152401"/>
            <a:ext cx="6705600" cy="1323439"/>
          </a:xfrm>
          <a:prstGeom prst="rect">
            <a:avLst/>
          </a:prstGeom>
          <a:noFill/>
        </p:spPr>
        <p:txBody>
          <a:bodyPr wrap="square" rtlCol="0">
            <a:spAutoFit/>
          </a:bodyPr>
          <a:lstStyle/>
          <a:p>
            <a:r>
              <a:rPr lang="en-US" sz="2000" dirty="0" smtClean="0"/>
              <a:t>“Committed to the principle that truth is revealed by God through Christ ‘in whom are hid all the treasures of wisdom and knowledge,’ Wheaton College seeks to relate Christian liberal arts education to the needs of contemporary society.”</a:t>
            </a:r>
            <a:endParaRPr lang="en-US" sz="2000" dirty="0"/>
          </a:p>
        </p:txBody>
      </p:sp>
    </p:spTree>
    <p:extLst>
      <p:ext uri="{BB962C8B-B14F-4D97-AF65-F5344CB8AC3E}">
        <p14:creationId xmlns:p14="http://schemas.microsoft.com/office/powerpoint/2010/main" val="9113874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685800"/>
            <a:ext cx="6019800" cy="4031873"/>
          </a:xfrm>
          <a:prstGeom prst="rect">
            <a:avLst/>
          </a:prstGeom>
          <a:noFill/>
        </p:spPr>
        <p:txBody>
          <a:bodyPr wrap="square" rtlCol="0">
            <a:spAutoFit/>
          </a:bodyPr>
          <a:lstStyle/>
          <a:p>
            <a:pPr algn="ctr"/>
            <a:r>
              <a:rPr lang="en-US" dirty="0" smtClean="0"/>
              <a:t>Brooklyn College guidelines</a:t>
            </a:r>
          </a:p>
          <a:p>
            <a:endParaRPr lang="en-US" dirty="0"/>
          </a:p>
          <a:p>
            <a:r>
              <a:rPr lang="en-US" sz="2000" dirty="0" smtClean="0"/>
              <a:t>The tradition of the university as a sanctuary of academic freedom and center of informed discussion is long-honored and must be guarded vigilantly. The principle of intellectual freedom, rights of professors to teach and engage in scholarly research, and </a:t>
            </a:r>
            <a:r>
              <a:rPr lang="en-US" sz="2000" b="1" dirty="0" smtClean="0">
                <a:solidFill>
                  <a:srgbClr val="FF0000"/>
                </a:solidFill>
              </a:rPr>
              <a:t>rights of students to learn and express their views free from external pressures and interference </a:t>
            </a:r>
            <a:r>
              <a:rPr lang="en-US" sz="2000" dirty="0" smtClean="0"/>
              <a:t>are deeply held values of institutions of higher education, including  Brooklyn College. CUNY’s regulations to secure these benefits and ensure the academic freedom for all in this educational community.</a:t>
            </a:r>
            <a:endParaRPr lang="en-US" sz="2000" dirty="0"/>
          </a:p>
        </p:txBody>
      </p:sp>
    </p:spTree>
    <p:extLst>
      <p:ext uri="{BB962C8B-B14F-4D97-AF65-F5344CB8AC3E}">
        <p14:creationId xmlns:p14="http://schemas.microsoft.com/office/powerpoint/2010/main" val="14279690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133600"/>
            <a:ext cx="9508597"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32256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1" y="990599"/>
            <a:ext cx="8602132" cy="4838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63205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872" y="685800"/>
            <a:ext cx="8906257"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77703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8686800" cy="651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9188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1143000"/>
            <a:ext cx="6172200" cy="4308872"/>
          </a:xfrm>
          <a:prstGeom prst="rect">
            <a:avLst/>
          </a:prstGeom>
          <a:noFill/>
        </p:spPr>
        <p:txBody>
          <a:bodyPr wrap="square" rtlCol="0">
            <a:spAutoFit/>
          </a:bodyPr>
          <a:lstStyle/>
          <a:p>
            <a:pPr algn="ctr"/>
            <a:r>
              <a:rPr lang="en-US" dirty="0" err="1" smtClean="0"/>
              <a:t>Robben</a:t>
            </a:r>
            <a:r>
              <a:rPr lang="en-US" dirty="0" smtClean="0"/>
              <a:t> </a:t>
            </a:r>
            <a:r>
              <a:rPr lang="en-US" smtClean="0"/>
              <a:t>Wright Fleming,</a:t>
            </a:r>
          </a:p>
          <a:p>
            <a:pPr algn="ctr"/>
            <a:r>
              <a:rPr lang="en-US" smtClean="0"/>
              <a:t>Acting </a:t>
            </a:r>
            <a:r>
              <a:rPr lang="en-US" dirty="0" smtClean="0"/>
              <a:t>president, Univ. of Michigan, 1987:</a:t>
            </a:r>
          </a:p>
          <a:p>
            <a:endParaRPr lang="en-US" dirty="0"/>
          </a:p>
          <a:p>
            <a:r>
              <a:rPr lang="en-US" sz="2000" dirty="0"/>
              <a:t>J</a:t>
            </a:r>
            <a:r>
              <a:rPr lang="en-US" sz="2000" dirty="0" smtClean="0"/>
              <a:t>ust </a:t>
            </a:r>
            <a:r>
              <a:rPr lang="en-US" sz="2000" dirty="0"/>
              <a:t>as an individual cannot shout "Fire!" in a crowded theater and then claim immunity from prosecution for causing a riot on the basis of exercising his rights of free speech, so a great many American universities have taken the position that </a:t>
            </a:r>
            <a:r>
              <a:rPr lang="en-US" sz="2000" b="1" dirty="0">
                <a:solidFill>
                  <a:srgbClr val="FF0000"/>
                </a:solidFill>
              </a:rPr>
              <a:t>students at a university cannot by speaking or writing discriminatory remarks which seriously offend many individuals beyond the immediate victim, and which, therefore detract from the necessary educational climate of a campus, claim immunity from a campus disciplinary proceeding.</a:t>
            </a:r>
            <a:r>
              <a:rPr lang="en-US" sz="2000" dirty="0"/>
              <a:t> I believe that position to be valid.</a:t>
            </a:r>
          </a:p>
        </p:txBody>
      </p:sp>
    </p:spTree>
    <p:extLst>
      <p:ext uri="{BB962C8B-B14F-4D97-AF65-F5344CB8AC3E}">
        <p14:creationId xmlns:p14="http://schemas.microsoft.com/office/powerpoint/2010/main" val="2751948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28600"/>
            <a:ext cx="6477000" cy="6186309"/>
          </a:xfrm>
          <a:prstGeom prst="rect">
            <a:avLst/>
          </a:prstGeom>
          <a:noFill/>
        </p:spPr>
        <p:txBody>
          <a:bodyPr wrap="square" rtlCol="0">
            <a:spAutoFit/>
          </a:bodyPr>
          <a:lstStyle/>
          <a:p>
            <a:pPr algn="ctr"/>
            <a:r>
              <a:rPr lang="en-US" dirty="0" smtClean="0"/>
              <a:t>University of Michigan speech code</a:t>
            </a:r>
          </a:p>
          <a:p>
            <a:endParaRPr lang="en-US" dirty="0"/>
          </a:p>
          <a:p>
            <a:r>
              <a:rPr lang="en-US" dirty="0"/>
              <a:t>The policy prohibited:</a:t>
            </a:r>
          </a:p>
          <a:p>
            <a:pPr marL="285750" indent="-285750">
              <a:buFont typeface="Arial" pitchFamily="34" charset="0"/>
              <a:buChar char="•"/>
            </a:pPr>
            <a:r>
              <a:rPr lang="en-US" dirty="0"/>
              <a:t>“Any behavior, verbal or physical, that stigmatizes or victimizes an individual on the basis of race, ethnicity, religion, sex, sexual orientation, creed … and that …</a:t>
            </a:r>
          </a:p>
          <a:p>
            <a:pPr marL="285750" indent="-285750">
              <a:buFont typeface="Arial" pitchFamily="34" charset="0"/>
              <a:buChar char="•"/>
            </a:pPr>
            <a:r>
              <a:rPr lang="en-US" dirty="0"/>
              <a:t>“Creates an intimidating, hostile, or demeaning environment for educational pursuits, employment or participation in University[-]sponsored extra-curricular activities</a:t>
            </a:r>
            <a:r>
              <a:rPr lang="en-US" dirty="0" smtClean="0"/>
              <a:t>.”</a:t>
            </a:r>
          </a:p>
          <a:p>
            <a:endParaRPr lang="en-US" dirty="0"/>
          </a:p>
          <a:p>
            <a:r>
              <a:rPr lang="en-US" dirty="0" smtClean="0"/>
              <a:t>University examples </a:t>
            </a:r>
            <a:r>
              <a:rPr lang="en-US" dirty="0"/>
              <a:t>of harassing </a:t>
            </a:r>
            <a:r>
              <a:rPr lang="en-US" dirty="0" smtClean="0"/>
              <a:t>conduct:</a:t>
            </a:r>
            <a:endParaRPr lang="en-US" dirty="0"/>
          </a:p>
          <a:p>
            <a:pPr marL="285750" indent="-285750">
              <a:buFont typeface="Arial" pitchFamily="34" charset="0"/>
              <a:buChar char="•"/>
            </a:pPr>
            <a:r>
              <a:rPr lang="en-US" dirty="0"/>
              <a:t>“You exclude someone from a study group because that person is of a different race, sex, or ethnic origin than you are.</a:t>
            </a:r>
          </a:p>
          <a:p>
            <a:pPr marL="285750" indent="-285750">
              <a:buFont typeface="Arial" pitchFamily="34" charset="0"/>
              <a:buChar char="•"/>
            </a:pPr>
            <a:r>
              <a:rPr lang="en-US" dirty="0"/>
              <a:t>“You display a confederate flag on the door of your room in your residence hall.</a:t>
            </a:r>
          </a:p>
          <a:p>
            <a:pPr marL="285750" indent="-285750">
              <a:buFont typeface="Arial" pitchFamily="34" charset="0"/>
              <a:buChar char="•"/>
            </a:pPr>
            <a:r>
              <a:rPr lang="en-US" dirty="0"/>
              <a:t>“You comment in a derogatory way about a particular person or group’s physical appearance or sexual orientation, or their cultural origins, or religious beliefs</a:t>
            </a:r>
            <a:r>
              <a:rPr lang="en-US" dirty="0" smtClean="0"/>
              <a:t>.</a:t>
            </a:r>
          </a:p>
          <a:p>
            <a:pPr marL="285750" indent="-285750">
              <a:buFont typeface="Arial" pitchFamily="34" charset="0"/>
              <a:buChar char="•"/>
            </a:pPr>
            <a:r>
              <a:rPr lang="en-US" dirty="0" smtClean="0"/>
              <a:t>“A </a:t>
            </a:r>
            <a:r>
              <a:rPr lang="en-US" dirty="0"/>
              <a:t>male student makes remarks in class like </a:t>
            </a:r>
            <a:r>
              <a:rPr lang="en-US" dirty="0" smtClean="0"/>
              <a:t>‘Women </a:t>
            </a:r>
            <a:r>
              <a:rPr lang="en-US" dirty="0"/>
              <a:t>just aren't as good in this field as men</a:t>
            </a:r>
            <a:r>
              <a:rPr lang="en-US" dirty="0" smtClean="0"/>
              <a:t>,’ </a:t>
            </a:r>
            <a:r>
              <a:rPr lang="en-US" dirty="0"/>
              <a:t>thus creating a hostile learning atmosphere for female classmates</a:t>
            </a:r>
            <a:r>
              <a:rPr lang="en-US" dirty="0" smtClean="0"/>
              <a:t>.”</a:t>
            </a:r>
            <a:endParaRPr lang="en-US" dirty="0"/>
          </a:p>
          <a:p>
            <a:endParaRPr lang="en-US" dirty="0"/>
          </a:p>
        </p:txBody>
      </p:sp>
    </p:spTree>
    <p:extLst>
      <p:ext uri="{BB962C8B-B14F-4D97-AF65-F5344CB8AC3E}">
        <p14:creationId xmlns:p14="http://schemas.microsoft.com/office/powerpoint/2010/main" val="13173856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533400"/>
            <a:ext cx="6248400" cy="5847755"/>
          </a:xfrm>
          <a:prstGeom prst="rect">
            <a:avLst/>
          </a:prstGeom>
        </p:spPr>
        <p:txBody>
          <a:bodyPr wrap="square">
            <a:spAutoFit/>
          </a:bodyPr>
          <a:lstStyle/>
          <a:p>
            <a:pPr algn="ctr"/>
            <a:r>
              <a:rPr lang="en-US" i="1" dirty="0" smtClean="0"/>
              <a:t>Doe v. University of Michigan </a:t>
            </a:r>
            <a:r>
              <a:rPr lang="en-US" dirty="0" smtClean="0"/>
              <a:t>(1989)</a:t>
            </a:r>
          </a:p>
          <a:p>
            <a:endParaRPr lang="en-US" dirty="0"/>
          </a:p>
          <a:p>
            <a:r>
              <a:rPr lang="en-US" sz="2000" dirty="0" smtClean="0"/>
              <a:t>It is an unfortunate fact of our constitutional system that the ideals of freedom and equality are often in conflict. The difficult and sometimes painful task of our political and legal institutions is to mediate the appropriate balance between these two competing values…</a:t>
            </a:r>
          </a:p>
          <a:p>
            <a:endParaRPr lang="en-US" sz="2000" dirty="0"/>
          </a:p>
          <a:p>
            <a:r>
              <a:rPr lang="en-US" sz="2000" b="1" dirty="0">
                <a:solidFill>
                  <a:srgbClr val="FF0000"/>
                </a:solidFill>
              </a:rPr>
              <a:t>What the University could not do, however, was establish an anti-discrimination policy which had the effect of prohibiting certain speech because it disagreed with ideas or messages sought to be </a:t>
            </a:r>
            <a:r>
              <a:rPr lang="en-US" sz="2000" b="1" dirty="0" smtClean="0">
                <a:solidFill>
                  <a:srgbClr val="FF0000"/>
                </a:solidFill>
              </a:rPr>
              <a:t>conveyed…</a:t>
            </a:r>
          </a:p>
          <a:p>
            <a:endParaRPr lang="en-US" sz="2000" b="1" dirty="0">
              <a:solidFill>
                <a:srgbClr val="FF0000"/>
              </a:solidFill>
            </a:endParaRPr>
          </a:p>
          <a:p>
            <a:r>
              <a:rPr lang="en-US" sz="2000" dirty="0"/>
              <a:t>While the Court is sympathetic to the University's obligation to ensure equal educational opportunities for all of its students, such efforts must not be at the expense of free speech. Unfortunately, this was precisely what the University did.</a:t>
            </a:r>
            <a:r>
              <a:rPr lang="en-US" dirty="0"/>
              <a:t> </a:t>
            </a:r>
            <a:endParaRPr lang="en-US" b="1" dirty="0">
              <a:solidFill>
                <a:srgbClr val="FF0000"/>
              </a:solidFill>
            </a:endParaRPr>
          </a:p>
          <a:p>
            <a:endParaRPr lang="en-US" dirty="0"/>
          </a:p>
        </p:txBody>
      </p:sp>
    </p:spTree>
    <p:extLst>
      <p:ext uri="{BB962C8B-B14F-4D97-AF65-F5344CB8AC3E}">
        <p14:creationId xmlns:p14="http://schemas.microsoft.com/office/powerpoint/2010/main" val="1988760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067" y="304800"/>
            <a:ext cx="8778240" cy="617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48153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685800"/>
            <a:ext cx="5638800" cy="4001095"/>
          </a:xfrm>
          <a:prstGeom prst="rect">
            <a:avLst/>
          </a:prstGeom>
          <a:noFill/>
        </p:spPr>
        <p:txBody>
          <a:bodyPr wrap="square" rtlCol="0">
            <a:spAutoFit/>
          </a:bodyPr>
          <a:lstStyle/>
          <a:p>
            <a:r>
              <a:rPr lang="en-US" dirty="0" smtClean="0"/>
              <a:t>Univ. of Wisconsin “Design for Diversity”</a:t>
            </a:r>
          </a:p>
          <a:p>
            <a:endParaRPr lang="en-US" dirty="0"/>
          </a:p>
          <a:p>
            <a:r>
              <a:rPr lang="en-US" sz="2000" dirty="0" smtClean="0"/>
              <a:t>Prohibits addressing </a:t>
            </a:r>
            <a:r>
              <a:rPr lang="en-US" sz="2000" dirty="0"/>
              <a:t>any specific individuals with “racist or discriminatory comments” that</a:t>
            </a:r>
            <a:r>
              <a:rPr lang="en-US" sz="2000" dirty="0" smtClean="0"/>
              <a:t>:</a:t>
            </a:r>
          </a:p>
          <a:p>
            <a:endParaRPr lang="en-US" sz="2000" dirty="0"/>
          </a:p>
          <a:p>
            <a:pPr marL="285750" indent="-285750">
              <a:buFont typeface="Arial" pitchFamily="34" charset="0"/>
              <a:buChar char="•"/>
            </a:pPr>
            <a:r>
              <a:rPr lang="en-US" sz="2000" dirty="0"/>
              <a:t>“Demean the race, sex, religion, color, creed, disability, sexual orientation, national origin, ancestry or age of the individual or individuals; and</a:t>
            </a:r>
          </a:p>
          <a:p>
            <a:pPr marL="285750" indent="-285750">
              <a:buFont typeface="Arial" pitchFamily="34" charset="0"/>
              <a:buChar char="•"/>
            </a:pPr>
            <a:r>
              <a:rPr lang="en-US" sz="2000" dirty="0"/>
              <a:t>“Create an intimidating, hostile or demeaning environment for education, university-related work, or other university-authorized activity.”</a:t>
            </a:r>
          </a:p>
          <a:p>
            <a:endParaRPr lang="en-US" dirty="0"/>
          </a:p>
        </p:txBody>
      </p:sp>
    </p:spTree>
    <p:extLst>
      <p:ext uri="{BB962C8B-B14F-4D97-AF65-F5344CB8AC3E}">
        <p14:creationId xmlns:p14="http://schemas.microsoft.com/office/powerpoint/2010/main" val="536145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228600"/>
            <a:ext cx="6553200" cy="6186309"/>
          </a:xfrm>
          <a:prstGeom prst="rect">
            <a:avLst/>
          </a:prstGeom>
          <a:noFill/>
        </p:spPr>
        <p:txBody>
          <a:bodyPr wrap="square" rtlCol="0">
            <a:spAutoFit/>
          </a:bodyPr>
          <a:lstStyle/>
          <a:p>
            <a:pPr algn="ctr"/>
            <a:r>
              <a:rPr lang="en-US" i="1" dirty="0" smtClean="0"/>
              <a:t>UWM Post v. Board of Regents (1991)</a:t>
            </a:r>
          </a:p>
          <a:p>
            <a:endParaRPr lang="en-US" dirty="0"/>
          </a:p>
          <a:p>
            <a:r>
              <a:rPr lang="en-US" dirty="0" smtClean="0"/>
              <a:t>This </a:t>
            </a:r>
            <a:r>
              <a:rPr lang="en-US" dirty="0"/>
              <a:t>commitment to free expression must be unwavering, because there exist many situations where, in the short run, it appears advantageous to limit speech to solve pressing social problems, such as discriminatory harassment. If a balancing approach is applied, these pressing and tangible short run concerns are likely to outweigh the more amorphous and long run benefits of free speech. </a:t>
            </a:r>
            <a:r>
              <a:rPr lang="en-US" b="1" dirty="0">
                <a:solidFill>
                  <a:srgbClr val="FF0000"/>
                </a:solidFill>
              </a:rPr>
              <a:t>However, the suppression of speech, even where the speech’s content appears to have little value and great costs, amounts to governmental thought </a:t>
            </a:r>
            <a:r>
              <a:rPr lang="en-US" b="1" dirty="0" smtClean="0">
                <a:solidFill>
                  <a:srgbClr val="FF0000"/>
                </a:solidFill>
              </a:rPr>
              <a:t>control…</a:t>
            </a:r>
          </a:p>
          <a:p>
            <a:endParaRPr lang="en-US" dirty="0"/>
          </a:p>
          <a:p>
            <a:r>
              <a:rPr lang="en-US" dirty="0" smtClean="0"/>
              <a:t>The Board's first asserted compelling interest is increasing minority representation to add to the diversity of University of Wisconsin System campuses. Increasing diversity is "clearly a constitutionally permissible goal for an institution of higher education." University of California Regents v. Bakke, 438 U.S. 265, 311-312 (1978). </a:t>
            </a:r>
            <a:r>
              <a:rPr lang="en-US" b="1" dirty="0" smtClean="0">
                <a:solidFill>
                  <a:srgbClr val="FF0000"/>
                </a:solidFill>
              </a:rPr>
              <a:t>However, the UW Rule does as much to hurt diversity on Wisconsin campuses as it does to help it. By establishing content-based restrictions on speech, the rule limits the diversity of ideas among students and thereby prevents the "robust exchange of ideas" which intellectually diverse campuses provide.</a:t>
            </a:r>
            <a:endParaRPr lang="en-US" b="1" dirty="0">
              <a:solidFill>
                <a:srgbClr val="FF0000"/>
              </a:solidFill>
            </a:endParaRPr>
          </a:p>
        </p:txBody>
      </p:sp>
    </p:spTree>
    <p:extLst>
      <p:ext uri="{BB962C8B-B14F-4D97-AF65-F5344CB8AC3E}">
        <p14:creationId xmlns:p14="http://schemas.microsoft.com/office/powerpoint/2010/main" val="41262105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990601"/>
            <a:ext cx="4953000" cy="3416320"/>
          </a:xfrm>
          <a:prstGeom prst="rect">
            <a:avLst/>
          </a:prstGeom>
        </p:spPr>
        <p:txBody>
          <a:bodyPr wrap="square">
            <a:spAutoFit/>
          </a:bodyPr>
          <a:lstStyle/>
          <a:p>
            <a:pPr algn="ctr"/>
            <a:r>
              <a:rPr lang="en-US" dirty="0" smtClean="0"/>
              <a:t>St. Paul Bias-Motivated Crime Ordinance (1990):</a:t>
            </a:r>
          </a:p>
          <a:p>
            <a:endParaRPr lang="en-US" dirty="0" smtClean="0"/>
          </a:p>
          <a:p>
            <a:r>
              <a:rPr lang="en-US" sz="2000" dirty="0" smtClean="0"/>
              <a:t>Whoever places on public or private property a symbol, object, appellation, characterization or graffiti, including, but not limited to, a burning cross or Nazi swastika, which one knows or has reasonable grounds to know arouses anger, alarm or resentment in others on the basis of race, color, creed, religion or gender commits disorderly conduct and shall be guilty of a misdemeanor.</a:t>
            </a:r>
            <a:endParaRPr lang="en-US" sz="2000" dirty="0"/>
          </a:p>
        </p:txBody>
      </p:sp>
    </p:spTree>
    <p:extLst>
      <p:ext uri="{BB962C8B-B14F-4D97-AF65-F5344CB8AC3E}">
        <p14:creationId xmlns:p14="http://schemas.microsoft.com/office/powerpoint/2010/main" val="27753571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304800"/>
            <a:ext cx="6248400" cy="5632311"/>
          </a:xfrm>
          <a:prstGeom prst="rect">
            <a:avLst/>
          </a:prstGeom>
          <a:noFill/>
        </p:spPr>
        <p:txBody>
          <a:bodyPr wrap="square" rtlCol="0">
            <a:spAutoFit/>
          </a:bodyPr>
          <a:lstStyle/>
          <a:p>
            <a:pPr algn="ctr"/>
            <a:r>
              <a:rPr lang="en-US" i="1" dirty="0" smtClean="0"/>
              <a:t>R.A.V. v. City of St. Paul </a:t>
            </a:r>
            <a:r>
              <a:rPr lang="en-US" dirty="0" smtClean="0"/>
              <a:t>(1992)</a:t>
            </a:r>
          </a:p>
          <a:p>
            <a:endParaRPr lang="en-US" dirty="0"/>
          </a:p>
          <a:p>
            <a:r>
              <a:rPr lang="en-US" b="1" dirty="0" smtClean="0">
                <a:solidFill>
                  <a:srgbClr val="FF0000"/>
                </a:solidFill>
              </a:rPr>
              <a:t>The </a:t>
            </a:r>
            <a:r>
              <a:rPr lang="en-US" b="1" dirty="0">
                <a:solidFill>
                  <a:srgbClr val="FF0000"/>
                </a:solidFill>
              </a:rPr>
              <a:t>ordinance is facially unconstitutional in that it prohibits otherwise permitted speech solely on the basis of the subjects the speech </a:t>
            </a:r>
            <a:r>
              <a:rPr lang="en-US" b="1" dirty="0" smtClean="0">
                <a:solidFill>
                  <a:srgbClr val="FF0000"/>
                </a:solidFill>
              </a:rPr>
              <a:t>addresses</a:t>
            </a:r>
            <a:r>
              <a:rPr lang="en-US" dirty="0" smtClean="0"/>
              <a:t>…</a:t>
            </a:r>
          </a:p>
          <a:p>
            <a:endParaRPr lang="en-US" dirty="0"/>
          </a:p>
          <a:p>
            <a:r>
              <a:rPr lang="en-US" dirty="0"/>
              <a:t>In its practical operation, moreover, the ordinance goes even beyond mere content discrimination to actual viewpoint discrimination. Displays containing some words -- odious racial epithets, for example -- would be prohibited to proponents of all views. But </a:t>
            </a:r>
            <a:r>
              <a:rPr lang="en-US" dirty="0" smtClean="0"/>
              <a:t>“fighting words” </a:t>
            </a:r>
            <a:r>
              <a:rPr lang="en-US" dirty="0"/>
              <a:t>that do not themselves invoke race, color, creed, religion, or gender -- aspersions upon a person's mother, for example -- would seemingly be usable </a:t>
            </a:r>
            <a:r>
              <a:rPr lang="en-US" i="1" dirty="0"/>
              <a:t>ad libitum</a:t>
            </a:r>
            <a:r>
              <a:rPr lang="en-US" dirty="0"/>
              <a:t> in the placards of those arguing </a:t>
            </a:r>
            <a:r>
              <a:rPr lang="en-US" i="1" dirty="0"/>
              <a:t>in favor</a:t>
            </a:r>
            <a:r>
              <a:rPr lang="en-US" dirty="0"/>
              <a:t> of racial, color, etc. tolerance and equality, but could not be used by that speaker's </a:t>
            </a:r>
            <a:r>
              <a:rPr lang="en-US" dirty="0" smtClean="0"/>
              <a:t>opponents…</a:t>
            </a:r>
          </a:p>
          <a:p>
            <a:endParaRPr lang="en-US" dirty="0"/>
          </a:p>
          <a:p>
            <a:r>
              <a:rPr lang="en-US" dirty="0"/>
              <a:t>St. Paul has no such authority to license one side of a debate to fight freestyle, while requiring the other to follow Marquis of Queensbury Rules.</a:t>
            </a:r>
          </a:p>
        </p:txBody>
      </p:sp>
    </p:spTree>
    <p:extLst>
      <p:ext uri="{BB962C8B-B14F-4D97-AF65-F5344CB8AC3E}">
        <p14:creationId xmlns:p14="http://schemas.microsoft.com/office/powerpoint/2010/main" val="12038584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35" y="533400"/>
            <a:ext cx="9074198"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72927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399" y="630860"/>
            <a:ext cx="7847001" cy="5541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74730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06934"/>
            <a:ext cx="4343400" cy="6529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51180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28600"/>
            <a:ext cx="3916137" cy="6477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50568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28600"/>
            <a:ext cx="4270676" cy="639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95533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04800"/>
            <a:ext cx="5715000"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905000" y="4876800"/>
            <a:ext cx="5791200" cy="1323439"/>
          </a:xfrm>
          <a:prstGeom prst="rect">
            <a:avLst/>
          </a:prstGeom>
          <a:noFill/>
        </p:spPr>
        <p:txBody>
          <a:bodyPr wrap="square" rtlCol="0">
            <a:spAutoFit/>
          </a:bodyPr>
          <a:lstStyle/>
          <a:p>
            <a:r>
              <a:rPr lang="en-US" sz="2000" dirty="0">
                <a:solidFill>
                  <a:prstClr val="black"/>
                </a:solidFill>
              </a:rPr>
              <a:t>“The issue is not whether I have or not [heard water buffalo used as a racial slur]. The issue is also, you know, language in my mind is neutral. </a:t>
            </a:r>
            <a:r>
              <a:rPr lang="en-US" sz="2000" dirty="0" smtClean="0">
                <a:solidFill>
                  <a:prstClr val="black"/>
                </a:solidFill>
              </a:rPr>
              <a:t>It’s </a:t>
            </a:r>
            <a:r>
              <a:rPr lang="en-US" sz="2000" dirty="0">
                <a:solidFill>
                  <a:prstClr val="black"/>
                </a:solidFill>
              </a:rPr>
              <a:t>a question of the context in which is language is used."</a:t>
            </a:r>
          </a:p>
        </p:txBody>
      </p:sp>
    </p:spTree>
    <p:extLst>
      <p:ext uri="{BB962C8B-B14F-4D97-AF65-F5344CB8AC3E}">
        <p14:creationId xmlns:p14="http://schemas.microsoft.com/office/powerpoint/2010/main" val="30393897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36" y="304800"/>
            <a:ext cx="9221673" cy="624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91132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61" y="1600200"/>
            <a:ext cx="8943279"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06969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7162800" cy="6278642"/>
          </a:xfrm>
          <a:prstGeom prst="rect">
            <a:avLst/>
          </a:prstGeom>
          <a:noFill/>
        </p:spPr>
        <p:txBody>
          <a:bodyPr wrap="square" rtlCol="0">
            <a:spAutoFit/>
          </a:bodyPr>
          <a:lstStyle/>
          <a:p>
            <a:r>
              <a:rPr lang="en-US" dirty="0" smtClean="0"/>
              <a:t>Washington Univ. St. Louis</a:t>
            </a:r>
          </a:p>
          <a:p>
            <a:endParaRPr lang="en-US" dirty="0"/>
          </a:p>
          <a:p>
            <a:r>
              <a:rPr lang="en-US" sz="2000" dirty="0" smtClean="0"/>
              <a:t>Prohibits “any </a:t>
            </a:r>
            <a:r>
              <a:rPr lang="en-US" sz="2000" dirty="0"/>
              <a:t>behavior or conduct that is injurious, or potentially injurious to a person's physical, emotional, or psychological well-being, </a:t>
            </a:r>
            <a:r>
              <a:rPr lang="en-US" sz="2000" b="1" dirty="0">
                <a:solidFill>
                  <a:srgbClr val="FF0000"/>
                </a:solidFill>
              </a:rPr>
              <a:t>as determined at the sole discretion of the University. </a:t>
            </a:r>
            <a:r>
              <a:rPr lang="en-US" sz="2000" dirty="0"/>
              <a:t>Such behavior is subject to disciplinary action</a:t>
            </a:r>
            <a:r>
              <a:rPr lang="en-US" sz="2000" dirty="0" smtClean="0"/>
              <a:t>.”</a:t>
            </a:r>
          </a:p>
          <a:p>
            <a:endParaRPr lang="en-US" dirty="0"/>
          </a:p>
          <a:p>
            <a:r>
              <a:rPr lang="en-US" dirty="0" smtClean="0"/>
              <a:t>Wesleyan College</a:t>
            </a:r>
          </a:p>
          <a:p>
            <a:endParaRPr lang="en-US" dirty="0"/>
          </a:p>
          <a:p>
            <a:pPr fontAlgn="base"/>
            <a:r>
              <a:rPr lang="en-US" sz="2000" dirty="0" smtClean="0"/>
              <a:t>“Every </a:t>
            </a:r>
            <a:r>
              <a:rPr lang="en-US" sz="2000" dirty="0"/>
              <a:t>member of the </a:t>
            </a:r>
            <a:r>
              <a:rPr lang="en-US" sz="2000" dirty="0" smtClean="0"/>
              <a:t>University must refrain </a:t>
            </a:r>
            <a:r>
              <a:rPr lang="en-US" sz="2000" dirty="0"/>
              <a:t>from </a:t>
            </a:r>
            <a:r>
              <a:rPr lang="en-US" sz="2000" dirty="0" smtClean="0"/>
              <a:t>actions </a:t>
            </a:r>
            <a:r>
              <a:rPr lang="en-US" sz="2000" dirty="0"/>
              <a:t>that may be harmful to the health or emotional stability of the individual or that degrade the individual or </a:t>
            </a:r>
            <a:r>
              <a:rPr lang="en-US" sz="2000" b="1" dirty="0">
                <a:solidFill>
                  <a:srgbClr val="FF0000"/>
                </a:solidFill>
              </a:rPr>
              <a:t>infringe upon his/her personal dignity</a:t>
            </a:r>
            <a:r>
              <a:rPr lang="en-US" sz="2000" dirty="0" smtClean="0"/>
              <a:t>.”</a:t>
            </a:r>
          </a:p>
          <a:p>
            <a:pPr fontAlgn="base"/>
            <a:endParaRPr lang="en-US" dirty="0"/>
          </a:p>
          <a:p>
            <a:pPr fontAlgn="base"/>
            <a:endParaRPr lang="en-US" dirty="0"/>
          </a:p>
          <a:p>
            <a:r>
              <a:rPr lang="en-US" dirty="0" smtClean="0"/>
              <a:t>SUNY-New </a:t>
            </a:r>
            <a:r>
              <a:rPr lang="en-US" dirty="0" err="1" smtClean="0"/>
              <a:t>Paltz</a:t>
            </a:r>
            <a:endParaRPr lang="en-US" dirty="0" smtClean="0"/>
          </a:p>
          <a:p>
            <a:endParaRPr lang="en-US" dirty="0"/>
          </a:p>
          <a:p>
            <a:r>
              <a:rPr lang="en-US" sz="2000" dirty="0" smtClean="0"/>
              <a:t>Prohibits “distribution</a:t>
            </a:r>
            <a:r>
              <a:rPr lang="en-US" sz="2000" dirty="0"/>
              <a:t>, display or discussion of any written or graphic material that </a:t>
            </a:r>
            <a:r>
              <a:rPr lang="en-US" sz="2000" b="1" dirty="0">
                <a:solidFill>
                  <a:srgbClr val="FF0000"/>
                </a:solidFill>
              </a:rPr>
              <a:t>ridicules, denigrates, insults, belittles, or shows hostility or aversion toward an individual or group because of protected status</a:t>
            </a:r>
            <a:r>
              <a:rPr lang="en-US" sz="2000" dirty="0" smtClean="0"/>
              <a:t>.”</a:t>
            </a:r>
            <a:endParaRPr lang="en-US" sz="2000" dirty="0"/>
          </a:p>
        </p:txBody>
      </p:sp>
    </p:spTree>
    <p:extLst>
      <p:ext uri="{BB962C8B-B14F-4D97-AF65-F5344CB8AC3E}">
        <p14:creationId xmlns:p14="http://schemas.microsoft.com/office/powerpoint/2010/main" val="18929273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685800"/>
            <a:ext cx="7239000" cy="5386090"/>
          </a:xfrm>
          <a:prstGeom prst="rect">
            <a:avLst/>
          </a:prstGeom>
          <a:noFill/>
        </p:spPr>
        <p:txBody>
          <a:bodyPr wrap="square" rtlCol="0">
            <a:spAutoFit/>
          </a:bodyPr>
          <a:lstStyle/>
          <a:p>
            <a:r>
              <a:rPr lang="en-US" dirty="0" smtClean="0"/>
              <a:t>Colorado State University</a:t>
            </a:r>
          </a:p>
          <a:p>
            <a:endParaRPr lang="en-US" dirty="0"/>
          </a:p>
          <a:p>
            <a:r>
              <a:rPr lang="en-US" sz="2000" dirty="0" smtClean="0"/>
              <a:t>Hate incidents are </a:t>
            </a:r>
            <a:r>
              <a:rPr lang="en-US" sz="2000" b="1" dirty="0" smtClean="0">
                <a:solidFill>
                  <a:srgbClr val="FF0000"/>
                </a:solidFill>
              </a:rPr>
              <a:t>expressions </a:t>
            </a:r>
            <a:r>
              <a:rPr lang="en-US" sz="2000" b="1" dirty="0">
                <a:solidFill>
                  <a:srgbClr val="FF0000"/>
                </a:solidFill>
              </a:rPr>
              <a:t>of hostility against a person or property </a:t>
            </a:r>
            <a:r>
              <a:rPr lang="en-US" sz="2000" dirty="0"/>
              <a:t>because of a person’s race, color, ancestry, national origin, religion, </a:t>
            </a:r>
            <a:r>
              <a:rPr lang="en-US" sz="2000" b="1" dirty="0">
                <a:solidFill>
                  <a:srgbClr val="FF0000"/>
                </a:solidFill>
              </a:rPr>
              <a:t>ability</a:t>
            </a:r>
            <a:r>
              <a:rPr lang="en-US" sz="2000" dirty="0"/>
              <a:t>, age, gender, </a:t>
            </a:r>
            <a:r>
              <a:rPr lang="en-US" sz="2000" b="1" dirty="0">
                <a:solidFill>
                  <a:srgbClr val="FF0000"/>
                </a:solidFill>
              </a:rPr>
              <a:t>socio-economic status</a:t>
            </a:r>
            <a:r>
              <a:rPr lang="en-US" sz="2000" dirty="0"/>
              <a:t>, ethnicity, or sexual orientation</a:t>
            </a:r>
            <a:r>
              <a:rPr lang="en-US" sz="2000" dirty="0" smtClean="0"/>
              <a:t>.</a:t>
            </a:r>
          </a:p>
          <a:p>
            <a:endParaRPr lang="en-US" dirty="0"/>
          </a:p>
          <a:p>
            <a:r>
              <a:rPr lang="en-US" dirty="0" smtClean="0"/>
              <a:t>University of Mississippi</a:t>
            </a:r>
          </a:p>
          <a:p>
            <a:endParaRPr lang="en-US" dirty="0"/>
          </a:p>
          <a:p>
            <a:r>
              <a:rPr lang="en-US" sz="2000" dirty="0"/>
              <a:t>O</a:t>
            </a:r>
            <a:r>
              <a:rPr lang="en-US" sz="2000" dirty="0" smtClean="0"/>
              <a:t>ffensive </a:t>
            </a:r>
            <a:r>
              <a:rPr lang="en-US" sz="2000" dirty="0"/>
              <a:t>language is not to be used. </a:t>
            </a:r>
            <a:r>
              <a:rPr lang="en-US" sz="2000" b="1" dirty="0">
                <a:solidFill>
                  <a:srgbClr val="FF0000"/>
                </a:solidFill>
              </a:rPr>
              <a:t>All reported incidents of anyone using offensive language is referred to the Campus Police </a:t>
            </a:r>
            <a:r>
              <a:rPr lang="en-US" sz="2000" dirty="0"/>
              <a:t>for further action</a:t>
            </a:r>
            <a:r>
              <a:rPr lang="en-US" sz="2000" dirty="0" smtClean="0"/>
              <a:t>.</a:t>
            </a:r>
          </a:p>
          <a:p>
            <a:endParaRPr lang="en-US" dirty="0"/>
          </a:p>
          <a:p>
            <a:r>
              <a:rPr lang="en-US" dirty="0" smtClean="0"/>
              <a:t>SUNY-Buffalo</a:t>
            </a:r>
          </a:p>
          <a:p>
            <a:endParaRPr lang="en-US" dirty="0"/>
          </a:p>
          <a:p>
            <a:r>
              <a:rPr lang="en-US" sz="2000" dirty="0" smtClean="0"/>
              <a:t>Students </a:t>
            </a:r>
            <a:r>
              <a:rPr lang="en-US" sz="2000" dirty="0"/>
              <a:t>in the residence halls </a:t>
            </a:r>
            <a:r>
              <a:rPr lang="en-US" sz="2000" dirty="0" smtClean="0"/>
              <a:t>are </a:t>
            </a:r>
            <a:r>
              <a:rPr lang="en-US" sz="2000" b="1" dirty="0" smtClean="0">
                <a:solidFill>
                  <a:srgbClr val="FF0000"/>
                </a:solidFill>
              </a:rPr>
              <a:t>required to be </a:t>
            </a:r>
            <a:r>
              <a:rPr lang="en-US" sz="2000" b="1" dirty="0">
                <a:solidFill>
                  <a:srgbClr val="FF0000"/>
                </a:solidFill>
              </a:rPr>
              <a:t>courteous and polite </a:t>
            </a:r>
            <a:r>
              <a:rPr lang="en-US" sz="2000" dirty="0"/>
              <a:t>or, simply put, to be </a:t>
            </a:r>
            <a:r>
              <a:rPr lang="en-US" sz="2000" dirty="0" smtClean="0"/>
              <a:t>mannerly</a:t>
            </a:r>
            <a:r>
              <a:rPr lang="en-US" sz="2000" dirty="0"/>
              <a:t> </a:t>
            </a:r>
            <a:r>
              <a:rPr lang="en-US" sz="2000" dirty="0" smtClean="0"/>
              <a:t>. . . Acts </a:t>
            </a:r>
            <a:r>
              <a:rPr lang="en-US" sz="2000" dirty="0"/>
              <a:t>of incivility—will not be tolerated by the Residential Life community</a:t>
            </a:r>
            <a:r>
              <a:rPr lang="en-US" sz="2000" dirty="0" smtClean="0"/>
              <a:t>.</a:t>
            </a:r>
            <a:endParaRPr lang="en-US" sz="2000" dirty="0"/>
          </a:p>
        </p:txBody>
      </p:sp>
    </p:spTree>
    <p:extLst>
      <p:ext uri="{BB962C8B-B14F-4D97-AF65-F5344CB8AC3E}">
        <p14:creationId xmlns:p14="http://schemas.microsoft.com/office/powerpoint/2010/main" val="4529987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12" y="175517"/>
            <a:ext cx="8819388" cy="6606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17132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371600"/>
            <a:ext cx="5943600" cy="3785652"/>
          </a:xfrm>
          <a:prstGeom prst="rect">
            <a:avLst/>
          </a:prstGeom>
        </p:spPr>
        <p:txBody>
          <a:bodyPr wrap="square">
            <a:spAutoFit/>
          </a:bodyPr>
          <a:lstStyle/>
          <a:p>
            <a:pPr algn="ctr"/>
            <a:r>
              <a:rPr lang="en-US" sz="2000" dirty="0"/>
              <a:t>University of Delaware Residence </a:t>
            </a:r>
            <a:r>
              <a:rPr lang="en-US" sz="2000" dirty="0" smtClean="0"/>
              <a:t>Life</a:t>
            </a:r>
          </a:p>
          <a:p>
            <a:pPr algn="ctr"/>
            <a:r>
              <a:rPr lang="en-US" sz="2000" dirty="0" smtClean="0"/>
              <a:t>Diversity </a:t>
            </a:r>
            <a:r>
              <a:rPr lang="en-US" sz="2000" dirty="0"/>
              <a:t>Training (2007)</a:t>
            </a:r>
          </a:p>
          <a:p>
            <a:pPr marL="342900" indent="-342900">
              <a:buAutoNum type="alphaUcPeriod"/>
            </a:pPr>
            <a:endParaRPr lang="en-US" sz="2000" dirty="0" smtClean="0"/>
          </a:p>
          <a:p>
            <a:pPr marL="342900" indent="-342900">
              <a:buAutoNum type="alphaUcPeriod"/>
            </a:pPr>
            <a:endParaRPr lang="en-US" sz="2000" dirty="0"/>
          </a:p>
          <a:p>
            <a:pPr marL="342900" indent="-342900">
              <a:buAutoNum type="alphaUcPeriod"/>
            </a:pPr>
            <a:r>
              <a:rPr lang="en-US" sz="2000" dirty="0" smtClean="0"/>
              <a:t>Students will learn about the forms of oppression that are linked with social  identity groups. </a:t>
            </a:r>
          </a:p>
          <a:p>
            <a:pPr marL="342900" indent="-342900">
              <a:buAutoNum type="alphaUcPeriod"/>
            </a:pPr>
            <a:endParaRPr lang="en-US" sz="2000" dirty="0" smtClean="0"/>
          </a:p>
          <a:p>
            <a:r>
              <a:rPr lang="en-US" sz="2000" dirty="0" smtClean="0"/>
              <a:t>B. Students will recognize that systemic oppression exists in our society. </a:t>
            </a:r>
          </a:p>
          <a:p>
            <a:endParaRPr lang="en-US" sz="2000" dirty="0" smtClean="0"/>
          </a:p>
          <a:p>
            <a:r>
              <a:rPr lang="en-US" sz="2000" dirty="0" smtClean="0"/>
              <a:t>C. Students will recognize the benefits of dismantling systems of oppression.</a:t>
            </a:r>
            <a:endParaRPr lang="en-US" sz="2000" dirty="0"/>
          </a:p>
        </p:txBody>
      </p:sp>
    </p:spTree>
    <p:extLst>
      <p:ext uri="{BB962C8B-B14F-4D97-AF65-F5344CB8AC3E}">
        <p14:creationId xmlns:p14="http://schemas.microsoft.com/office/powerpoint/2010/main" val="41175567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6934200" cy="5601533"/>
          </a:xfrm>
          <a:prstGeom prst="rect">
            <a:avLst/>
          </a:prstGeom>
          <a:noFill/>
        </p:spPr>
        <p:txBody>
          <a:bodyPr wrap="square" rtlCol="0">
            <a:spAutoFit/>
          </a:bodyPr>
          <a:lstStyle/>
          <a:p>
            <a:endParaRPr lang="en-US" dirty="0">
              <a:solidFill>
                <a:prstClr val="black"/>
              </a:solidFill>
            </a:endParaRPr>
          </a:p>
          <a:p>
            <a:r>
              <a:rPr lang="en-US" sz="2000" dirty="0">
                <a:solidFill>
                  <a:prstClr val="black"/>
                </a:solidFill>
              </a:rPr>
              <a:t>“A RACIST: A racist is one who is both privileged and socialized on the basis of race by a white supremacist (racist) system. </a:t>
            </a:r>
            <a:r>
              <a:rPr lang="en-US" sz="2000" b="1" dirty="0">
                <a:solidFill>
                  <a:srgbClr val="FF0000"/>
                </a:solidFill>
              </a:rPr>
              <a:t>The term applies to all white people (i.e., people of European descent) living in the United States, regardless of class, gender, religion, culture or sexuality. </a:t>
            </a:r>
            <a:r>
              <a:rPr lang="en-US" sz="2000" dirty="0">
                <a:solidFill>
                  <a:prstClr val="black"/>
                </a:solidFill>
              </a:rPr>
              <a:t>By this definition, people of color cannot be racists, because as peoples within the U.S. system, they do not have the power to back up their prejudices, hostilities, or acts of </a:t>
            </a:r>
            <a:r>
              <a:rPr lang="en-US" sz="2000" dirty="0" smtClean="0">
                <a:solidFill>
                  <a:prstClr val="black"/>
                </a:solidFill>
              </a:rPr>
              <a:t>discrimination…</a:t>
            </a:r>
          </a:p>
          <a:p>
            <a:endParaRPr lang="en-US" sz="2000" dirty="0">
              <a:solidFill>
                <a:prstClr val="black"/>
              </a:solidFill>
            </a:endParaRPr>
          </a:p>
          <a:p>
            <a:r>
              <a:rPr lang="en-US" sz="2000" dirty="0">
                <a:solidFill>
                  <a:prstClr val="black"/>
                </a:solidFill>
              </a:rPr>
              <a:t>“A NON-RACIST: A non-term. The term was created by whites to deny responsibility for systemic racism, to maintain an aura of innocence in the face of racial oppression, and to shift responsibility for that oppression from whites to people of color (called </a:t>
            </a:r>
            <a:r>
              <a:rPr lang="en-US" sz="2000" dirty="0" smtClean="0">
                <a:solidFill>
                  <a:prstClr val="black"/>
                </a:solidFill>
              </a:rPr>
              <a:t>‘blaming </a:t>
            </a:r>
            <a:r>
              <a:rPr lang="en-US" sz="2000" dirty="0">
                <a:solidFill>
                  <a:prstClr val="black"/>
                </a:solidFill>
              </a:rPr>
              <a:t>the </a:t>
            </a:r>
            <a:r>
              <a:rPr lang="en-US" sz="2000" dirty="0" smtClean="0">
                <a:solidFill>
                  <a:prstClr val="black"/>
                </a:solidFill>
              </a:rPr>
              <a:t>victim’). </a:t>
            </a:r>
            <a:r>
              <a:rPr lang="en-US" sz="2000" dirty="0">
                <a:solidFill>
                  <a:prstClr val="black"/>
                </a:solidFill>
              </a:rPr>
              <a:t>Responsibility for perpetuating and legitimizing a racist system rests both on those who actively maintain it, and on those who refuse to challenge it. Silence is </a:t>
            </a:r>
            <a:r>
              <a:rPr lang="en-US" sz="2000" dirty="0" smtClean="0">
                <a:solidFill>
                  <a:prstClr val="black"/>
                </a:solidFill>
              </a:rPr>
              <a:t>consent…”</a:t>
            </a:r>
            <a:endParaRPr lang="en-US" sz="2000" dirty="0">
              <a:solidFill>
                <a:prstClr val="black"/>
              </a:solidFill>
            </a:endParaRPr>
          </a:p>
        </p:txBody>
      </p:sp>
    </p:spTree>
    <p:extLst>
      <p:ext uri="{BB962C8B-B14F-4D97-AF65-F5344CB8AC3E}">
        <p14:creationId xmlns:p14="http://schemas.microsoft.com/office/powerpoint/2010/main" val="27760278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3525" cy="687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12336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4763"/>
            <a:ext cx="9134475"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33881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51518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50" y="228600"/>
            <a:ext cx="8682751"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9762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07178"/>
            <a:ext cx="7848600" cy="6430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57660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3150" y="195263"/>
            <a:ext cx="4457700" cy="6467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2636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1" y="457201"/>
            <a:ext cx="8619900" cy="5885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73217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1" y="441235"/>
            <a:ext cx="8534400" cy="5975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01264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1066800"/>
            <a:ext cx="6629400" cy="3477875"/>
          </a:xfrm>
          <a:prstGeom prst="rect">
            <a:avLst/>
          </a:prstGeom>
          <a:noFill/>
        </p:spPr>
        <p:txBody>
          <a:bodyPr wrap="square" rtlCol="0">
            <a:spAutoFit/>
          </a:bodyPr>
          <a:lstStyle/>
          <a:p>
            <a:pPr algn="ctr"/>
            <a:r>
              <a:rPr lang="en-US" sz="2000" dirty="0" smtClean="0"/>
              <a:t>Valdosta State administrative withdrawal policy</a:t>
            </a:r>
          </a:p>
          <a:p>
            <a:endParaRPr lang="en-US" sz="2000" dirty="0"/>
          </a:p>
          <a:p>
            <a:r>
              <a:rPr lang="en-US" sz="2000" dirty="0"/>
              <a:t>Any student, faculty member, administrator, or employee, </a:t>
            </a:r>
            <a:r>
              <a:rPr lang="en-US" sz="2000" dirty="0" smtClean="0"/>
              <a:t>acting individually </a:t>
            </a:r>
            <a:r>
              <a:rPr lang="en-US" sz="2000" dirty="0"/>
              <a:t>or in concert with others, who clearly obstructs or </a:t>
            </a:r>
            <a:r>
              <a:rPr lang="en-US" sz="2000" dirty="0" smtClean="0"/>
              <a:t>disrupts, or </a:t>
            </a:r>
            <a:r>
              <a:rPr lang="en-US" sz="2000" b="1" dirty="0">
                <a:solidFill>
                  <a:srgbClr val="FF0000"/>
                </a:solidFill>
              </a:rPr>
              <a:t>attempts to obstruct or disrupt any teaching, research, </a:t>
            </a:r>
            <a:r>
              <a:rPr lang="en-US" sz="2000" b="1" dirty="0" smtClean="0">
                <a:solidFill>
                  <a:srgbClr val="FF0000"/>
                </a:solidFill>
              </a:rPr>
              <a:t>administrative</a:t>
            </a:r>
            <a:r>
              <a:rPr lang="en-US" sz="2000" dirty="0" smtClean="0"/>
              <a:t>, disciplinary</a:t>
            </a:r>
            <a:r>
              <a:rPr lang="en-US" sz="2000" dirty="0"/>
              <a:t>, or public service activity, or any other activity </a:t>
            </a:r>
            <a:r>
              <a:rPr lang="en-US" sz="2000" dirty="0" smtClean="0"/>
              <a:t>authorized to </a:t>
            </a:r>
            <a:r>
              <a:rPr lang="en-US" sz="2000" dirty="0"/>
              <a:t>be discharged or held on any campus of the University System </a:t>
            </a:r>
            <a:r>
              <a:rPr lang="en-US" sz="2000" dirty="0" smtClean="0"/>
              <a:t>is considered </a:t>
            </a:r>
            <a:r>
              <a:rPr lang="en-US" sz="2000" dirty="0"/>
              <a:t>by the Board to have committed an act of </a:t>
            </a:r>
            <a:r>
              <a:rPr lang="en-US" sz="2000" dirty="0" smtClean="0"/>
              <a:t>gross irresponsibility </a:t>
            </a:r>
            <a:r>
              <a:rPr lang="en-US" sz="2000" dirty="0"/>
              <a:t>and shall be subject to disciplinary procedures, </a:t>
            </a:r>
            <a:r>
              <a:rPr lang="en-US" sz="2000" dirty="0" smtClean="0"/>
              <a:t>possibly resulting </a:t>
            </a:r>
            <a:r>
              <a:rPr lang="en-US" sz="2000" dirty="0"/>
              <a:t>in dismissal or termination of employment.</a:t>
            </a:r>
          </a:p>
        </p:txBody>
      </p:sp>
    </p:spTree>
    <p:extLst>
      <p:ext uri="{BB962C8B-B14F-4D97-AF65-F5344CB8AC3E}">
        <p14:creationId xmlns:p14="http://schemas.microsoft.com/office/powerpoint/2010/main" val="26410832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304800"/>
            <a:ext cx="6477000" cy="6247864"/>
          </a:xfrm>
          <a:prstGeom prst="rect">
            <a:avLst/>
          </a:prstGeom>
          <a:noFill/>
        </p:spPr>
        <p:txBody>
          <a:bodyPr wrap="square" rtlCol="0">
            <a:spAutoFit/>
          </a:bodyPr>
          <a:lstStyle/>
          <a:p>
            <a:pPr algn="ctr"/>
            <a:r>
              <a:rPr lang="en-US" sz="2000" i="1" dirty="0" smtClean="0"/>
              <a:t>Barnes v. </a:t>
            </a:r>
            <a:r>
              <a:rPr lang="en-US" sz="2000" i="1" dirty="0" err="1" smtClean="0"/>
              <a:t>Zaccari</a:t>
            </a:r>
            <a:r>
              <a:rPr lang="en-US" sz="2000" i="1" dirty="0" smtClean="0"/>
              <a:t> </a:t>
            </a:r>
            <a:r>
              <a:rPr lang="en-US" sz="2000" dirty="0" smtClean="0"/>
              <a:t>(11</a:t>
            </a:r>
            <a:r>
              <a:rPr lang="en-US" sz="2000" baseline="30000" dirty="0" smtClean="0"/>
              <a:t>th</a:t>
            </a:r>
            <a:r>
              <a:rPr lang="en-US" sz="2000" dirty="0" smtClean="0"/>
              <a:t> Circuit, 2012)</a:t>
            </a:r>
          </a:p>
          <a:p>
            <a:endParaRPr lang="en-US" sz="2000" dirty="0"/>
          </a:p>
          <a:p>
            <a:r>
              <a:rPr lang="en-US" sz="2000" dirty="0" err="1"/>
              <a:t>Zaccari</a:t>
            </a:r>
            <a:r>
              <a:rPr lang="en-US" sz="2000" dirty="0"/>
              <a:t> contends that Barnes had no legitimate claim of entitlement to </a:t>
            </a:r>
            <a:r>
              <a:rPr lang="en-US" sz="2000" dirty="0" smtClean="0"/>
              <a:t>remain enrolled </a:t>
            </a:r>
            <a:r>
              <a:rPr lang="en-US" sz="2000" dirty="0"/>
              <a:t>at VSU. But Barnes’s entitlement is established by both the Board’s </a:t>
            </a:r>
            <a:r>
              <a:rPr lang="en-US" sz="2000" dirty="0" smtClean="0"/>
              <a:t>Policy Manual </a:t>
            </a:r>
            <a:r>
              <a:rPr lang="en-US" sz="2000" dirty="0"/>
              <a:t>and the VSU Student Code of Conduct (the “Code”). Both these </a:t>
            </a:r>
            <a:r>
              <a:rPr lang="en-US" sz="2000" dirty="0" smtClean="0"/>
              <a:t>documents constitute </a:t>
            </a:r>
            <a:r>
              <a:rPr lang="en-US" sz="2000" dirty="0"/>
              <a:t>official regulations of the State of </a:t>
            </a:r>
            <a:r>
              <a:rPr lang="en-US" sz="2000" dirty="0" smtClean="0"/>
              <a:t>Georgia…</a:t>
            </a:r>
          </a:p>
          <a:p>
            <a:endParaRPr lang="en-US" sz="2000" dirty="0"/>
          </a:p>
          <a:p>
            <a:r>
              <a:rPr lang="en-US" sz="2000" b="1" dirty="0">
                <a:solidFill>
                  <a:srgbClr val="FF0000"/>
                </a:solidFill>
              </a:rPr>
              <a:t>Policy 401.01 does not authorize </a:t>
            </a:r>
            <a:r>
              <a:rPr lang="en-US" sz="2000" b="1" dirty="0" smtClean="0">
                <a:solidFill>
                  <a:srgbClr val="FF0000"/>
                </a:solidFill>
              </a:rPr>
              <a:t>institutions to </a:t>
            </a:r>
            <a:r>
              <a:rPr lang="en-US" sz="2000" b="1" dirty="0">
                <a:solidFill>
                  <a:srgbClr val="FF0000"/>
                </a:solidFill>
              </a:rPr>
              <a:t>punish all students—only a certain class of students, those violating the rules </a:t>
            </a:r>
            <a:r>
              <a:rPr lang="en-US" sz="2000" b="1" dirty="0" smtClean="0">
                <a:solidFill>
                  <a:srgbClr val="FF0000"/>
                </a:solidFill>
              </a:rPr>
              <a:t>or regulations </a:t>
            </a:r>
            <a:r>
              <a:rPr lang="en-US" sz="2000" b="1" dirty="0">
                <a:solidFill>
                  <a:srgbClr val="FF0000"/>
                </a:solidFill>
              </a:rPr>
              <a:t>of the institution. </a:t>
            </a:r>
            <a:r>
              <a:rPr lang="en-US" sz="2000" dirty="0"/>
              <a:t>By implication, then, Policy 401.01 withholds </a:t>
            </a:r>
            <a:r>
              <a:rPr lang="en-US" sz="2000" dirty="0" smtClean="0"/>
              <a:t>authority to </a:t>
            </a:r>
            <a:r>
              <a:rPr lang="en-US" sz="2000" dirty="0"/>
              <a:t>discipline students who follow the rules and </a:t>
            </a:r>
            <a:r>
              <a:rPr lang="en-US" sz="2000" dirty="0" smtClean="0"/>
              <a:t>regulations…</a:t>
            </a:r>
          </a:p>
          <a:p>
            <a:endParaRPr lang="en-US" sz="2000" dirty="0"/>
          </a:p>
          <a:p>
            <a:r>
              <a:rPr lang="en-US" sz="2000" dirty="0" smtClean="0"/>
              <a:t>The </a:t>
            </a:r>
            <a:r>
              <a:rPr lang="en-US" sz="2000" dirty="0"/>
              <a:t>decisions of this court and the Supreme Court clearly </a:t>
            </a:r>
            <a:r>
              <a:rPr lang="en-US" sz="2000" dirty="0" smtClean="0"/>
              <a:t>established in </a:t>
            </a:r>
            <a:r>
              <a:rPr lang="en-US" sz="2000" dirty="0"/>
              <a:t>May 2007 that (1) Barnes had a protected property interest and that (2) he was </a:t>
            </a:r>
            <a:r>
              <a:rPr lang="en-US" sz="2000" dirty="0" smtClean="0"/>
              <a:t>due some </a:t>
            </a:r>
            <a:r>
              <a:rPr lang="en-US" sz="2000" dirty="0" err="1"/>
              <a:t>predeprivation</a:t>
            </a:r>
            <a:r>
              <a:rPr lang="en-US" sz="2000" dirty="0"/>
              <a:t> process before VSU could deprive him of that interest.</a:t>
            </a:r>
          </a:p>
        </p:txBody>
      </p:sp>
    </p:spTree>
    <p:extLst>
      <p:ext uri="{BB962C8B-B14F-4D97-AF65-F5344CB8AC3E}">
        <p14:creationId xmlns:p14="http://schemas.microsoft.com/office/powerpoint/2010/main" val="5753977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152400"/>
            <a:ext cx="6019800" cy="6124754"/>
          </a:xfrm>
          <a:prstGeom prst="rect">
            <a:avLst/>
          </a:prstGeom>
          <a:noFill/>
        </p:spPr>
        <p:txBody>
          <a:bodyPr wrap="square" rtlCol="0">
            <a:spAutoFit/>
          </a:bodyPr>
          <a:lstStyle/>
          <a:p>
            <a:pPr algn="ctr"/>
            <a:r>
              <a:rPr lang="en-US" dirty="0" smtClean="0">
                <a:solidFill>
                  <a:prstClr val="black"/>
                </a:solidFill>
              </a:rPr>
              <a:t>Duke Conservative Union Study (2004) reaction</a:t>
            </a:r>
          </a:p>
          <a:p>
            <a:endParaRPr lang="en-US" dirty="0">
              <a:solidFill>
                <a:prstClr val="black"/>
              </a:solidFill>
            </a:endParaRPr>
          </a:p>
          <a:p>
            <a:r>
              <a:rPr lang="en-US" sz="2000" dirty="0" smtClean="0">
                <a:solidFill>
                  <a:prstClr val="black"/>
                </a:solidFill>
              </a:rPr>
              <a:t>"</a:t>
            </a:r>
            <a:r>
              <a:rPr lang="en-US" sz="2000" dirty="0">
                <a:solidFill>
                  <a:prstClr val="black"/>
                </a:solidFill>
              </a:rPr>
              <a:t>We try to hire the best, smartest people </a:t>
            </a:r>
            <a:r>
              <a:rPr lang="en-US" sz="2000" dirty="0" smtClean="0">
                <a:solidFill>
                  <a:prstClr val="black"/>
                </a:solidFill>
              </a:rPr>
              <a:t>available. If</a:t>
            </a:r>
            <a:r>
              <a:rPr lang="en-US" sz="2000" dirty="0">
                <a:solidFill>
                  <a:prstClr val="black"/>
                </a:solidFill>
              </a:rPr>
              <a:t>, as John Stuart Mill said, stupid people are generally conservative, then there are lots of conservatives we will never hire</a:t>
            </a:r>
            <a:r>
              <a:rPr lang="en-US" sz="2000" dirty="0" smtClean="0">
                <a:solidFill>
                  <a:prstClr val="black"/>
                </a:solidFill>
              </a:rPr>
              <a:t>. </a:t>
            </a:r>
            <a:r>
              <a:rPr lang="en-US" sz="2000" dirty="0">
                <a:solidFill>
                  <a:prstClr val="black"/>
                </a:solidFill>
              </a:rPr>
              <a:t>Mill's analysis may go some way towards explaining the power of the Republican party in our society and the relative scarcity of Republicans in </a:t>
            </a:r>
            <a:r>
              <a:rPr lang="en-US" sz="2000" dirty="0" smtClean="0">
                <a:solidFill>
                  <a:prstClr val="black"/>
                </a:solidFill>
              </a:rPr>
              <a:t>academia . . . Members </a:t>
            </a:r>
            <a:r>
              <a:rPr lang="en-US" sz="2000" dirty="0">
                <a:solidFill>
                  <a:prstClr val="black"/>
                </a:solidFill>
              </a:rPr>
              <a:t>of academia tend to be a bit smarter than average. There is a good reason for this </a:t>
            </a:r>
            <a:r>
              <a:rPr lang="en-US" sz="2000" dirty="0" smtClean="0">
                <a:solidFill>
                  <a:prstClr val="black"/>
                </a:solidFill>
              </a:rPr>
              <a:t>too.”</a:t>
            </a:r>
          </a:p>
          <a:p>
            <a:endParaRPr lang="en-US" dirty="0">
              <a:solidFill>
                <a:prstClr val="black"/>
              </a:solidFill>
            </a:endParaRPr>
          </a:p>
          <a:p>
            <a:endParaRPr lang="en-US" dirty="0" smtClean="0">
              <a:solidFill>
                <a:prstClr val="black"/>
              </a:solidFill>
            </a:endParaRPr>
          </a:p>
          <a:p>
            <a:r>
              <a:rPr lang="en-US" sz="2000" dirty="0">
                <a:solidFill>
                  <a:prstClr val="black"/>
                </a:solidFill>
              </a:rPr>
              <a:t>"If you look at the humanities in general, there's a great deal of creativity that goes on. In a sense it's innovation, and a perfectly logical criticism of the current society, in one form or another, that plays itself out in some of these disciplines. It doesn't surprise me that you might find people in humanities are more liberal than conservative."</a:t>
            </a: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757" y="1295400"/>
            <a:ext cx="190500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038600"/>
            <a:ext cx="1409700" cy="211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56228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457200"/>
            <a:ext cx="7239000" cy="5909310"/>
          </a:xfrm>
          <a:prstGeom prst="rect">
            <a:avLst/>
          </a:prstGeom>
          <a:noFill/>
        </p:spPr>
        <p:txBody>
          <a:bodyPr wrap="square" rtlCol="0">
            <a:spAutoFit/>
          </a:bodyPr>
          <a:lstStyle/>
          <a:p>
            <a:pPr algn="ctr"/>
            <a:r>
              <a:rPr lang="en-US" dirty="0" smtClean="0">
                <a:solidFill>
                  <a:prstClr val="black"/>
                </a:solidFill>
              </a:rPr>
              <a:t>Academic Bill of Rights</a:t>
            </a:r>
          </a:p>
          <a:p>
            <a:endParaRPr lang="en-US" dirty="0" smtClean="0">
              <a:solidFill>
                <a:prstClr val="black"/>
              </a:solidFill>
            </a:endParaRPr>
          </a:p>
          <a:p>
            <a:r>
              <a:rPr lang="en-US" dirty="0" smtClean="0">
                <a:solidFill>
                  <a:prstClr val="black"/>
                </a:solidFill>
              </a:rPr>
              <a:t>Students </a:t>
            </a:r>
            <a:r>
              <a:rPr lang="en-US" dirty="0">
                <a:solidFill>
                  <a:prstClr val="black"/>
                </a:solidFill>
              </a:rPr>
              <a:t>will be graded solely on the basis of their reasoned answers and appropriate knowledge of the subjects and disciplines they study, not on the basis of their political or religious beliefs.</a:t>
            </a:r>
          </a:p>
          <a:p>
            <a:endParaRPr lang="en-US" dirty="0" smtClean="0">
              <a:solidFill>
                <a:prstClr val="black"/>
              </a:solidFill>
            </a:endParaRPr>
          </a:p>
          <a:p>
            <a:r>
              <a:rPr lang="en-US" dirty="0" smtClean="0">
                <a:solidFill>
                  <a:prstClr val="black"/>
                </a:solidFill>
              </a:rPr>
              <a:t>Curricula </a:t>
            </a:r>
            <a:r>
              <a:rPr lang="en-US" dirty="0">
                <a:solidFill>
                  <a:prstClr val="black"/>
                </a:solidFill>
              </a:rPr>
              <a:t>and reading lists in the humanities and social sciences should reflect the uncertainty and unsettled character of all human knowledge in these areas by providing students with dissenting sources and viewpoints where appropriate. While teachers are and should be free to pursue their own findings and perspectives in presenting their views, they should consider and make their students aware of other viewpoints. Academic disciplines should welcome a diversity of approaches to unsettled questions.</a:t>
            </a:r>
          </a:p>
          <a:p>
            <a:endParaRPr lang="en-US" dirty="0" smtClean="0">
              <a:solidFill>
                <a:prstClr val="black"/>
              </a:solidFill>
            </a:endParaRPr>
          </a:p>
          <a:p>
            <a:r>
              <a:rPr lang="en-US" dirty="0" smtClean="0">
                <a:solidFill>
                  <a:prstClr val="black"/>
                </a:solidFill>
              </a:rPr>
              <a:t>Exposing </a:t>
            </a:r>
            <a:r>
              <a:rPr lang="en-US" dirty="0">
                <a:solidFill>
                  <a:prstClr val="black"/>
                </a:solidFill>
              </a:rPr>
              <a:t>students to the spectrum of significant scholarly viewpoints on the subjects examined in their courses is a major responsibility of faculty. </a:t>
            </a:r>
            <a:endParaRPr lang="en-US" dirty="0" smtClean="0">
              <a:solidFill>
                <a:prstClr val="black"/>
              </a:solidFill>
            </a:endParaRPr>
          </a:p>
          <a:p>
            <a:endParaRPr lang="en-US" dirty="0">
              <a:solidFill>
                <a:prstClr val="black"/>
              </a:solidFill>
            </a:endParaRPr>
          </a:p>
          <a:p>
            <a:r>
              <a:rPr lang="en-US" dirty="0" smtClean="0">
                <a:solidFill>
                  <a:prstClr val="black"/>
                </a:solidFill>
              </a:rPr>
              <a:t>Faculty </a:t>
            </a:r>
            <a:r>
              <a:rPr lang="en-US" dirty="0">
                <a:solidFill>
                  <a:prstClr val="black"/>
                </a:solidFill>
              </a:rPr>
              <a:t>will not use their courses for the purpose of political, ideological, religious or </a:t>
            </a:r>
            <a:r>
              <a:rPr lang="en-US" dirty="0">
                <a:solidFill>
                  <a:prstClr val="black"/>
                </a:solidFill>
                <a:hlinkClick r:id="rId2" tooltip="Antireligion"/>
              </a:rPr>
              <a:t>anti-religious</a:t>
            </a:r>
            <a:r>
              <a:rPr lang="en-US" dirty="0">
                <a:solidFill>
                  <a:prstClr val="black"/>
                </a:solidFill>
              </a:rPr>
              <a:t> indoctrination.</a:t>
            </a:r>
          </a:p>
          <a:p>
            <a:endParaRPr lang="en-US" dirty="0">
              <a:solidFill>
                <a:prstClr val="black"/>
              </a:solidFill>
            </a:endParaRPr>
          </a:p>
        </p:txBody>
      </p:sp>
    </p:spTree>
    <p:extLst>
      <p:ext uri="{BB962C8B-B14F-4D97-AF65-F5344CB8AC3E}">
        <p14:creationId xmlns:p14="http://schemas.microsoft.com/office/powerpoint/2010/main" val="10809791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09599"/>
            <a:ext cx="9006840" cy="562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02640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28600"/>
            <a:ext cx="6858000" cy="5909310"/>
          </a:xfrm>
          <a:prstGeom prst="rect">
            <a:avLst/>
          </a:prstGeom>
          <a:noFill/>
        </p:spPr>
        <p:txBody>
          <a:bodyPr wrap="square" rtlCol="0">
            <a:spAutoFit/>
          </a:bodyPr>
          <a:lstStyle/>
          <a:p>
            <a:pPr algn="ctr"/>
            <a:r>
              <a:rPr lang="en-US" i="1" dirty="0" err="1" smtClean="0"/>
              <a:t>Grutter</a:t>
            </a:r>
            <a:r>
              <a:rPr lang="en-US" i="1" dirty="0" smtClean="0"/>
              <a:t> v. Bollinger </a:t>
            </a:r>
            <a:r>
              <a:rPr lang="en-US" dirty="0" smtClean="0"/>
              <a:t>(2003)</a:t>
            </a:r>
          </a:p>
          <a:p>
            <a:endParaRPr lang="en-US" dirty="0"/>
          </a:p>
          <a:p>
            <a:r>
              <a:rPr lang="en-US" dirty="0"/>
              <a:t>The policy aspires to “achieve that diversity which has the potential to enrich everyone’s education and thus make a law school class stronger than the sum of its parts</a:t>
            </a:r>
            <a:r>
              <a:rPr lang="en-US" dirty="0" smtClean="0"/>
              <a:t>.”… </a:t>
            </a:r>
            <a:r>
              <a:rPr lang="en-US" b="1" dirty="0" smtClean="0">
                <a:solidFill>
                  <a:srgbClr val="FF0000"/>
                </a:solidFill>
              </a:rPr>
              <a:t>By </a:t>
            </a:r>
            <a:r>
              <a:rPr lang="en-US" b="1" dirty="0">
                <a:solidFill>
                  <a:srgbClr val="FF0000"/>
                </a:solidFill>
              </a:rPr>
              <a:t>enrolling a “ ‘critical mass’ of [underrepresented] minority students,” the Law School seeks to “</a:t>
            </a:r>
            <a:r>
              <a:rPr lang="en-US" b="1" dirty="0" err="1">
                <a:solidFill>
                  <a:srgbClr val="FF0000"/>
                </a:solidFill>
              </a:rPr>
              <a:t>ensur</a:t>
            </a:r>
            <a:r>
              <a:rPr lang="en-US" b="1" dirty="0">
                <a:solidFill>
                  <a:srgbClr val="FF0000"/>
                </a:solidFill>
              </a:rPr>
              <a:t>[e] their ability to make unique contributions to the character of the Law School</a:t>
            </a:r>
            <a:r>
              <a:rPr lang="en-US" dirty="0" smtClean="0"/>
              <a:t>.”…</a:t>
            </a:r>
          </a:p>
          <a:p>
            <a:endParaRPr lang="en-US" dirty="0"/>
          </a:p>
          <a:p>
            <a:r>
              <a:rPr lang="en-US" dirty="0"/>
              <a:t>We have long recognized that, given the important purpose of public education and the expansive freedoms of speech and thought associated with the university environment, universities occupy a special niche in our constitutional tradition</a:t>
            </a:r>
            <a:r>
              <a:rPr lang="en-US" dirty="0" smtClean="0"/>
              <a:t>….</a:t>
            </a:r>
          </a:p>
          <a:p>
            <a:endParaRPr lang="en-US" dirty="0"/>
          </a:p>
          <a:p>
            <a:r>
              <a:rPr lang="en-US" dirty="0"/>
              <a:t>The Law School’s claim of a compelling interest is further bolstered by its </a:t>
            </a:r>
            <a:r>
              <a:rPr lang="en-US" i="1" dirty="0"/>
              <a:t>amici</a:t>
            </a:r>
            <a:r>
              <a:rPr lang="en-US" dirty="0"/>
              <a:t>, who point to the educational benefits that flow from student body diversity. In addition to the expert studies and reports entered into evidence at trial, numerous studies show that student body diversity promotes learning outcomes, and “better prepares students for an increasingly diverse workforce and society, and better prepares them as </a:t>
            </a:r>
            <a:r>
              <a:rPr lang="en-US" dirty="0" smtClean="0"/>
              <a:t>professionals.”</a:t>
            </a:r>
          </a:p>
        </p:txBody>
      </p:sp>
    </p:spTree>
    <p:extLst>
      <p:ext uri="{BB962C8B-B14F-4D97-AF65-F5344CB8AC3E}">
        <p14:creationId xmlns:p14="http://schemas.microsoft.com/office/powerpoint/2010/main" val="26423483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04800"/>
            <a:ext cx="6934200" cy="6414909"/>
          </a:xfrm>
          <a:prstGeom prst="rect">
            <a:avLst/>
          </a:prstGeom>
          <a:noFill/>
        </p:spPr>
        <p:txBody>
          <a:bodyPr wrap="square" rtlCol="0">
            <a:spAutoFit/>
          </a:bodyPr>
          <a:lstStyle/>
          <a:p>
            <a:pPr algn="ctr"/>
            <a:r>
              <a:rPr lang="en-US" i="1" dirty="0" err="1" smtClean="0"/>
              <a:t>Grutter</a:t>
            </a:r>
            <a:r>
              <a:rPr lang="en-US" dirty="0" smtClean="0"/>
              <a:t> – Rehnquist dissent (2003)</a:t>
            </a:r>
          </a:p>
          <a:p>
            <a:endParaRPr lang="en-US" dirty="0"/>
          </a:p>
          <a:p>
            <a:r>
              <a:rPr lang="en-US" dirty="0"/>
              <a:t>The Law School claims it must take the steps it does to achieve a </a:t>
            </a:r>
            <a:r>
              <a:rPr lang="en-US" dirty="0" smtClean="0"/>
              <a:t>“critical mass” </a:t>
            </a:r>
            <a:r>
              <a:rPr lang="en-US" dirty="0"/>
              <a:t>of underrepresented minority students. But its actual program bears no relation to this asserted goal. Stripped of its “critical mass” veil, the Law School’s program is revealed as a naked effort to achieve racial balancing… </a:t>
            </a:r>
            <a:endParaRPr lang="en-US" dirty="0" smtClean="0"/>
          </a:p>
          <a:p>
            <a:endParaRPr lang="en-US" dirty="0"/>
          </a:p>
          <a:p>
            <a:r>
              <a:rPr lang="en-US" b="1" dirty="0">
                <a:solidFill>
                  <a:srgbClr val="FF0000"/>
                </a:solidFill>
              </a:rPr>
              <a:t>Respondents have </a:t>
            </a:r>
            <a:r>
              <a:rPr lang="en-US" b="1" i="1" dirty="0">
                <a:solidFill>
                  <a:srgbClr val="FF0000"/>
                </a:solidFill>
              </a:rPr>
              <a:t>never </a:t>
            </a:r>
            <a:r>
              <a:rPr lang="en-US" b="1" dirty="0">
                <a:solidFill>
                  <a:srgbClr val="FF0000"/>
                </a:solidFill>
              </a:rPr>
              <a:t>offered any race-specific arguments explaining why significantly more individuals from one underrepresented minority group are needed in order to achieve “critical mass” or further student body diversity. </a:t>
            </a:r>
            <a:r>
              <a:rPr lang="en-US" dirty="0"/>
              <a:t>They certainly have not explained why Hispanics, who they have said are among “the groups most isolated by racial barriers in our country,” should have their admission capped out in this manner. True, petitioner is neither Hispanic nor Native American. But the Law School’s disparate admissions practices with respect to these minority groups demonstrate that its alleged goal of “critical mass” is simply a sham. Petitioner may use these statistics to expose this sham, which is the basis for the Law School’s admission of less qualified underrepresented minorities in preference to her. Surely strict scrutiny cannot permit these sort of disparities without at least some explanation….</a:t>
            </a:r>
          </a:p>
        </p:txBody>
      </p:sp>
    </p:spTree>
    <p:extLst>
      <p:ext uri="{BB962C8B-B14F-4D97-AF65-F5344CB8AC3E}">
        <p14:creationId xmlns:p14="http://schemas.microsoft.com/office/powerpoint/2010/main" val="20135916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31620"/>
            <a:ext cx="8534399" cy="6594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5028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0"/>
            <a:ext cx="6400800" cy="5355312"/>
          </a:xfrm>
          <a:prstGeom prst="rect">
            <a:avLst/>
          </a:prstGeom>
          <a:noFill/>
        </p:spPr>
        <p:txBody>
          <a:bodyPr wrap="square" rtlCol="0">
            <a:spAutoFit/>
          </a:bodyPr>
          <a:lstStyle/>
          <a:p>
            <a:pPr algn="ctr"/>
            <a:r>
              <a:rPr lang="en-US" i="1" dirty="0" smtClean="0"/>
              <a:t>Parents Involved v. Seattle School District </a:t>
            </a:r>
            <a:r>
              <a:rPr lang="en-US" dirty="0" smtClean="0"/>
              <a:t>(2007)</a:t>
            </a:r>
          </a:p>
          <a:p>
            <a:endParaRPr lang="en-US" dirty="0"/>
          </a:p>
          <a:p>
            <a:r>
              <a:rPr lang="en-US" dirty="0"/>
              <a:t>Both cases </a:t>
            </a:r>
            <a:r>
              <a:rPr lang="en-US" dirty="0" smtClean="0"/>
              <a:t>[one from Washington, one from Kentucky] present </a:t>
            </a:r>
            <a:r>
              <a:rPr lang="en-US" dirty="0"/>
              <a:t>the same underlying legal question—whether a public school that had not operated legally segregated schools or has been found to be unitary may choose to classify students by race and rely upon that classification in making school </a:t>
            </a:r>
            <a:r>
              <a:rPr lang="en-US" dirty="0" smtClean="0"/>
              <a:t>assignments…</a:t>
            </a:r>
          </a:p>
          <a:p>
            <a:endParaRPr lang="en-US" dirty="0"/>
          </a:p>
          <a:p>
            <a:r>
              <a:rPr lang="en-US" dirty="0"/>
              <a:t> In the present cases, by contrast, race is not considered as part of a broader effort to achieve “exposure to widely diverse people, cultures, ideas, and viewpoints,” </a:t>
            </a:r>
            <a:r>
              <a:rPr lang="en-US" i="1" dirty="0"/>
              <a:t>ibid.</a:t>
            </a:r>
            <a:r>
              <a:rPr lang="en-US" dirty="0"/>
              <a:t>; race, for some students, is determinative standing </a:t>
            </a:r>
            <a:r>
              <a:rPr lang="en-US" dirty="0" smtClean="0"/>
              <a:t>alone…</a:t>
            </a:r>
          </a:p>
          <a:p>
            <a:endParaRPr lang="en-US" dirty="0"/>
          </a:p>
          <a:p>
            <a:r>
              <a:rPr lang="en-US" dirty="0"/>
              <a:t>Even when it comes to race, the plans here employ only a limited notion of diversity, viewing race exclusively in white/nonwhite terms in Seattle and black/“other” terms in Jefferson </a:t>
            </a:r>
            <a:r>
              <a:rPr lang="en-US" dirty="0" smtClean="0"/>
              <a:t>County…</a:t>
            </a:r>
          </a:p>
          <a:p>
            <a:endParaRPr lang="en-US" dirty="0"/>
          </a:p>
          <a:p>
            <a:r>
              <a:rPr lang="en-US" b="1" dirty="0">
                <a:solidFill>
                  <a:srgbClr val="FF0000"/>
                </a:solidFill>
              </a:rPr>
              <a:t>The way to stop discrimination on the basis of race is to stop discriminating on the basis of </a:t>
            </a:r>
            <a:r>
              <a:rPr lang="en-US" b="1" dirty="0" smtClean="0">
                <a:solidFill>
                  <a:srgbClr val="FF0000"/>
                </a:solidFill>
              </a:rPr>
              <a:t>race</a:t>
            </a:r>
            <a:r>
              <a:rPr lang="en-US" dirty="0" smtClean="0"/>
              <a:t>.</a:t>
            </a:r>
            <a:endParaRPr lang="en-US" dirty="0"/>
          </a:p>
        </p:txBody>
      </p:sp>
    </p:spTree>
    <p:extLst>
      <p:ext uri="{BB962C8B-B14F-4D97-AF65-F5344CB8AC3E}">
        <p14:creationId xmlns:p14="http://schemas.microsoft.com/office/powerpoint/2010/main" val="23171953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87554"/>
            <a:ext cx="8305800" cy="6049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9899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16673"/>
            <a:ext cx="5486400" cy="6424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11525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5" y="685800"/>
            <a:ext cx="8934450"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73939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75" y="1143000"/>
            <a:ext cx="9077539"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07640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04" y="1066800"/>
            <a:ext cx="9139215"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08931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444" y="7185"/>
            <a:ext cx="4676756" cy="6774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53391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15900"/>
            <a:ext cx="8763000" cy="61584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19396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381000"/>
            <a:ext cx="8178800" cy="613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4813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1241</TotalTime>
  <Words>2661</Words>
  <Application>Microsoft Office PowerPoint</Application>
  <PresentationFormat>On-screen Show (4:3)</PresentationFormat>
  <Paragraphs>154</Paragraphs>
  <Slides>58</Slides>
  <Notes>4</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42</cp:revision>
  <dcterms:created xsi:type="dcterms:W3CDTF">2013-04-14T00:51:12Z</dcterms:created>
  <dcterms:modified xsi:type="dcterms:W3CDTF">2013-04-18T18:14:54Z</dcterms:modified>
</cp:coreProperties>
</file>