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91" r:id="rId3"/>
    <p:sldId id="289" r:id="rId4"/>
    <p:sldId id="258" r:id="rId5"/>
    <p:sldId id="257" r:id="rId6"/>
    <p:sldId id="259" r:id="rId7"/>
    <p:sldId id="260" r:id="rId8"/>
    <p:sldId id="261" r:id="rId9"/>
    <p:sldId id="262" r:id="rId10"/>
    <p:sldId id="264" r:id="rId11"/>
    <p:sldId id="265" r:id="rId12"/>
    <p:sldId id="266" r:id="rId13"/>
    <p:sldId id="288" r:id="rId14"/>
    <p:sldId id="287" r:id="rId15"/>
    <p:sldId id="286" r:id="rId16"/>
    <p:sldId id="268" r:id="rId17"/>
    <p:sldId id="267" r:id="rId18"/>
    <p:sldId id="269" r:id="rId19"/>
    <p:sldId id="270" r:id="rId20"/>
    <p:sldId id="292" r:id="rId21"/>
    <p:sldId id="285" r:id="rId22"/>
    <p:sldId id="290" r:id="rId23"/>
    <p:sldId id="272" r:id="rId24"/>
    <p:sldId id="293" r:id="rId25"/>
    <p:sldId id="263" r:id="rId26"/>
    <p:sldId id="273" r:id="rId27"/>
    <p:sldId id="274" r:id="rId28"/>
    <p:sldId id="275" r:id="rId29"/>
    <p:sldId id="276" r:id="rId30"/>
    <p:sldId id="278" r:id="rId31"/>
    <p:sldId id="277" r:id="rId32"/>
    <p:sldId id="271" r:id="rId33"/>
    <p:sldId id="280" r:id="rId34"/>
    <p:sldId id="279" r:id="rId35"/>
    <p:sldId id="299" r:id="rId36"/>
    <p:sldId id="284" r:id="rId37"/>
    <p:sldId id="294" r:id="rId38"/>
    <p:sldId id="295" r:id="rId39"/>
    <p:sldId id="296" r:id="rId40"/>
    <p:sldId id="297" r:id="rId41"/>
    <p:sldId id="29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A5E016-67DE-49BA-91A6-F3C553706FE2}" type="datetimeFigureOut">
              <a:rPr lang="en-US" smtClean="0"/>
              <a:t>28-Jan-13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0122B-031B-421E-B036-58C285C38384}" type="slidenum">
              <a:rPr lang="en-US" smtClean="0"/>
              <a:t>‹#›</a:t>
            </a:fld>
            <a:endParaRPr lang="en-US"/>
          </a:p>
        </p:txBody>
      </p:sp>
    </p:spTree>
    <p:extLst>
      <p:ext uri="{BB962C8B-B14F-4D97-AF65-F5344CB8AC3E}">
        <p14:creationId xmlns:p14="http://schemas.microsoft.com/office/powerpoint/2010/main" val="2628892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1792 us budget</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3</a:t>
            </a:fld>
            <a:endParaRPr lang="en-US"/>
          </a:p>
        </p:txBody>
      </p:sp>
    </p:spTree>
    <p:extLst>
      <p:ext uri="{BB962C8B-B14F-4D97-AF65-F5344CB8AC3E}">
        <p14:creationId xmlns:p14="http://schemas.microsoft.com/office/powerpoint/2010/main" val="394938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 </a:t>
            </a:r>
            <a:r>
              <a:rPr lang="en-US" dirty="0" err="1" smtClean="0"/>
              <a:t>jackson</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5</a:t>
            </a:fld>
            <a:endParaRPr lang="en-US"/>
          </a:p>
        </p:txBody>
      </p:sp>
    </p:spTree>
    <p:extLst>
      <p:ext uri="{BB962C8B-B14F-4D97-AF65-F5344CB8AC3E}">
        <p14:creationId xmlns:p14="http://schemas.microsoft.com/office/powerpoint/2010/main" val="3267016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2d great awakening</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9</a:t>
            </a:fld>
            <a:endParaRPr lang="en-US"/>
          </a:p>
        </p:txBody>
      </p:sp>
    </p:spTree>
    <p:extLst>
      <p:ext uri="{BB962C8B-B14F-4D97-AF65-F5344CB8AC3E}">
        <p14:creationId xmlns:p14="http://schemas.microsoft.com/office/powerpoint/2010/main" val="227952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garrison</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10</a:t>
            </a:fld>
            <a:endParaRPr lang="en-US"/>
          </a:p>
        </p:txBody>
      </p:sp>
    </p:spTree>
    <p:extLst>
      <p:ext uri="{BB962C8B-B14F-4D97-AF65-F5344CB8AC3E}">
        <p14:creationId xmlns:p14="http://schemas.microsoft.com/office/powerpoint/2010/main" val="1732217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Susan b </a:t>
            </a:r>
            <a:r>
              <a:rPr lang="en-US" dirty="0" err="1" smtClean="0"/>
              <a:t>anthony</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11</a:t>
            </a:fld>
            <a:endParaRPr lang="en-US"/>
          </a:p>
        </p:txBody>
      </p:sp>
    </p:spTree>
    <p:extLst>
      <p:ext uri="{BB962C8B-B14F-4D97-AF65-F5344CB8AC3E}">
        <p14:creationId xmlns:p14="http://schemas.microsoft.com/office/powerpoint/2010/main" val="2737212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a:t>
            </a:r>
            <a:r>
              <a:rPr lang="en-US" baseline="0" dirty="0" smtClean="0"/>
              <a:t> symbol</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17</a:t>
            </a:fld>
            <a:endParaRPr lang="en-US"/>
          </a:p>
        </p:txBody>
      </p:sp>
    </p:spTree>
    <p:extLst>
      <p:ext uri="{BB962C8B-B14F-4D97-AF65-F5344CB8AC3E}">
        <p14:creationId xmlns:p14="http://schemas.microsoft.com/office/powerpoint/2010/main" val="2501416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Boston </a:t>
            </a:r>
            <a:r>
              <a:rPr lang="en-US" dirty="0" err="1" smtClean="0"/>
              <a:t>latin</a:t>
            </a:r>
            <a:r>
              <a:rPr lang="en-US" dirty="0" smtClean="0"/>
              <a:t> 1635</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22</a:t>
            </a:fld>
            <a:endParaRPr lang="en-US"/>
          </a:p>
        </p:txBody>
      </p:sp>
    </p:spTree>
    <p:extLst>
      <p:ext uri="{BB962C8B-B14F-4D97-AF65-F5344CB8AC3E}">
        <p14:creationId xmlns:p14="http://schemas.microsoft.com/office/powerpoint/2010/main" val="4284269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Horace </a:t>
            </a:r>
            <a:r>
              <a:rPr lang="en-US" dirty="0" err="1" smtClean="0"/>
              <a:t>mann</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25</a:t>
            </a:fld>
            <a:endParaRPr lang="en-US"/>
          </a:p>
        </p:txBody>
      </p:sp>
    </p:spTree>
    <p:extLst>
      <p:ext uri="{BB962C8B-B14F-4D97-AF65-F5344CB8AC3E}">
        <p14:creationId xmlns:p14="http://schemas.microsoft.com/office/powerpoint/2010/main" val="502161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Justin </a:t>
            </a:r>
            <a:r>
              <a:rPr lang="en-US" dirty="0" err="1" smtClean="0"/>
              <a:t>morrill</a:t>
            </a:r>
            <a:endParaRPr lang="en-US" dirty="0"/>
          </a:p>
        </p:txBody>
      </p:sp>
      <p:sp>
        <p:nvSpPr>
          <p:cNvPr id="4" name="Slide Number Placeholder 3"/>
          <p:cNvSpPr>
            <a:spLocks noGrp="1"/>
          </p:cNvSpPr>
          <p:nvPr>
            <p:ph type="sldNum" sz="quarter" idx="10"/>
          </p:nvPr>
        </p:nvSpPr>
        <p:spPr/>
        <p:txBody>
          <a:bodyPr/>
          <a:lstStyle/>
          <a:p>
            <a:fld id="{2410122B-031B-421E-B036-58C285C38384}" type="slidenum">
              <a:rPr lang="en-US" smtClean="0"/>
              <a:t>32</a:t>
            </a:fld>
            <a:endParaRPr lang="en-US"/>
          </a:p>
        </p:txBody>
      </p:sp>
    </p:spTree>
    <p:extLst>
      <p:ext uri="{BB962C8B-B14F-4D97-AF65-F5344CB8AC3E}">
        <p14:creationId xmlns:p14="http://schemas.microsoft.com/office/powerpoint/2010/main" val="344446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28-Jan-13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31874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28-Jan-13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25004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7B128-D8E9-4BFF-9C5F-25B5786FF6F1}" type="datetimeFigureOut">
              <a:rPr lang="en-US" smtClean="0"/>
              <a:t>28-Jan-13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954907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7B128-D8E9-4BFF-9C5F-25B5786FF6F1}" type="datetimeFigureOut">
              <a:rPr lang="en-US" smtClean="0"/>
              <a:t>28-Jan-13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391368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7B128-D8E9-4BFF-9C5F-25B5786FF6F1}" type="datetimeFigureOut">
              <a:rPr lang="en-US" smtClean="0"/>
              <a:t>28-Jan-13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154454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7B128-D8E9-4BFF-9C5F-25B5786FF6F1}" type="datetimeFigureOut">
              <a:rPr lang="en-US" smtClean="0"/>
              <a:t>28-Jan-13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70929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7B128-D8E9-4BFF-9C5F-25B5786FF6F1}" type="datetimeFigureOut">
              <a:rPr lang="en-US" smtClean="0"/>
              <a:t>28-Jan-13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726499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t>28-Jan-13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034925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7B128-D8E9-4BFF-9C5F-25B5786FF6F1}" type="datetimeFigureOut">
              <a:rPr lang="en-US" smtClean="0"/>
              <a:t>28-Jan-13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3840259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28-Jan-13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257337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7B128-D8E9-4BFF-9C5F-25B5786FF6F1}" type="datetimeFigureOut">
              <a:rPr lang="en-US" smtClean="0"/>
              <a:t>28-Jan-13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40D-3FE9-4598-8E10-4DEA15F544B2}" type="slidenum">
              <a:rPr lang="en-US" smtClean="0"/>
              <a:t>‹#›</a:t>
            </a:fld>
            <a:endParaRPr lang="en-US"/>
          </a:p>
        </p:txBody>
      </p:sp>
    </p:spTree>
    <p:extLst>
      <p:ext uri="{BB962C8B-B14F-4D97-AF65-F5344CB8AC3E}">
        <p14:creationId xmlns:p14="http://schemas.microsoft.com/office/powerpoint/2010/main" val="1084405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7B128-D8E9-4BFF-9C5F-25B5786FF6F1}" type="datetimeFigureOut">
              <a:rPr lang="en-US" smtClean="0"/>
              <a:t>28-Jan-13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F540D-3FE9-4598-8E10-4DEA15F544B2}" type="slidenum">
              <a:rPr lang="en-US" smtClean="0"/>
              <a:t>‹#›</a:t>
            </a:fld>
            <a:endParaRPr lang="en-US"/>
          </a:p>
        </p:txBody>
      </p:sp>
    </p:spTree>
    <p:extLst>
      <p:ext uri="{BB962C8B-B14F-4D97-AF65-F5344CB8AC3E}">
        <p14:creationId xmlns:p14="http://schemas.microsoft.com/office/powerpoint/2010/main" val="1190263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485775"/>
            <a:ext cx="906780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6157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737" y="838200"/>
            <a:ext cx="8507168" cy="495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579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33400"/>
            <a:ext cx="9115644" cy="611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3166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704" y="136663"/>
            <a:ext cx="8057896" cy="656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459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890588"/>
            <a:ext cx="9029700" cy="507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810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120" y="-55012"/>
            <a:ext cx="5745480" cy="6913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88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99"/>
            <a:ext cx="9195816" cy="6213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764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28588"/>
            <a:ext cx="4762500" cy="660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959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652" y="914400"/>
            <a:ext cx="7288696"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372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1000"/>
            <a:ext cx="6096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536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42950"/>
            <a:ext cx="7162800"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591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5119"/>
            <a:ext cx="5410200" cy="66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05932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1332"/>
            <a:ext cx="8610600" cy="6351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0280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547" y="354082"/>
            <a:ext cx="8241453" cy="6046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466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742" y="381000"/>
            <a:ext cx="8299575"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8480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45" y="1219200"/>
            <a:ext cx="9219491"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8332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96599"/>
            <a:ext cx="5181600" cy="68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01550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7975"/>
            <a:ext cx="3048001" cy="676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6470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391" y="457200"/>
            <a:ext cx="7328452"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618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41" y="990600"/>
            <a:ext cx="9298431" cy="495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65835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1" y="1066800"/>
            <a:ext cx="8971418"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395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681" y="533400"/>
            <a:ext cx="8322553"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4300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590800"/>
            <a:ext cx="7924800" cy="2800767"/>
          </a:xfrm>
          <a:prstGeom prst="rect">
            <a:avLst/>
          </a:prstGeom>
          <a:noFill/>
        </p:spPr>
        <p:txBody>
          <a:bodyPr wrap="square" rtlCol="0">
            <a:spAutoFit/>
          </a:bodyPr>
          <a:lstStyle/>
          <a:p>
            <a:pPr algn="ctr"/>
            <a:r>
              <a:rPr lang="en-US" sz="2000" dirty="0" smtClean="0"/>
              <a:t>Northwest Ordinance (1787)</a:t>
            </a:r>
          </a:p>
          <a:p>
            <a:endParaRPr lang="en-US" sz="2000" dirty="0"/>
          </a:p>
          <a:p>
            <a:r>
              <a:rPr lang="en-US" sz="2000" dirty="0" smtClean="0"/>
              <a:t>Knowledge</a:t>
            </a:r>
            <a:r>
              <a:rPr lang="en-US" sz="2000" dirty="0"/>
              <a:t>, being necessary to good government and the happiness of mankind, schools and the means of education shall forever be encouraged</a:t>
            </a:r>
            <a:r>
              <a:rPr lang="en-US" sz="2000" dirty="0" smtClean="0"/>
              <a:t>.</a:t>
            </a:r>
          </a:p>
          <a:p>
            <a:endParaRPr lang="en-US" sz="2400" dirty="0"/>
          </a:p>
          <a:p>
            <a:endParaRPr lang="en-US" sz="2400" dirty="0" smtClean="0"/>
          </a:p>
          <a:p>
            <a:endParaRPr lang="en-US" sz="2400" dirty="0"/>
          </a:p>
          <a:p>
            <a:endParaRPr lang="en-US" sz="2400" dirty="0"/>
          </a:p>
        </p:txBody>
      </p:sp>
      <p:sp>
        <p:nvSpPr>
          <p:cNvPr id="3" name="TextBox 2"/>
          <p:cNvSpPr txBox="1"/>
          <p:nvPr/>
        </p:nvSpPr>
        <p:spPr>
          <a:xfrm>
            <a:off x="1066800" y="304800"/>
            <a:ext cx="7543800" cy="1938992"/>
          </a:xfrm>
          <a:prstGeom prst="rect">
            <a:avLst/>
          </a:prstGeom>
          <a:noFill/>
        </p:spPr>
        <p:txBody>
          <a:bodyPr wrap="square" rtlCol="0">
            <a:spAutoFit/>
          </a:bodyPr>
          <a:lstStyle/>
          <a:p>
            <a:pPr algn="ctr"/>
            <a:r>
              <a:rPr lang="en-US" sz="2000" dirty="0" smtClean="0"/>
              <a:t>John Adams, 1776</a:t>
            </a:r>
          </a:p>
          <a:p>
            <a:endParaRPr lang="en-US" sz="2000" dirty="0"/>
          </a:p>
          <a:p>
            <a:r>
              <a:rPr lang="en-US" sz="2000" dirty="0" smtClean="0"/>
              <a:t>Laws </a:t>
            </a:r>
            <a:r>
              <a:rPr lang="en-US" sz="2000" dirty="0"/>
              <a:t>for the liberal education of youth, especially for the lower classes of people, are so extremely wise and useful that, to a humane and generous mind, no expense for this purpose would be thought extravagant</a:t>
            </a:r>
            <a:r>
              <a:rPr lang="en-US" dirty="0" smtClean="0"/>
              <a:t>.</a:t>
            </a:r>
            <a:endParaRPr lang="en-US" dirty="0"/>
          </a:p>
        </p:txBody>
      </p:sp>
    </p:spTree>
    <p:extLst>
      <p:ext uri="{BB962C8B-B14F-4D97-AF65-F5344CB8AC3E}">
        <p14:creationId xmlns:p14="http://schemas.microsoft.com/office/powerpoint/2010/main" val="29248592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990600"/>
            <a:ext cx="7162800" cy="4524315"/>
          </a:xfrm>
          <a:prstGeom prst="rect">
            <a:avLst/>
          </a:prstGeom>
          <a:noFill/>
        </p:spPr>
        <p:txBody>
          <a:bodyPr wrap="square" rtlCol="0">
            <a:spAutoFit/>
          </a:bodyPr>
          <a:lstStyle/>
          <a:p>
            <a:pPr algn="ctr"/>
            <a:r>
              <a:rPr lang="en-US" b="1" dirty="0" smtClean="0">
                <a:solidFill>
                  <a:srgbClr val="FF0000"/>
                </a:solidFill>
              </a:rPr>
              <a:t>Anti-Catholic education-related legislation, 1840-1860</a:t>
            </a:r>
          </a:p>
          <a:p>
            <a:endParaRPr lang="en-US" dirty="0">
              <a:solidFill>
                <a:prstClr val="black"/>
              </a:solidFill>
            </a:endParaRPr>
          </a:p>
          <a:p>
            <a:r>
              <a:rPr lang="en-US" dirty="0" smtClean="0">
                <a:solidFill>
                  <a:prstClr val="black"/>
                </a:solidFill>
              </a:rPr>
              <a:t>Laws banning state </a:t>
            </a:r>
            <a:r>
              <a:rPr lang="en-US" dirty="0">
                <a:solidFill>
                  <a:prstClr val="black"/>
                </a:solidFill>
              </a:rPr>
              <a:t>aid to parochial </a:t>
            </a:r>
            <a:r>
              <a:rPr lang="en-US" dirty="0" smtClean="0">
                <a:solidFill>
                  <a:prstClr val="black"/>
                </a:solidFill>
              </a:rPr>
              <a:t>schools:</a:t>
            </a:r>
          </a:p>
          <a:p>
            <a:pPr marL="285750" indent="-285750">
              <a:buFont typeface="Arial" pitchFamily="34" charset="0"/>
              <a:buChar char="•"/>
            </a:pPr>
            <a:r>
              <a:rPr lang="en-US" dirty="0" smtClean="0">
                <a:solidFill>
                  <a:prstClr val="black"/>
                </a:solidFill>
              </a:rPr>
              <a:t>New Jersey</a:t>
            </a:r>
          </a:p>
          <a:p>
            <a:pPr marL="285750" indent="-285750">
              <a:buFont typeface="Arial" pitchFamily="34" charset="0"/>
              <a:buChar char="•"/>
            </a:pPr>
            <a:r>
              <a:rPr lang="en-US" dirty="0" smtClean="0">
                <a:solidFill>
                  <a:prstClr val="black"/>
                </a:solidFill>
              </a:rPr>
              <a:t>Wisconsin</a:t>
            </a:r>
          </a:p>
          <a:p>
            <a:pPr marL="285750" indent="-285750">
              <a:buFont typeface="Arial" pitchFamily="34" charset="0"/>
              <a:buChar char="•"/>
            </a:pPr>
            <a:r>
              <a:rPr lang="en-US" dirty="0" smtClean="0">
                <a:solidFill>
                  <a:prstClr val="black"/>
                </a:solidFill>
              </a:rPr>
              <a:t>Michigan</a:t>
            </a:r>
          </a:p>
          <a:p>
            <a:pPr marL="285750" indent="-285750">
              <a:buFont typeface="Arial" pitchFamily="34" charset="0"/>
              <a:buChar char="•"/>
            </a:pPr>
            <a:r>
              <a:rPr lang="en-US" dirty="0" smtClean="0">
                <a:solidFill>
                  <a:prstClr val="black"/>
                </a:solidFill>
              </a:rPr>
              <a:t>Ohio</a:t>
            </a:r>
          </a:p>
          <a:p>
            <a:pPr marL="285750" indent="-285750">
              <a:buFont typeface="Arial" pitchFamily="34" charset="0"/>
              <a:buChar char="•"/>
            </a:pPr>
            <a:r>
              <a:rPr lang="en-US" dirty="0" smtClean="0">
                <a:solidFill>
                  <a:prstClr val="black"/>
                </a:solidFill>
              </a:rPr>
              <a:t>Indiana</a:t>
            </a:r>
          </a:p>
          <a:p>
            <a:pPr marL="285750" indent="-285750">
              <a:buFont typeface="Arial" pitchFamily="34" charset="0"/>
              <a:buChar char="•"/>
            </a:pPr>
            <a:r>
              <a:rPr lang="en-US" dirty="0" smtClean="0">
                <a:solidFill>
                  <a:prstClr val="black"/>
                </a:solidFill>
              </a:rPr>
              <a:t>Massachusetts</a:t>
            </a:r>
          </a:p>
          <a:p>
            <a:pPr marL="285750" indent="-285750">
              <a:buFont typeface="Arial" pitchFamily="34" charset="0"/>
              <a:buChar char="•"/>
            </a:pPr>
            <a:r>
              <a:rPr lang="en-US" dirty="0" smtClean="0">
                <a:solidFill>
                  <a:prstClr val="black"/>
                </a:solidFill>
              </a:rPr>
              <a:t>Iowa</a:t>
            </a:r>
          </a:p>
          <a:p>
            <a:pPr marL="285750" indent="-285750">
              <a:buFont typeface="Arial" pitchFamily="34" charset="0"/>
              <a:buChar char="•"/>
            </a:pPr>
            <a:r>
              <a:rPr lang="en-US" dirty="0" smtClean="0">
                <a:solidFill>
                  <a:prstClr val="black"/>
                </a:solidFill>
              </a:rPr>
              <a:t>Minnesota</a:t>
            </a:r>
          </a:p>
          <a:p>
            <a:pPr marL="285750" indent="-285750">
              <a:buFont typeface="Arial" pitchFamily="34" charset="0"/>
              <a:buChar char="•"/>
            </a:pPr>
            <a:r>
              <a:rPr lang="en-US" dirty="0" smtClean="0">
                <a:solidFill>
                  <a:prstClr val="black"/>
                </a:solidFill>
              </a:rPr>
              <a:t>Kansas</a:t>
            </a:r>
          </a:p>
          <a:p>
            <a:endParaRPr lang="en-US" dirty="0">
              <a:solidFill>
                <a:prstClr val="black"/>
              </a:solidFill>
            </a:endParaRPr>
          </a:p>
          <a:p>
            <a:pPr marL="285750" indent="-285750">
              <a:buFont typeface="Arial" pitchFamily="34" charset="0"/>
              <a:buChar char="•"/>
            </a:pPr>
            <a:r>
              <a:rPr lang="en-US" dirty="0" smtClean="0">
                <a:solidFill>
                  <a:prstClr val="black"/>
                </a:solidFill>
              </a:rPr>
              <a:t>Laws mandating King James (Church of England) Bible in public schools:</a:t>
            </a:r>
            <a:br>
              <a:rPr lang="en-US" dirty="0" smtClean="0">
                <a:solidFill>
                  <a:prstClr val="black"/>
                </a:solidFill>
              </a:rPr>
            </a:br>
            <a:r>
              <a:rPr lang="en-US" dirty="0" smtClean="0">
                <a:solidFill>
                  <a:prstClr val="black"/>
                </a:solidFill>
              </a:rPr>
              <a:t>Massachusetts</a:t>
            </a:r>
          </a:p>
          <a:p>
            <a:pPr marL="285750" indent="-285750">
              <a:buFont typeface="Arial" pitchFamily="34" charset="0"/>
              <a:buChar char="•"/>
            </a:pPr>
            <a:r>
              <a:rPr lang="en-US" dirty="0" smtClean="0">
                <a:solidFill>
                  <a:prstClr val="black"/>
                </a:solidFill>
              </a:rPr>
              <a:t>Maine </a:t>
            </a:r>
            <a:r>
              <a:rPr lang="en-US" dirty="0">
                <a:solidFill>
                  <a:prstClr val="black"/>
                </a:solidFill>
              </a:rPr>
              <a:t>  </a:t>
            </a:r>
          </a:p>
        </p:txBody>
      </p:sp>
    </p:spTree>
    <p:extLst>
      <p:ext uri="{BB962C8B-B14F-4D97-AF65-F5344CB8AC3E}">
        <p14:creationId xmlns:p14="http://schemas.microsoft.com/office/powerpoint/2010/main" val="8517121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04800"/>
            <a:ext cx="62484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1839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428" y="685800"/>
            <a:ext cx="890427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76600" y="304800"/>
            <a:ext cx="2133600" cy="369332"/>
          </a:xfrm>
          <a:prstGeom prst="rect">
            <a:avLst/>
          </a:prstGeom>
          <a:noFill/>
        </p:spPr>
        <p:txBody>
          <a:bodyPr wrap="square" rtlCol="0">
            <a:spAutoFit/>
          </a:bodyPr>
          <a:lstStyle/>
          <a:p>
            <a:r>
              <a:rPr lang="en-US" dirty="0" smtClean="0"/>
              <a:t>Harvard, 1636</a:t>
            </a:r>
            <a:endParaRPr lang="en-US" dirty="0"/>
          </a:p>
        </p:txBody>
      </p:sp>
    </p:spTree>
    <p:extLst>
      <p:ext uri="{BB962C8B-B14F-4D97-AF65-F5344CB8AC3E}">
        <p14:creationId xmlns:p14="http://schemas.microsoft.com/office/powerpoint/2010/main" val="45088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533400"/>
            <a:ext cx="4572000" cy="369332"/>
          </a:xfrm>
          <a:prstGeom prst="rect">
            <a:avLst/>
          </a:prstGeom>
          <a:noFill/>
        </p:spPr>
        <p:txBody>
          <a:bodyPr wrap="square" rtlCol="0">
            <a:spAutoFit/>
          </a:bodyPr>
          <a:lstStyle/>
          <a:p>
            <a:pPr algn="ctr"/>
            <a:r>
              <a:rPr lang="en-US" dirty="0" smtClean="0"/>
              <a:t>William &amp; Mary, 1693</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88720"/>
            <a:ext cx="7543800" cy="452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0297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38200"/>
            <a:ext cx="5186362" cy="8717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00400" y="304800"/>
            <a:ext cx="2743200" cy="381000"/>
          </a:xfrm>
          <a:prstGeom prst="rect">
            <a:avLst/>
          </a:prstGeom>
          <a:noFill/>
        </p:spPr>
        <p:txBody>
          <a:bodyPr wrap="square" rtlCol="0">
            <a:spAutoFit/>
          </a:bodyPr>
          <a:lstStyle/>
          <a:p>
            <a:pPr algn="ctr"/>
            <a:r>
              <a:rPr lang="en-US" dirty="0" smtClean="0"/>
              <a:t>Yale, 1701</a:t>
            </a:r>
            <a:endParaRPr lang="en-US" dirty="0"/>
          </a:p>
        </p:txBody>
      </p:sp>
    </p:spTree>
    <p:extLst>
      <p:ext uri="{BB962C8B-B14F-4D97-AF65-F5344CB8AC3E}">
        <p14:creationId xmlns:p14="http://schemas.microsoft.com/office/powerpoint/2010/main" val="42884071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914400"/>
            <a:ext cx="5334000" cy="2308324"/>
          </a:xfrm>
          <a:prstGeom prst="rect">
            <a:avLst/>
          </a:prstGeom>
          <a:noFill/>
        </p:spPr>
        <p:txBody>
          <a:bodyPr wrap="square" rtlCol="0">
            <a:spAutoFit/>
          </a:bodyPr>
          <a:lstStyle/>
          <a:p>
            <a:r>
              <a:rPr lang="en-US" dirty="0" smtClean="0"/>
              <a:t>Other Colonial-Era Colleges</a:t>
            </a:r>
          </a:p>
          <a:p>
            <a:endParaRPr lang="en-US" dirty="0"/>
          </a:p>
          <a:p>
            <a:pPr marL="285750" indent="-285750">
              <a:buFont typeface="Arial" pitchFamily="34" charset="0"/>
              <a:buChar char="•"/>
            </a:pPr>
            <a:r>
              <a:rPr lang="en-US" dirty="0" smtClean="0"/>
              <a:t>Princeton</a:t>
            </a:r>
          </a:p>
          <a:p>
            <a:pPr marL="285750" indent="-285750">
              <a:buFont typeface="Arial" pitchFamily="34" charset="0"/>
              <a:buChar char="•"/>
            </a:pPr>
            <a:r>
              <a:rPr lang="en-US" dirty="0" smtClean="0"/>
              <a:t>Penn</a:t>
            </a:r>
          </a:p>
          <a:p>
            <a:pPr marL="285750" indent="-285750">
              <a:buFont typeface="Arial" pitchFamily="34" charset="0"/>
              <a:buChar char="•"/>
            </a:pPr>
            <a:r>
              <a:rPr lang="en-US" dirty="0" smtClean="0"/>
              <a:t>Columbia</a:t>
            </a:r>
          </a:p>
          <a:p>
            <a:pPr marL="285750" indent="-285750">
              <a:buFont typeface="Arial" pitchFamily="34" charset="0"/>
              <a:buChar char="•"/>
            </a:pPr>
            <a:r>
              <a:rPr lang="en-US" dirty="0" smtClean="0"/>
              <a:t>Brown</a:t>
            </a:r>
          </a:p>
          <a:p>
            <a:pPr marL="285750" indent="-285750">
              <a:buFont typeface="Arial" pitchFamily="34" charset="0"/>
              <a:buChar char="•"/>
            </a:pPr>
            <a:r>
              <a:rPr lang="en-US" dirty="0" smtClean="0"/>
              <a:t>Rutgers</a:t>
            </a:r>
          </a:p>
          <a:p>
            <a:pPr marL="285750" indent="-285750">
              <a:buFont typeface="Arial" pitchFamily="34" charset="0"/>
              <a:buChar char="•"/>
            </a:pPr>
            <a:r>
              <a:rPr lang="en-US" dirty="0" smtClean="0"/>
              <a:t>Dartmouth</a:t>
            </a:r>
            <a:endParaRPr lang="en-US" dirty="0"/>
          </a:p>
        </p:txBody>
      </p:sp>
    </p:spTree>
    <p:extLst>
      <p:ext uri="{BB962C8B-B14F-4D97-AF65-F5344CB8AC3E}">
        <p14:creationId xmlns:p14="http://schemas.microsoft.com/office/powerpoint/2010/main" val="544678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295400"/>
            <a:ext cx="6102626" cy="4840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4600" y="381000"/>
            <a:ext cx="4343400" cy="369332"/>
          </a:xfrm>
          <a:prstGeom prst="rect">
            <a:avLst/>
          </a:prstGeom>
          <a:noFill/>
        </p:spPr>
        <p:txBody>
          <a:bodyPr wrap="square" rtlCol="0">
            <a:spAutoFit/>
          </a:bodyPr>
          <a:lstStyle/>
          <a:p>
            <a:pPr algn="ctr"/>
            <a:r>
              <a:rPr lang="en-US" dirty="0" smtClean="0"/>
              <a:t>University of North Carolina, 1795</a:t>
            </a:r>
            <a:endParaRPr lang="en-US" dirty="0"/>
          </a:p>
        </p:txBody>
      </p:sp>
    </p:spTree>
    <p:extLst>
      <p:ext uri="{BB962C8B-B14F-4D97-AF65-F5344CB8AC3E}">
        <p14:creationId xmlns:p14="http://schemas.microsoft.com/office/powerpoint/2010/main" val="3194229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14400"/>
            <a:ext cx="4077838"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4600" y="381000"/>
            <a:ext cx="3962400" cy="369332"/>
          </a:xfrm>
          <a:prstGeom prst="rect">
            <a:avLst/>
          </a:prstGeom>
          <a:noFill/>
        </p:spPr>
        <p:txBody>
          <a:bodyPr wrap="square" rtlCol="0">
            <a:spAutoFit/>
          </a:bodyPr>
          <a:lstStyle/>
          <a:p>
            <a:pPr algn="ctr"/>
            <a:r>
              <a:rPr lang="en-US" dirty="0" smtClean="0"/>
              <a:t>University of Virginia, 1819</a:t>
            </a:r>
            <a:endParaRPr lang="en-US" dirty="0"/>
          </a:p>
        </p:txBody>
      </p:sp>
    </p:spTree>
    <p:extLst>
      <p:ext uri="{BB962C8B-B14F-4D97-AF65-F5344CB8AC3E}">
        <p14:creationId xmlns:p14="http://schemas.microsoft.com/office/powerpoint/2010/main" val="2904418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5313"/>
            <a:ext cx="4224338" cy="685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0602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838200"/>
            <a:ext cx="6705600" cy="4524315"/>
          </a:xfrm>
          <a:prstGeom prst="rect">
            <a:avLst/>
          </a:prstGeom>
          <a:noFill/>
        </p:spPr>
        <p:txBody>
          <a:bodyPr wrap="square" rtlCol="0">
            <a:spAutoFit/>
          </a:bodyPr>
          <a:lstStyle/>
          <a:p>
            <a:pPr algn="ctr"/>
            <a:r>
              <a:rPr lang="en-US" sz="2400" dirty="0" smtClean="0"/>
              <a:t>Morrill Act (1862)</a:t>
            </a:r>
          </a:p>
          <a:p>
            <a:endParaRPr lang="en-US" sz="2400" dirty="0"/>
          </a:p>
          <a:p>
            <a:r>
              <a:rPr lang="en-US" sz="2400" dirty="0" smtClean="0"/>
              <a:t>Sale of federal public land for the “maintenance </a:t>
            </a:r>
            <a:r>
              <a:rPr lang="en-US" sz="2400" dirty="0"/>
              <a:t>of at least one college where the leading object shall be, without excluding other scientific and classical studies and including military tactics, to teach such branches of learning as are related to agriculture and the mechanic arts, in such manner as the legislatures of the States may respectively prescribe, in order to promote the liberal and practical education of the industrial classes in the several pursuits and professions in life</a:t>
            </a:r>
            <a:r>
              <a:rPr lang="en-US" sz="2400" dirty="0" smtClean="0"/>
              <a:t>.”</a:t>
            </a:r>
            <a:endParaRPr lang="en-US" sz="2400" dirty="0"/>
          </a:p>
        </p:txBody>
      </p:sp>
    </p:spTree>
    <p:extLst>
      <p:ext uri="{BB962C8B-B14F-4D97-AF65-F5344CB8AC3E}">
        <p14:creationId xmlns:p14="http://schemas.microsoft.com/office/powerpoint/2010/main" val="24018183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13" y="2862263"/>
            <a:ext cx="741997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087" y="1447800"/>
            <a:ext cx="6219825"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32004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93914"/>
            <a:ext cx="518160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114800"/>
            <a:ext cx="4524375"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4173311"/>
            <a:ext cx="2609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5181600"/>
            <a:ext cx="475297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478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488" y="3314"/>
            <a:ext cx="4472512" cy="67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4277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609600"/>
            <a:ext cx="8435258" cy="5603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217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230" y="152400"/>
            <a:ext cx="8570367" cy="6477000"/>
          </a:xfrm>
          <a:prstGeom prst="rect">
            <a:avLst/>
          </a:prstGeom>
        </p:spPr>
      </p:pic>
    </p:spTree>
    <p:extLst>
      <p:ext uri="{BB962C8B-B14F-4D97-AF65-F5344CB8AC3E}">
        <p14:creationId xmlns:p14="http://schemas.microsoft.com/office/powerpoint/2010/main" val="2386391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838" y="141611"/>
            <a:ext cx="5864962" cy="6487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736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768" y="279730"/>
            <a:ext cx="7647432" cy="6197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146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4697" y="173736"/>
            <a:ext cx="4835703" cy="645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8942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1066800"/>
            <a:ext cx="6781800" cy="2031325"/>
          </a:xfrm>
          <a:prstGeom prst="rect">
            <a:avLst/>
          </a:prstGeom>
          <a:noFill/>
        </p:spPr>
        <p:txBody>
          <a:bodyPr wrap="square" rtlCol="0">
            <a:spAutoFit/>
          </a:bodyPr>
          <a:lstStyle/>
          <a:p>
            <a:pPr algn="ctr"/>
            <a:r>
              <a:rPr lang="en-US" i="1" dirty="0" err="1" smtClean="0"/>
              <a:t>Plessy</a:t>
            </a:r>
            <a:r>
              <a:rPr lang="en-US" i="1" dirty="0" smtClean="0"/>
              <a:t> v. Ferguson </a:t>
            </a:r>
            <a:r>
              <a:rPr lang="en-US" dirty="0" smtClean="0"/>
              <a:t>(1896)</a:t>
            </a:r>
          </a:p>
          <a:p>
            <a:endParaRPr lang="en-US" dirty="0"/>
          </a:p>
          <a:p>
            <a:r>
              <a:rPr lang="en-US" dirty="0" smtClean="0"/>
              <a:t>“We </a:t>
            </a:r>
            <a:r>
              <a:rPr lang="en-US" dirty="0"/>
              <a:t>consider the underlying fallacy of the plaintiff's argument to consist in the assumption that the enforced separation of the two races stamps the colored race with a badge of inferiority. If this be so, it is not by reason of anything found in the act, but solely because the colored race chooses to put that construction upon it</a:t>
            </a:r>
            <a:r>
              <a:rPr lang="en-US" dirty="0" smtClean="0"/>
              <a:t>.”</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637" y="3185103"/>
            <a:ext cx="4048125" cy="3629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4942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4408</TotalTime>
  <Words>332</Words>
  <Application>Microsoft Office PowerPoint</Application>
  <PresentationFormat>On-screen Show (4:3)</PresentationFormat>
  <Paragraphs>60</Paragraphs>
  <Slides>41</Slides>
  <Notes>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22</cp:revision>
  <dcterms:created xsi:type="dcterms:W3CDTF">2013-01-25T21:23:47Z</dcterms:created>
  <dcterms:modified xsi:type="dcterms:W3CDTF">2013-01-29T11:03:42Z</dcterms:modified>
</cp:coreProperties>
</file>