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mv" ContentType="video/x-ms-wm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1"/>
  </p:notesMasterIdLst>
  <p:sldIdLst>
    <p:sldId id="256" r:id="rId4"/>
    <p:sldId id="308" r:id="rId5"/>
    <p:sldId id="316" r:id="rId6"/>
    <p:sldId id="285" r:id="rId7"/>
    <p:sldId id="280" r:id="rId8"/>
    <p:sldId id="265" r:id="rId9"/>
    <p:sldId id="268" r:id="rId10"/>
    <p:sldId id="287" r:id="rId11"/>
    <p:sldId id="286" r:id="rId12"/>
    <p:sldId id="281" r:id="rId13"/>
    <p:sldId id="313" r:id="rId14"/>
    <p:sldId id="288" r:id="rId15"/>
    <p:sldId id="270" r:id="rId16"/>
    <p:sldId id="271" r:id="rId17"/>
    <p:sldId id="309" r:id="rId18"/>
    <p:sldId id="289" r:id="rId19"/>
    <p:sldId id="291" r:id="rId20"/>
    <p:sldId id="283" r:id="rId21"/>
    <p:sldId id="264" r:id="rId22"/>
    <p:sldId id="263" r:id="rId23"/>
    <p:sldId id="314" r:id="rId24"/>
    <p:sldId id="269" r:id="rId25"/>
    <p:sldId id="274" r:id="rId26"/>
    <p:sldId id="272" r:id="rId27"/>
    <p:sldId id="292" r:id="rId28"/>
    <p:sldId id="273" r:id="rId29"/>
    <p:sldId id="275" r:id="rId30"/>
    <p:sldId id="276" r:id="rId31"/>
    <p:sldId id="277" r:id="rId32"/>
    <p:sldId id="311" r:id="rId33"/>
    <p:sldId id="310" r:id="rId34"/>
    <p:sldId id="296" r:id="rId35"/>
    <p:sldId id="279" r:id="rId36"/>
    <p:sldId id="304" r:id="rId37"/>
    <p:sldId id="305" r:id="rId38"/>
    <p:sldId id="302" r:id="rId39"/>
    <p:sldId id="312" r:id="rId40"/>
    <p:sldId id="258" r:id="rId41"/>
    <p:sldId id="262" r:id="rId42"/>
    <p:sldId id="303" r:id="rId43"/>
    <p:sldId id="301" r:id="rId44"/>
    <p:sldId id="298" r:id="rId45"/>
    <p:sldId id="267" r:id="rId46"/>
    <p:sldId id="284" r:id="rId47"/>
    <p:sldId id="307" r:id="rId48"/>
    <p:sldId id="299" r:id="rId49"/>
    <p:sldId id="315"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C5539B-1977-4223-843A-5E2165B0DA21}" type="datetimeFigureOut">
              <a:rPr lang="en-US" smtClean="0"/>
              <a:t>25-Apr-13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8E13A7-A2C8-4DBE-965A-1320A77DCE4C}" type="slidenum">
              <a:rPr lang="en-US" smtClean="0"/>
              <a:t>‹#›</a:t>
            </a:fld>
            <a:endParaRPr lang="en-US"/>
          </a:p>
        </p:txBody>
      </p:sp>
    </p:spTree>
    <p:extLst>
      <p:ext uri="{BB962C8B-B14F-4D97-AF65-F5344CB8AC3E}">
        <p14:creationId xmlns:p14="http://schemas.microsoft.com/office/powerpoint/2010/main" val="2686103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Shelby,</a:t>
            </a:r>
            <a:r>
              <a:rPr lang="en-US" baseline="0" dirty="0" smtClean="0"/>
              <a:t> Warren, </a:t>
            </a:r>
            <a:r>
              <a:rPr lang="en-US" baseline="0" dirty="0" err="1" smtClean="0"/>
              <a:t>VanWert</a:t>
            </a:r>
            <a:r>
              <a:rPr lang="en-US" baseline="0" dirty="0" smtClean="0"/>
              <a:t>, and Delaware Counties; Bush gets 71% </a:t>
            </a:r>
            <a:r>
              <a:rPr lang="en-US" baseline="0" smtClean="0"/>
              <a:t>in Shelby</a:t>
            </a:r>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solidFill>
                  <a:prstClr val="black"/>
                </a:solidFill>
              </a:rPr>
              <a:pPr/>
              <a:t>14</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0A7F45-6479-43BD-933D-865E580B7364}" type="datetimeFigureOut">
              <a:rPr lang="en-US" smtClean="0"/>
              <a:t>25-Apr-13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08180-D8A7-40B4-9E3D-23C5F6DBB55F}" type="slidenum">
              <a:rPr lang="en-US" smtClean="0"/>
              <a:t>‹#›</a:t>
            </a:fld>
            <a:endParaRPr lang="en-US"/>
          </a:p>
        </p:txBody>
      </p:sp>
    </p:spTree>
    <p:extLst>
      <p:ext uri="{BB962C8B-B14F-4D97-AF65-F5344CB8AC3E}">
        <p14:creationId xmlns:p14="http://schemas.microsoft.com/office/powerpoint/2010/main" val="2220700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0A7F45-6479-43BD-933D-865E580B7364}" type="datetimeFigureOut">
              <a:rPr lang="en-US" smtClean="0"/>
              <a:t>25-Apr-13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08180-D8A7-40B4-9E3D-23C5F6DBB55F}" type="slidenum">
              <a:rPr lang="en-US" smtClean="0"/>
              <a:t>‹#›</a:t>
            </a:fld>
            <a:endParaRPr lang="en-US"/>
          </a:p>
        </p:txBody>
      </p:sp>
    </p:spTree>
    <p:extLst>
      <p:ext uri="{BB962C8B-B14F-4D97-AF65-F5344CB8AC3E}">
        <p14:creationId xmlns:p14="http://schemas.microsoft.com/office/powerpoint/2010/main" val="4227214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0A7F45-6479-43BD-933D-865E580B7364}" type="datetimeFigureOut">
              <a:rPr lang="en-US" smtClean="0"/>
              <a:t>25-Apr-13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08180-D8A7-40B4-9E3D-23C5F6DBB55F}" type="slidenum">
              <a:rPr lang="en-US" smtClean="0"/>
              <a:t>‹#›</a:t>
            </a:fld>
            <a:endParaRPr lang="en-US"/>
          </a:p>
        </p:txBody>
      </p:sp>
    </p:spTree>
    <p:extLst>
      <p:ext uri="{BB962C8B-B14F-4D97-AF65-F5344CB8AC3E}">
        <p14:creationId xmlns:p14="http://schemas.microsoft.com/office/powerpoint/2010/main" val="3567013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0A7F45-6479-43BD-933D-865E580B7364}" type="datetimeFigureOut">
              <a:rPr lang="en-US" smtClean="0"/>
              <a:t>25-Apr-13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108180-D8A7-40B4-9E3D-23C5F6DBB55F}" type="slidenum">
              <a:rPr lang="en-US" smtClean="0"/>
              <a:t>‹#›</a:t>
            </a:fld>
            <a:endParaRPr lang="en-US"/>
          </a:p>
        </p:txBody>
      </p:sp>
    </p:spTree>
    <p:extLst>
      <p:ext uri="{BB962C8B-B14F-4D97-AF65-F5344CB8AC3E}">
        <p14:creationId xmlns:p14="http://schemas.microsoft.com/office/powerpoint/2010/main" val="4036695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0A7F45-6479-43BD-933D-865E580B7364}" type="datetimeFigureOut">
              <a:rPr lang="en-US" smtClean="0"/>
              <a:t>25-Apr-13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108180-D8A7-40B4-9E3D-23C5F6DBB55F}" type="slidenum">
              <a:rPr lang="en-US" smtClean="0"/>
              <a:t>‹#›</a:t>
            </a:fld>
            <a:endParaRPr lang="en-US"/>
          </a:p>
        </p:txBody>
      </p:sp>
    </p:spTree>
    <p:extLst>
      <p:ext uri="{BB962C8B-B14F-4D97-AF65-F5344CB8AC3E}">
        <p14:creationId xmlns:p14="http://schemas.microsoft.com/office/powerpoint/2010/main" val="585903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0A7F45-6479-43BD-933D-865E580B7364}" type="datetimeFigureOut">
              <a:rPr lang="en-US" smtClean="0"/>
              <a:t>25-Apr-13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108180-D8A7-40B4-9E3D-23C5F6DBB55F}" type="slidenum">
              <a:rPr lang="en-US" smtClean="0"/>
              <a:t>‹#›</a:t>
            </a:fld>
            <a:endParaRPr lang="en-US"/>
          </a:p>
        </p:txBody>
      </p:sp>
    </p:spTree>
    <p:extLst>
      <p:ext uri="{BB962C8B-B14F-4D97-AF65-F5344CB8AC3E}">
        <p14:creationId xmlns:p14="http://schemas.microsoft.com/office/powerpoint/2010/main" val="2836340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0A7F45-6479-43BD-933D-865E580B7364}" type="datetimeFigureOut">
              <a:rPr lang="en-US" smtClean="0"/>
              <a:t>25-Apr-13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108180-D8A7-40B4-9E3D-23C5F6DBB55F}" type="slidenum">
              <a:rPr lang="en-US" smtClean="0"/>
              <a:t>‹#›</a:t>
            </a:fld>
            <a:endParaRPr lang="en-US"/>
          </a:p>
        </p:txBody>
      </p:sp>
    </p:spTree>
    <p:extLst>
      <p:ext uri="{BB962C8B-B14F-4D97-AF65-F5344CB8AC3E}">
        <p14:creationId xmlns:p14="http://schemas.microsoft.com/office/powerpoint/2010/main" val="2968305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0A7F45-6479-43BD-933D-865E580B7364}" type="datetimeFigureOut">
              <a:rPr lang="en-US" smtClean="0"/>
              <a:t>25-Apr-13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108180-D8A7-40B4-9E3D-23C5F6DBB55F}" type="slidenum">
              <a:rPr lang="en-US" smtClean="0"/>
              <a:t>‹#›</a:t>
            </a:fld>
            <a:endParaRPr lang="en-US"/>
          </a:p>
        </p:txBody>
      </p:sp>
    </p:spTree>
    <p:extLst>
      <p:ext uri="{BB962C8B-B14F-4D97-AF65-F5344CB8AC3E}">
        <p14:creationId xmlns:p14="http://schemas.microsoft.com/office/powerpoint/2010/main" val="1328327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0A7F45-6479-43BD-933D-865E580B7364}" type="datetimeFigureOut">
              <a:rPr lang="en-US" smtClean="0"/>
              <a:t>25-Apr-13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108180-D8A7-40B4-9E3D-23C5F6DBB55F}" type="slidenum">
              <a:rPr lang="en-US" smtClean="0"/>
              <a:t>‹#›</a:t>
            </a:fld>
            <a:endParaRPr lang="en-US"/>
          </a:p>
        </p:txBody>
      </p:sp>
    </p:spTree>
    <p:extLst>
      <p:ext uri="{BB962C8B-B14F-4D97-AF65-F5344CB8AC3E}">
        <p14:creationId xmlns:p14="http://schemas.microsoft.com/office/powerpoint/2010/main" val="932219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0A7F45-6479-43BD-933D-865E580B7364}" type="datetimeFigureOut">
              <a:rPr lang="en-US" smtClean="0"/>
              <a:t>25-Apr-13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08180-D8A7-40B4-9E3D-23C5F6DBB55F}" type="slidenum">
              <a:rPr lang="en-US" smtClean="0"/>
              <a:t>‹#›</a:t>
            </a:fld>
            <a:endParaRPr lang="en-US"/>
          </a:p>
        </p:txBody>
      </p:sp>
    </p:spTree>
    <p:extLst>
      <p:ext uri="{BB962C8B-B14F-4D97-AF65-F5344CB8AC3E}">
        <p14:creationId xmlns:p14="http://schemas.microsoft.com/office/powerpoint/2010/main" val="2147404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0A7F45-6479-43BD-933D-865E580B7364}" type="datetimeFigureOut">
              <a:rPr lang="en-US" smtClean="0"/>
              <a:t>25-Apr-13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08180-D8A7-40B4-9E3D-23C5F6DBB55F}" type="slidenum">
              <a:rPr lang="en-US" smtClean="0"/>
              <a:t>‹#›</a:t>
            </a:fld>
            <a:endParaRPr lang="en-US"/>
          </a:p>
        </p:txBody>
      </p:sp>
    </p:spTree>
    <p:extLst>
      <p:ext uri="{BB962C8B-B14F-4D97-AF65-F5344CB8AC3E}">
        <p14:creationId xmlns:p14="http://schemas.microsoft.com/office/powerpoint/2010/main" val="2978497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25-Apr-13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3737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25-Apr-13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41301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25-Apr-13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60582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7C8C336-83A1-4675-9701-186300C01AA8}" type="datetimeFigureOut">
              <a:rPr lang="en-US" smtClean="0">
                <a:solidFill>
                  <a:prstClr val="black">
                    <a:tint val="75000"/>
                  </a:prstClr>
                </a:solidFill>
              </a:rPr>
              <a:pPr/>
              <a:t>25-Apr-13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8125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7C8C336-83A1-4675-9701-186300C01AA8}" type="datetimeFigureOut">
              <a:rPr lang="en-US" smtClean="0">
                <a:solidFill>
                  <a:prstClr val="black">
                    <a:tint val="75000"/>
                  </a:prstClr>
                </a:solidFill>
              </a:rPr>
              <a:pPr/>
              <a:t>25-Apr-13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12924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7C8C336-83A1-4675-9701-186300C01AA8}" type="datetimeFigureOut">
              <a:rPr lang="en-US" smtClean="0">
                <a:solidFill>
                  <a:prstClr val="black">
                    <a:tint val="75000"/>
                  </a:prstClr>
                </a:solidFill>
              </a:rPr>
              <a:pPr/>
              <a:t>25-Apr-13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02530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C8C336-83A1-4675-9701-186300C01AA8}" type="datetimeFigureOut">
              <a:rPr lang="en-US" smtClean="0">
                <a:solidFill>
                  <a:prstClr val="black">
                    <a:tint val="75000"/>
                  </a:prstClr>
                </a:solidFill>
              </a:rPr>
              <a:pPr/>
              <a:t>25-Apr-13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47781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C8C336-83A1-4675-9701-186300C01AA8}" type="datetimeFigureOut">
              <a:rPr lang="en-US" smtClean="0">
                <a:solidFill>
                  <a:prstClr val="black">
                    <a:tint val="75000"/>
                  </a:prstClr>
                </a:solidFill>
              </a:rPr>
              <a:pPr/>
              <a:t>25-Apr-13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67375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C8C336-83A1-4675-9701-186300C01AA8}" type="datetimeFigureOut">
              <a:rPr lang="en-US" smtClean="0">
                <a:solidFill>
                  <a:prstClr val="black">
                    <a:tint val="75000"/>
                  </a:prstClr>
                </a:solidFill>
              </a:rPr>
              <a:pPr/>
              <a:t>25-Apr-13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28257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25-Apr-13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43715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25-Apr-13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0271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4FB412-C8DA-4B54-A538-570CDE8AA108}" type="datetimeFigureOut">
              <a:rPr lang="en-US" smtClean="0">
                <a:solidFill>
                  <a:prstClr val="black">
                    <a:tint val="75000"/>
                  </a:prstClr>
                </a:solidFill>
              </a:rPr>
              <a:pPr/>
              <a:t>25-Apr-13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7CAE50F-DAE8-46BD-8263-0EAE692A0DE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75712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4FB412-C8DA-4B54-A538-570CDE8AA108}" type="datetimeFigureOut">
              <a:rPr lang="en-US" smtClean="0">
                <a:solidFill>
                  <a:prstClr val="black">
                    <a:tint val="75000"/>
                  </a:prstClr>
                </a:solidFill>
              </a:rPr>
              <a:pPr/>
              <a:t>25-Apr-13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7CAE50F-DAE8-46BD-8263-0EAE692A0DE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99397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4FB412-C8DA-4B54-A538-570CDE8AA108}" type="datetimeFigureOut">
              <a:rPr lang="en-US" smtClean="0">
                <a:solidFill>
                  <a:prstClr val="black">
                    <a:tint val="75000"/>
                  </a:prstClr>
                </a:solidFill>
              </a:rPr>
              <a:pPr/>
              <a:t>25-Apr-13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7CAE50F-DAE8-46BD-8263-0EAE692A0DE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31457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4FB412-C8DA-4B54-A538-570CDE8AA108}" type="datetimeFigureOut">
              <a:rPr lang="en-US" smtClean="0">
                <a:solidFill>
                  <a:prstClr val="black">
                    <a:tint val="75000"/>
                  </a:prstClr>
                </a:solidFill>
              </a:rPr>
              <a:pPr/>
              <a:t>25-Apr-13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7CAE50F-DAE8-46BD-8263-0EAE692A0DE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19185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4FB412-C8DA-4B54-A538-570CDE8AA108}" type="datetimeFigureOut">
              <a:rPr lang="en-US" smtClean="0">
                <a:solidFill>
                  <a:prstClr val="black">
                    <a:tint val="75000"/>
                  </a:prstClr>
                </a:solidFill>
              </a:rPr>
              <a:pPr/>
              <a:t>25-Apr-13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7CAE50F-DAE8-46BD-8263-0EAE692A0DE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92796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4FB412-C8DA-4B54-A538-570CDE8AA108}" type="datetimeFigureOut">
              <a:rPr lang="en-US" smtClean="0">
                <a:solidFill>
                  <a:prstClr val="black">
                    <a:tint val="75000"/>
                  </a:prstClr>
                </a:solidFill>
              </a:rPr>
              <a:pPr/>
              <a:t>25-Apr-13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7CAE50F-DAE8-46BD-8263-0EAE692A0DE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18616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4FB412-C8DA-4B54-A538-570CDE8AA108}" type="datetimeFigureOut">
              <a:rPr lang="en-US" smtClean="0">
                <a:solidFill>
                  <a:prstClr val="black">
                    <a:tint val="75000"/>
                  </a:prstClr>
                </a:solidFill>
              </a:rPr>
              <a:pPr/>
              <a:t>25-Apr-13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7CAE50F-DAE8-46BD-8263-0EAE692A0DE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37228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4FB412-C8DA-4B54-A538-570CDE8AA108}" type="datetimeFigureOut">
              <a:rPr lang="en-US" smtClean="0">
                <a:solidFill>
                  <a:prstClr val="black">
                    <a:tint val="75000"/>
                  </a:prstClr>
                </a:solidFill>
              </a:rPr>
              <a:pPr/>
              <a:t>25-Apr-13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7CAE50F-DAE8-46BD-8263-0EAE692A0DE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66368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4FB412-C8DA-4B54-A538-570CDE8AA108}" type="datetimeFigureOut">
              <a:rPr lang="en-US" smtClean="0">
                <a:solidFill>
                  <a:prstClr val="black">
                    <a:tint val="75000"/>
                  </a:prstClr>
                </a:solidFill>
              </a:rPr>
              <a:pPr/>
              <a:t>25-Apr-13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7CAE50F-DAE8-46BD-8263-0EAE692A0DE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71732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4FB412-C8DA-4B54-A538-570CDE8AA108}" type="datetimeFigureOut">
              <a:rPr lang="en-US" smtClean="0">
                <a:solidFill>
                  <a:prstClr val="black">
                    <a:tint val="75000"/>
                  </a:prstClr>
                </a:solidFill>
              </a:rPr>
              <a:pPr/>
              <a:t>25-Apr-13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7CAE50F-DAE8-46BD-8263-0EAE692A0DE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64202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4FB412-C8DA-4B54-A538-570CDE8AA108}" type="datetimeFigureOut">
              <a:rPr lang="en-US" smtClean="0">
                <a:solidFill>
                  <a:prstClr val="black">
                    <a:tint val="75000"/>
                  </a:prstClr>
                </a:solidFill>
              </a:rPr>
              <a:pPr/>
              <a:t>25-Apr-13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7CAE50F-DAE8-46BD-8263-0EAE692A0DE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7919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0A7F45-6479-43BD-933D-865E580B7364}" type="datetimeFigureOut">
              <a:rPr lang="en-US" smtClean="0"/>
              <a:t>25-Apr-13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108180-D8A7-40B4-9E3D-23C5F6DBB55F}" type="slidenum">
              <a:rPr lang="en-US" smtClean="0"/>
              <a:t>‹#›</a:t>
            </a:fld>
            <a:endParaRPr lang="en-US"/>
          </a:p>
        </p:txBody>
      </p:sp>
    </p:spTree>
    <p:extLst>
      <p:ext uri="{BB962C8B-B14F-4D97-AF65-F5344CB8AC3E}">
        <p14:creationId xmlns:p14="http://schemas.microsoft.com/office/powerpoint/2010/main" val="22242977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C8C336-83A1-4675-9701-186300C01AA8}" type="datetimeFigureOut">
              <a:rPr lang="en-US" smtClean="0">
                <a:solidFill>
                  <a:prstClr val="black">
                    <a:tint val="75000"/>
                  </a:prstClr>
                </a:solidFill>
              </a:rPr>
              <a:pPr/>
              <a:t>25-Apr-13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90572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4FB412-C8DA-4B54-A538-570CDE8AA108}" type="datetimeFigureOut">
              <a:rPr lang="en-US" smtClean="0">
                <a:solidFill>
                  <a:prstClr val="black">
                    <a:tint val="75000"/>
                  </a:prstClr>
                </a:solidFill>
              </a:rPr>
              <a:pPr/>
              <a:t>25-Apr-13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CAE50F-DAE8-46BD-8263-0EAE692A0DE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97623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18.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3.png"/><Relationship Id="rId1" Type="http://schemas.openxmlformats.org/officeDocument/2006/relationships/slideLayout" Target="../slideLayouts/slideLayout18.xml"/><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1" y="81832"/>
            <a:ext cx="8382000" cy="65747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64119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18516"/>
            <a:ext cx="8001000" cy="628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91457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1" y="715558"/>
            <a:ext cx="8991600" cy="54268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6760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152400"/>
            <a:ext cx="6934200" cy="6019800"/>
          </a:xfrm>
          <a:prstGeom prst="rect">
            <a:avLst/>
          </a:prstGeom>
          <a:noFill/>
        </p:spPr>
        <p:txBody>
          <a:bodyPr wrap="square" rtlCol="0">
            <a:spAutoFit/>
          </a:bodyPr>
          <a:lstStyle/>
          <a:p>
            <a:pPr algn="ctr"/>
            <a:r>
              <a:rPr lang="en-US" i="1" dirty="0" smtClean="0"/>
              <a:t>Baker v. State </a:t>
            </a:r>
            <a:r>
              <a:rPr lang="en-US" dirty="0" smtClean="0"/>
              <a:t>(Vermont, 1999)</a:t>
            </a:r>
          </a:p>
          <a:p>
            <a:endParaRPr lang="en-US" dirty="0"/>
          </a:p>
          <a:p>
            <a:r>
              <a:rPr lang="en-US" dirty="0"/>
              <a:t>We hold that the State is constitutionally required to extend to same-sex couples the common benefits and protections that flow from marriage under Vermont law. </a:t>
            </a:r>
            <a:r>
              <a:rPr lang="en-US" b="1" dirty="0">
                <a:solidFill>
                  <a:srgbClr val="FF0000"/>
                </a:solidFill>
              </a:rPr>
              <a:t>Whether this ultimately takes the form of </a:t>
            </a:r>
            <a:r>
              <a:rPr lang="en-US" b="1" dirty="0" smtClean="0">
                <a:solidFill>
                  <a:srgbClr val="FF0000"/>
                </a:solidFill>
              </a:rPr>
              <a:t>inclusion </a:t>
            </a:r>
            <a:r>
              <a:rPr lang="en-US" b="1" dirty="0">
                <a:solidFill>
                  <a:srgbClr val="FF0000"/>
                </a:solidFill>
              </a:rPr>
              <a:t>within the marriage laws themselves or a parallel </a:t>
            </a:r>
            <a:r>
              <a:rPr lang="en-US" b="1" dirty="0" smtClean="0">
                <a:solidFill>
                  <a:srgbClr val="FF0000"/>
                </a:solidFill>
              </a:rPr>
              <a:t>“domestic partnership” </a:t>
            </a:r>
            <a:r>
              <a:rPr lang="en-US" b="1" dirty="0">
                <a:solidFill>
                  <a:srgbClr val="FF0000"/>
                </a:solidFill>
              </a:rPr>
              <a:t>system or some equivalent statutory alternative, rests with the </a:t>
            </a:r>
            <a:r>
              <a:rPr lang="en-US" b="1" dirty="0" smtClean="0">
                <a:solidFill>
                  <a:srgbClr val="FF0000"/>
                </a:solidFill>
              </a:rPr>
              <a:t>Legislature</a:t>
            </a:r>
            <a:r>
              <a:rPr lang="en-US" dirty="0" smtClean="0"/>
              <a:t>…</a:t>
            </a:r>
          </a:p>
          <a:p>
            <a:endParaRPr lang="en-US" dirty="0"/>
          </a:p>
          <a:p>
            <a:r>
              <a:rPr lang="en-US" dirty="0"/>
              <a:t>The concept of equality at the core of the Common Benefits Clause was not the eradication of racial or class distinctions, but rather the elimination of artificial governmental </a:t>
            </a:r>
            <a:r>
              <a:rPr lang="en-US" dirty="0" err="1"/>
              <a:t>preferments</a:t>
            </a:r>
            <a:r>
              <a:rPr lang="en-US" dirty="0"/>
              <a:t> and advantages. The Vermont Constitution would ensure that the law uniformly afforded every Vermonter its benefit, protection, and security so that social and political preeminence would reflect differences of capacity, disposition, and virtue, rather than governmental favor and </a:t>
            </a:r>
            <a:r>
              <a:rPr lang="en-US" dirty="0" smtClean="0"/>
              <a:t>privilege…</a:t>
            </a:r>
          </a:p>
          <a:p>
            <a:endParaRPr lang="en-US" dirty="0"/>
          </a:p>
          <a:p>
            <a:r>
              <a:rPr lang="en-US" dirty="0"/>
              <a:t>W</a:t>
            </a:r>
            <a:r>
              <a:rPr lang="en-US" dirty="0" smtClean="0"/>
              <a:t>e </a:t>
            </a:r>
            <a:r>
              <a:rPr lang="en-US" dirty="0"/>
              <a:t>find a constitutional obligation to extend to plaintiffs the common benefit, protection, and security that Vermont law provides opposite-sex married couples</a:t>
            </a:r>
            <a:r>
              <a:rPr lang="en-US" dirty="0" smtClean="0"/>
              <a:t>. It </a:t>
            </a:r>
            <a:r>
              <a:rPr lang="en-US" dirty="0"/>
              <a:t>remains only to determine the appropriate means and scope of relief compelled by this constitutional mandate....</a:t>
            </a:r>
          </a:p>
        </p:txBody>
      </p:sp>
    </p:spTree>
    <p:extLst>
      <p:ext uri="{BB962C8B-B14F-4D97-AF65-F5344CB8AC3E}">
        <p14:creationId xmlns:p14="http://schemas.microsoft.com/office/powerpoint/2010/main" val="42044212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219075"/>
            <a:ext cx="8572500" cy="641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04366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714" y="0"/>
            <a:ext cx="381000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2932" y="203719"/>
            <a:ext cx="2709068" cy="26537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3009559"/>
            <a:ext cx="5334000" cy="3706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34178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52400"/>
            <a:ext cx="7010400" cy="6186309"/>
          </a:xfrm>
          <a:prstGeom prst="rect">
            <a:avLst/>
          </a:prstGeom>
          <a:noFill/>
        </p:spPr>
        <p:txBody>
          <a:bodyPr wrap="square" rtlCol="0">
            <a:spAutoFit/>
          </a:bodyPr>
          <a:lstStyle/>
          <a:p>
            <a:pPr algn="ctr"/>
            <a:r>
              <a:rPr lang="en-US" i="1" dirty="0" err="1" smtClean="0"/>
              <a:t>Goodridge</a:t>
            </a:r>
            <a:r>
              <a:rPr lang="en-US" i="1" dirty="0" smtClean="0"/>
              <a:t> v. Dept. of Health </a:t>
            </a:r>
            <a:r>
              <a:rPr lang="en-US" dirty="0" smtClean="0"/>
              <a:t>(MA</a:t>
            </a:r>
            <a:r>
              <a:rPr lang="en-US" smtClean="0"/>
              <a:t>, 2003)</a:t>
            </a:r>
            <a:endParaRPr lang="en-US" dirty="0" smtClean="0"/>
          </a:p>
          <a:p>
            <a:endParaRPr lang="en-US" dirty="0"/>
          </a:p>
          <a:p>
            <a:r>
              <a:rPr lang="en-US" dirty="0" smtClean="0"/>
              <a:t>The </a:t>
            </a:r>
            <a:r>
              <a:rPr lang="en-US" dirty="0"/>
              <a:t>question before us is whether, consistent with the Massachusetts Constitution, the Commonwealth may deny the protections, benefits, and obligations conferred by civil marriage to two individuals of the same sex who wish to marry. We conclude that it may not. </a:t>
            </a:r>
            <a:r>
              <a:rPr lang="en-US" b="1" dirty="0">
                <a:solidFill>
                  <a:srgbClr val="FF0000"/>
                </a:solidFill>
              </a:rPr>
              <a:t>The Massachusetts Constitution affirms the dignity and equality of all individuals. It forbids the creation of second class citizens. In reaching our conclusion we have given full deference to the arguments made by the Commonwealth. But it has failed to identify any constitutionally adequate reason for denying civil marriage to same-sex </a:t>
            </a:r>
            <a:r>
              <a:rPr lang="en-US" b="1" dirty="0" smtClean="0">
                <a:solidFill>
                  <a:srgbClr val="FF0000"/>
                </a:solidFill>
              </a:rPr>
              <a:t>couples</a:t>
            </a:r>
            <a:r>
              <a:rPr lang="en-US" dirty="0" smtClean="0"/>
              <a:t>…</a:t>
            </a:r>
          </a:p>
          <a:p>
            <a:endParaRPr lang="en-US" dirty="0"/>
          </a:p>
          <a:p>
            <a:r>
              <a:rPr lang="en-US" dirty="0"/>
              <a:t>The "marriage is procreation" argument singles out the one unbridgeable difference between same-sex and opposite-sex couples, and transforms that difference into the essence of legal </a:t>
            </a:r>
            <a:r>
              <a:rPr lang="en-US" dirty="0" smtClean="0"/>
              <a:t>marriage…</a:t>
            </a:r>
          </a:p>
          <a:p>
            <a:endParaRPr lang="en-US" dirty="0"/>
          </a:p>
          <a:p>
            <a:r>
              <a:rPr lang="en-US" dirty="0"/>
              <a:t>In this case, we are confronted with an entire, sizeable class of parents raising children who have absolutely no access to civil marriage and its protections because they are forbidden from procuring a marriage license. It cannot be rational under our laws, and indeed it is not permitted, to penalize children by depriving them of State benefits because the State disapproves of their parents' sexual orientation</a:t>
            </a:r>
            <a:r>
              <a:rPr lang="en-US" dirty="0" smtClean="0"/>
              <a:t>.</a:t>
            </a:r>
            <a:endParaRPr lang="en-US" dirty="0"/>
          </a:p>
        </p:txBody>
      </p:sp>
    </p:spTree>
    <p:extLst>
      <p:ext uri="{BB962C8B-B14F-4D97-AF65-F5344CB8AC3E}">
        <p14:creationId xmlns:p14="http://schemas.microsoft.com/office/powerpoint/2010/main" val="35096817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media.cleveland.com/nationworld_impact/photo/gay-marriage-massachusettsjpg-4d36a601c11402f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3" y="166688"/>
            <a:ext cx="7569197" cy="638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54743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04800"/>
            <a:ext cx="8128000"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07403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214313"/>
            <a:ext cx="8572500"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92638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42900"/>
            <a:ext cx="8229600" cy="6172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82904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1" y="838200"/>
            <a:ext cx="8520024" cy="5190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42201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ay marriage bans2004.png"/>
          <p:cNvPicPr>
            <a:picLocks noChangeAspect="1"/>
          </p:cNvPicPr>
          <p:nvPr/>
        </p:nvPicPr>
        <p:blipFill>
          <a:blip r:embed="rId3" cstate="print"/>
          <a:stretch>
            <a:fillRect/>
          </a:stretch>
        </p:blipFill>
        <p:spPr>
          <a:xfrm>
            <a:off x="0" y="458560"/>
            <a:ext cx="9144000" cy="5940880"/>
          </a:xfrm>
          <a:prstGeom prst="rect">
            <a:avLst/>
          </a:prstGeom>
        </p:spPr>
      </p:pic>
    </p:spTree>
    <p:extLst>
      <p:ext uri="{BB962C8B-B14F-4D97-AF65-F5344CB8AC3E}">
        <p14:creationId xmlns:p14="http://schemas.microsoft.com/office/powerpoint/2010/main" val="32396326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hio04.PNG"/>
          <p:cNvPicPr>
            <a:picLocks noChangeAspect="1"/>
          </p:cNvPicPr>
          <p:nvPr/>
        </p:nvPicPr>
        <p:blipFill>
          <a:blip r:embed="rId3" cstate="print"/>
          <a:stretch>
            <a:fillRect/>
          </a:stretch>
        </p:blipFill>
        <p:spPr>
          <a:xfrm>
            <a:off x="113043" y="0"/>
            <a:ext cx="8917913" cy="6858000"/>
          </a:xfrm>
          <a:prstGeom prst="rect">
            <a:avLst/>
          </a:prstGeom>
        </p:spPr>
      </p:pic>
    </p:spTree>
    <p:extLst>
      <p:ext uri="{BB962C8B-B14F-4D97-AF65-F5344CB8AC3E}">
        <p14:creationId xmlns:p14="http://schemas.microsoft.com/office/powerpoint/2010/main" val="38691898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3" y="1143001"/>
            <a:ext cx="9154963" cy="4572000"/>
          </a:xfrm>
          <a:prstGeom prst="rect">
            <a:avLst/>
          </a:prstGeom>
        </p:spPr>
      </p:pic>
    </p:spTree>
    <p:extLst>
      <p:ext uri="{BB962C8B-B14F-4D97-AF65-F5344CB8AC3E}">
        <p14:creationId xmlns:p14="http://schemas.microsoft.com/office/powerpoint/2010/main" val="404747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894" y="457200"/>
            <a:ext cx="7411245" cy="5791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70956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457200"/>
            <a:ext cx="6553200" cy="5909310"/>
          </a:xfrm>
          <a:prstGeom prst="rect">
            <a:avLst/>
          </a:prstGeom>
          <a:noFill/>
        </p:spPr>
        <p:txBody>
          <a:bodyPr wrap="square" rtlCol="0">
            <a:spAutoFit/>
          </a:bodyPr>
          <a:lstStyle/>
          <a:p>
            <a:pPr algn="ctr"/>
            <a:r>
              <a:rPr lang="en-US" i="1" dirty="0" smtClean="0"/>
              <a:t>In re Marriage Cases </a:t>
            </a:r>
            <a:r>
              <a:rPr lang="en-US" dirty="0" smtClean="0"/>
              <a:t>(California, 2008)</a:t>
            </a:r>
          </a:p>
          <a:p>
            <a:endParaRPr lang="en-US" dirty="0"/>
          </a:p>
          <a:p>
            <a:r>
              <a:rPr lang="en-US" dirty="0" smtClean="0"/>
              <a:t>The California </a:t>
            </a:r>
            <a:r>
              <a:rPr lang="en-US" dirty="0"/>
              <a:t>Constitution </a:t>
            </a:r>
            <a:r>
              <a:rPr lang="en-US" dirty="0" smtClean="0"/>
              <a:t>properly </a:t>
            </a:r>
            <a:r>
              <a:rPr lang="en-US" dirty="0"/>
              <a:t>must be interpreted </a:t>
            </a:r>
            <a:r>
              <a:rPr lang="en-US" dirty="0" smtClean="0"/>
              <a:t>to guarantee </a:t>
            </a:r>
            <a:r>
              <a:rPr lang="en-US" dirty="0"/>
              <a:t>this basic civil right to all Californians, </a:t>
            </a:r>
            <a:r>
              <a:rPr lang="en-US" dirty="0" smtClean="0"/>
              <a:t>whether </a:t>
            </a:r>
            <a:r>
              <a:rPr lang="en-US" dirty="0"/>
              <a:t>gay or heterosexual, and to same-sex couples as well as to opposite-sex </a:t>
            </a:r>
            <a:r>
              <a:rPr lang="en-US" dirty="0" smtClean="0"/>
              <a:t>couples…</a:t>
            </a:r>
          </a:p>
          <a:p>
            <a:endParaRPr lang="en-US" dirty="0"/>
          </a:p>
          <a:p>
            <a:r>
              <a:rPr lang="en-US" dirty="0"/>
              <a:t>Like </a:t>
            </a:r>
            <a:r>
              <a:rPr lang="en-US" i="1" dirty="0" smtClean="0"/>
              <a:t>Perez</a:t>
            </a:r>
            <a:r>
              <a:rPr lang="en-US" dirty="0" smtClean="0"/>
              <a:t> [the decision </a:t>
            </a:r>
            <a:r>
              <a:rPr lang="en-US" smtClean="0"/>
              <a:t>that overturned </a:t>
            </a:r>
            <a:r>
              <a:rPr lang="en-US" dirty="0" smtClean="0"/>
              <a:t>the ban on interracial marriage], </a:t>
            </a:r>
            <a:r>
              <a:rPr lang="en-US" dirty="0"/>
              <a:t>subsequent California decisions discussing the nature of </a:t>
            </a:r>
            <a:r>
              <a:rPr lang="en-US" dirty="0" smtClean="0"/>
              <a:t>marriage </a:t>
            </a:r>
            <a:r>
              <a:rPr lang="en-US" dirty="0"/>
              <a:t>and the right to marry have recognized repeatedly the linkage between </a:t>
            </a:r>
            <a:r>
              <a:rPr lang="en-US" dirty="0" smtClean="0"/>
              <a:t>marriage</a:t>
            </a:r>
            <a:r>
              <a:rPr lang="en-US" dirty="0"/>
              <a:t>, establishing a home, and raising children in identifying civil marriage as </a:t>
            </a:r>
            <a:r>
              <a:rPr lang="en-US" dirty="0" smtClean="0"/>
              <a:t>the </a:t>
            </a:r>
            <a:r>
              <a:rPr lang="en-US" dirty="0"/>
              <a:t>means available to an individual to establish, with a loved one of his or her </a:t>
            </a:r>
            <a:r>
              <a:rPr lang="en-US" dirty="0" smtClean="0"/>
              <a:t>choice</a:t>
            </a:r>
            <a:r>
              <a:rPr lang="en-US" dirty="0"/>
              <a:t>, an officially recognized family </a:t>
            </a:r>
            <a:r>
              <a:rPr lang="en-US" dirty="0" smtClean="0"/>
              <a:t>relationship…</a:t>
            </a:r>
          </a:p>
          <a:p>
            <a:endParaRPr lang="en-US" dirty="0"/>
          </a:p>
          <a:p>
            <a:r>
              <a:rPr lang="en-US" b="1" dirty="0" smtClean="0">
                <a:solidFill>
                  <a:srgbClr val="FF0000"/>
                </a:solidFill>
              </a:rPr>
              <a:t>Whether or not the name “marriage,” in the abstract, is considered a core element of the state constitutional right to marry, one of the core elements of this fundamental right is the right of same-sex couples to have their official family relationship accorded the same dignity, respect, and stature as that accorded to all other officially recognized family relationships. </a:t>
            </a:r>
            <a:endParaRPr lang="en-US" b="1" dirty="0">
              <a:solidFill>
                <a:srgbClr val="FF0000"/>
              </a:solidFill>
            </a:endParaRPr>
          </a:p>
        </p:txBody>
      </p:sp>
    </p:spTree>
    <p:extLst>
      <p:ext uri="{BB962C8B-B14F-4D97-AF65-F5344CB8AC3E}">
        <p14:creationId xmlns:p14="http://schemas.microsoft.com/office/powerpoint/2010/main" val="21954655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214313"/>
            <a:ext cx="8572500"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38141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99000"/>
            <a:ext cx="5562600" cy="657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7487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74" y="-14288"/>
            <a:ext cx="3038475" cy="3076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1896" y="76200"/>
            <a:ext cx="3407229"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5133975"/>
            <a:ext cx="2943225" cy="166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174" y="2971800"/>
            <a:ext cx="3067050" cy="2162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8800" y="3200400"/>
            <a:ext cx="3103790" cy="2188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24133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9725"/>
            <a:ext cx="9572625" cy="3638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5692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533400"/>
            <a:ext cx="6858000" cy="5632311"/>
          </a:xfrm>
          <a:prstGeom prst="rect">
            <a:avLst/>
          </a:prstGeom>
          <a:noFill/>
        </p:spPr>
        <p:txBody>
          <a:bodyPr wrap="square" rtlCol="0">
            <a:spAutoFit/>
          </a:bodyPr>
          <a:lstStyle/>
          <a:p>
            <a:pPr algn="ctr"/>
            <a:r>
              <a:rPr lang="en-US" i="1" dirty="0" err="1" smtClean="0"/>
              <a:t>Varnum</a:t>
            </a:r>
            <a:r>
              <a:rPr lang="en-US" i="1" dirty="0" smtClean="0"/>
              <a:t> v. Brien </a:t>
            </a:r>
            <a:r>
              <a:rPr lang="en-US" dirty="0" smtClean="0"/>
              <a:t>(Iowa, 2009)</a:t>
            </a:r>
          </a:p>
          <a:p>
            <a:endParaRPr lang="en-US" dirty="0"/>
          </a:p>
          <a:p>
            <a:r>
              <a:rPr lang="en-US" dirty="0" smtClean="0"/>
              <a:t>The primary constitutional principle at the heart of this case is the doctrine of equal protection…</a:t>
            </a:r>
          </a:p>
          <a:p>
            <a:endParaRPr lang="en-US" dirty="0"/>
          </a:p>
          <a:p>
            <a:r>
              <a:rPr lang="en-US" dirty="0" smtClean="0"/>
              <a:t>We begin with the County’s argument that the goal of the same-sex </a:t>
            </a:r>
          </a:p>
          <a:p>
            <a:r>
              <a:rPr lang="en-US" dirty="0" smtClean="0"/>
              <a:t>marriage ban is to ensure children will be raised only in the optimal milieu.  In pursuit of this objective, the statutory exclusion of gay and lesbian people is both under-inclusive and over-inclusive. </a:t>
            </a:r>
            <a:r>
              <a:rPr lang="en-US" b="1" dirty="0" smtClean="0">
                <a:solidFill>
                  <a:srgbClr val="FF0000"/>
                </a:solidFill>
              </a:rPr>
              <a:t>The civil marriage statute is under-inclusive because it does not exclude from marriage other groups of parents—such as child abusers, sexual predators, parents neglecting to provide child support, and violent felons—that are undeniably less than optimal parents</a:t>
            </a:r>
            <a:r>
              <a:rPr lang="en-US" dirty="0" smtClean="0"/>
              <a:t>…</a:t>
            </a:r>
          </a:p>
          <a:p>
            <a:endParaRPr lang="en-US" dirty="0" smtClean="0"/>
          </a:p>
          <a:p>
            <a:r>
              <a:rPr lang="en-US" dirty="0" smtClean="0"/>
              <a:t>While unexpressed, religious sentiment most likely motivates many, if </a:t>
            </a:r>
          </a:p>
          <a:p>
            <a:r>
              <a:rPr lang="en-US" dirty="0" smtClean="0"/>
              <a:t>not most, opponents of same-sex civil marriage and perhaps even shapes the views of those people who may accept gay and lesbian unions but find the notion of same-sex marriage unsettling…Whether expressly or impliedly, much of society rejects same-sex marriage due to sincere, deeply ingrained—even fundamental—religious belief.</a:t>
            </a:r>
            <a:endParaRPr lang="en-US" dirty="0"/>
          </a:p>
        </p:txBody>
      </p:sp>
    </p:spTree>
    <p:extLst>
      <p:ext uri="{BB962C8B-B14F-4D97-AF65-F5344CB8AC3E}">
        <p14:creationId xmlns:p14="http://schemas.microsoft.com/office/powerpoint/2010/main" val="22087485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9687" y="518102"/>
            <a:ext cx="7548513" cy="5654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81603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068" y="1028700"/>
            <a:ext cx="8602132" cy="483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12895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yes on 1 tv ad - give me a break.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3401" y="457200"/>
            <a:ext cx="8441266" cy="5697854"/>
          </a:xfrm>
          <a:prstGeom prst="rect">
            <a:avLst/>
          </a:prstGeom>
        </p:spPr>
      </p:pic>
    </p:spTree>
    <p:extLst>
      <p:ext uri="{BB962C8B-B14F-4D97-AF65-F5344CB8AC3E}">
        <p14:creationId xmlns:p14="http://schemas.microsoft.com/office/powerpoint/2010/main" val="33606864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119" y="774954"/>
            <a:ext cx="8249681" cy="5321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79776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76200"/>
            <a:ext cx="6264792" cy="3677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5" y="3732727"/>
            <a:ext cx="5943771" cy="3125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17780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275" y="152400"/>
            <a:ext cx="6267450" cy="655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70500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1" y="533401"/>
            <a:ext cx="8090168" cy="5675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84456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40" y="1420448"/>
            <a:ext cx="8800059" cy="4142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99971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KC\Downloads\people-press-2-16-12-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96" y="990600"/>
            <a:ext cx="8947356"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48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933" y="350641"/>
            <a:ext cx="7830268" cy="6202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80748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8381828" cy="4592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02327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ama edited.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14400" y="457200"/>
            <a:ext cx="7620000" cy="5715000"/>
          </a:xfrm>
          <a:prstGeom prst="rect">
            <a:avLst/>
          </a:prstGeom>
        </p:spPr>
      </p:pic>
    </p:spTree>
    <p:extLst>
      <p:ext uri="{BB962C8B-B14F-4D97-AF65-F5344CB8AC3E}">
        <p14:creationId xmlns:p14="http://schemas.microsoft.com/office/powerpoint/2010/main" val="32023759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46" y="533400"/>
            <a:ext cx="8344909" cy="5791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49010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7048500" cy="6965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98792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yes on 1- mainers united for marriage - rob  amy of fairfield.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30416239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32657"/>
            <a:ext cx="4680857"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32657"/>
            <a:ext cx="4788708" cy="68580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0548" y="5562600"/>
            <a:ext cx="2849052"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6553200"/>
            <a:ext cx="4010025"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9800" y="5713081"/>
            <a:ext cx="3021792" cy="922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16526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6528" y="86940"/>
            <a:ext cx="6329673" cy="6771060"/>
          </a:xfrm>
          <a:prstGeom prst="rect">
            <a:avLst/>
          </a:prstGeom>
        </p:spPr>
      </p:pic>
    </p:spTree>
    <p:extLst>
      <p:ext uri="{BB962C8B-B14F-4D97-AF65-F5344CB8AC3E}">
        <p14:creationId xmlns:p14="http://schemas.microsoft.com/office/powerpoint/2010/main" val="13567888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70" y="1143000"/>
            <a:ext cx="9216341"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03265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381000"/>
            <a:ext cx="6858000" cy="6463308"/>
          </a:xfrm>
          <a:prstGeom prst="rect">
            <a:avLst/>
          </a:prstGeom>
          <a:noFill/>
        </p:spPr>
        <p:txBody>
          <a:bodyPr wrap="square" rtlCol="0">
            <a:spAutoFit/>
          </a:bodyPr>
          <a:lstStyle/>
          <a:p>
            <a:pPr algn="ctr"/>
            <a:r>
              <a:rPr lang="en-US" i="1" dirty="0" smtClean="0"/>
              <a:t>Massachusetts v. Dept. of Health and Human Services </a:t>
            </a:r>
            <a:r>
              <a:rPr lang="en-US" dirty="0" smtClean="0"/>
              <a:t>(1</a:t>
            </a:r>
            <a:r>
              <a:rPr lang="en-US" baseline="30000" dirty="0" smtClean="0"/>
              <a:t>st</a:t>
            </a:r>
            <a:r>
              <a:rPr lang="en-US" dirty="0" smtClean="0"/>
              <a:t> circuit, 2012)</a:t>
            </a:r>
          </a:p>
          <a:p>
            <a:endParaRPr lang="en-US" dirty="0"/>
          </a:p>
          <a:p>
            <a:r>
              <a:rPr lang="en-US" dirty="0"/>
              <a:t>W</a:t>
            </a:r>
            <a:r>
              <a:rPr lang="en-US" dirty="0" smtClean="0"/>
              <a:t>e </a:t>
            </a:r>
            <a:r>
              <a:rPr lang="en-US" dirty="0"/>
              <a:t>conclude that the extreme deference accorded to ordinary economic </a:t>
            </a:r>
            <a:r>
              <a:rPr lang="en-US" dirty="0" smtClean="0"/>
              <a:t>legislation…would </a:t>
            </a:r>
            <a:r>
              <a:rPr lang="en-US" dirty="0"/>
              <a:t>not be extended to DOMA by the Supreme Court; and without insisting on </a:t>
            </a:r>
            <a:r>
              <a:rPr lang="en-US" dirty="0" smtClean="0"/>
              <a:t>“compelling” </a:t>
            </a:r>
            <a:r>
              <a:rPr lang="en-US" dirty="0"/>
              <a:t>or </a:t>
            </a:r>
            <a:r>
              <a:rPr lang="en-US" dirty="0" smtClean="0"/>
              <a:t>“important” </a:t>
            </a:r>
            <a:r>
              <a:rPr lang="en-US" dirty="0"/>
              <a:t>justifications or "narrow tailoring," the Court would scrutinize with care the purported bases for the legislation. Before providing such scrutiny, a separate </a:t>
            </a:r>
            <a:r>
              <a:rPr lang="en-US" dirty="0" smtClean="0"/>
              <a:t>element…--</a:t>
            </a:r>
            <a:r>
              <a:rPr lang="en-US" dirty="0"/>
              <a:t>federalism--must be </a:t>
            </a:r>
            <a:r>
              <a:rPr lang="en-US" dirty="0" smtClean="0"/>
              <a:t>considered…</a:t>
            </a:r>
          </a:p>
          <a:p>
            <a:endParaRPr lang="en-US" dirty="0"/>
          </a:p>
          <a:p>
            <a:r>
              <a:rPr lang="en-US" b="1" dirty="0">
                <a:solidFill>
                  <a:srgbClr val="FF0000"/>
                </a:solidFill>
              </a:rPr>
              <a:t>Despite its ramifying application throughout the U.S. Code, only one day of hearings was held on DOMA, </a:t>
            </a:r>
            <a:r>
              <a:rPr lang="en-US" b="1" dirty="0" smtClean="0">
                <a:solidFill>
                  <a:srgbClr val="FF0000"/>
                </a:solidFill>
              </a:rPr>
              <a:t>and </a:t>
            </a:r>
            <a:r>
              <a:rPr lang="en-US" b="1" dirty="0">
                <a:solidFill>
                  <a:srgbClr val="FF0000"/>
                </a:solidFill>
              </a:rPr>
              <a:t>none of the testimony concerned DOMA's effects on the numerous federal programs at issue. Some of the odder consequences of DOMA testify to the speed with which it was </a:t>
            </a:r>
            <a:r>
              <a:rPr lang="en-US" b="1" dirty="0" smtClean="0">
                <a:solidFill>
                  <a:srgbClr val="FF0000"/>
                </a:solidFill>
              </a:rPr>
              <a:t>adopted</a:t>
            </a:r>
            <a:r>
              <a:rPr lang="en-US" dirty="0" smtClean="0"/>
              <a:t>…</a:t>
            </a:r>
          </a:p>
          <a:p>
            <a:endParaRPr lang="en-US" dirty="0"/>
          </a:p>
          <a:p>
            <a:r>
              <a:rPr lang="en-US" dirty="0"/>
              <a:t>For generations, moral disapproval has been taken as an adequate basis for legislation, although usually in choices made by state legislators to whom general police power is entrusted. But, speaking directly of same-sex preferences, </a:t>
            </a:r>
            <a:r>
              <a:rPr lang="en-US" u="sng" dirty="0"/>
              <a:t>Lawrence</a:t>
            </a:r>
            <a:r>
              <a:rPr lang="en-US" dirty="0"/>
              <a:t> ruled that moral disapproval alone cannot justify legislation discriminating on this basis. </a:t>
            </a:r>
            <a:r>
              <a:rPr lang="en-US" dirty="0" smtClean="0"/>
              <a:t>Moral </a:t>
            </a:r>
            <a:r>
              <a:rPr lang="en-US" dirty="0"/>
              <a:t>judgments can hardly be avoided in legislation, but </a:t>
            </a:r>
            <a:r>
              <a:rPr lang="en-US" u="sng" dirty="0"/>
              <a:t>Lawrence</a:t>
            </a:r>
            <a:r>
              <a:rPr lang="en-US" dirty="0"/>
              <a:t> and </a:t>
            </a:r>
            <a:r>
              <a:rPr lang="en-US" u="sng" dirty="0" err="1"/>
              <a:t>Romer</a:t>
            </a:r>
            <a:r>
              <a:rPr lang="en-US" dirty="0"/>
              <a:t> have undercut </a:t>
            </a:r>
            <a:r>
              <a:rPr lang="en-US" u="sng" dirty="0" smtClean="0"/>
              <a:t>this </a:t>
            </a:r>
            <a:r>
              <a:rPr lang="en-US" dirty="0" smtClean="0"/>
              <a:t>basis</a:t>
            </a:r>
            <a:r>
              <a:rPr lang="en-US" dirty="0"/>
              <a:t>.</a:t>
            </a:r>
          </a:p>
          <a:p>
            <a:endParaRPr lang="en-US" dirty="0"/>
          </a:p>
        </p:txBody>
      </p:sp>
    </p:spTree>
    <p:extLst>
      <p:ext uri="{BB962C8B-B14F-4D97-AF65-F5344CB8AC3E}">
        <p14:creationId xmlns:p14="http://schemas.microsoft.com/office/powerpoint/2010/main" val="41448504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1" y="533400"/>
            <a:ext cx="8776724" cy="5832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56389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971" y="381000"/>
            <a:ext cx="8888061"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18850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4740639" cy="55902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4772" y="1219200"/>
            <a:ext cx="4549228"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52400" y="6477000"/>
            <a:ext cx="3962400" cy="369332"/>
          </a:xfrm>
          <a:prstGeom prst="rect">
            <a:avLst/>
          </a:prstGeom>
          <a:noFill/>
        </p:spPr>
        <p:txBody>
          <a:bodyPr wrap="square" rtlCol="0">
            <a:spAutoFit/>
          </a:bodyPr>
          <a:lstStyle/>
          <a:p>
            <a:r>
              <a:rPr lang="en-US" dirty="0" smtClean="0">
                <a:solidFill>
                  <a:prstClr val="black"/>
                </a:solidFill>
              </a:rPr>
              <a:t>@538, </a:t>
            </a:r>
            <a:r>
              <a:rPr lang="en-US" i="1" dirty="0" smtClean="0">
                <a:solidFill>
                  <a:prstClr val="black"/>
                </a:solidFill>
              </a:rPr>
              <a:t>New York Times</a:t>
            </a:r>
            <a:endParaRPr lang="en-US" i="1" dirty="0">
              <a:solidFill>
                <a:prstClr val="black"/>
              </a:solidFill>
            </a:endParaRPr>
          </a:p>
        </p:txBody>
      </p:sp>
    </p:spTree>
    <p:extLst>
      <p:ext uri="{BB962C8B-B14F-4D97-AF65-F5344CB8AC3E}">
        <p14:creationId xmlns:p14="http://schemas.microsoft.com/office/powerpoint/2010/main" val="386490325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64411"/>
            <a:ext cx="8229599" cy="5428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13019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909" y="381000"/>
            <a:ext cx="3399341" cy="2632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013823"/>
            <a:ext cx="4852987" cy="3844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416719"/>
            <a:ext cx="3854016" cy="2566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012581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3" y="228600"/>
            <a:ext cx="9490145" cy="6172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69513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3810</TotalTime>
  <Words>813</Words>
  <Application>Microsoft Office PowerPoint</Application>
  <PresentationFormat>On-screen Show (4:3)</PresentationFormat>
  <Paragraphs>41</Paragraphs>
  <Slides>47</Slides>
  <Notes>2</Notes>
  <HiddenSlides>0</HiddenSlides>
  <MMClips>3</MMClips>
  <ScaleCrop>false</ScaleCrop>
  <HeadingPairs>
    <vt:vector size="4" baseType="variant">
      <vt:variant>
        <vt:lpstr>Theme</vt:lpstr>
      </vt:variant>
      <vt:variant>
        <vt:i4>3</vt:i4>
      </vt:variant>
      <vt:variant>
        <vt:lpstr>Slide Titles</vt:lpstr>
      </vt:variant>
      <vt:variant>
        <vt:i4>47</vt:i4>
      </vt:variant>
    </vt:vector>
  </HeadingPairs>
  <TitlesOfParts>
    <vt:vector size="50" baseType="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dc:creator>
  <cp:lastModifiedBy>KC</cp:lastModifiedBy>
  <cp:revision>50</cp:revision>
  <dcterms:created xsi:type="dcterms:W3CDTF">2013-04-18T22:09:39Z</dcterms:created>
  <dcterms:modified xsi:type="dcterms:W3CDTF">2013-04-25T18:10:43Z</dcterms:modified>
</cp:coreProperties>
</file>