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5" r:id="rId2"/>
    <p:sldId id="276" r:id="rId3"/>
    <p:sldId id="277" r:id="rId4"/>
    <p:sldId id="278" r:id="rId5"/>
    <p:sldId id="273" r:id="rId6"/>
    <p:sldId id="272" r:id="rId7"/>
    <p:sldId id="274" r:id="rId8"/>
    <p:sldId id="279" r:id="rId9"/>
    <p:sldId id="284" r:id="rId10"/>
    <p:sldId id="262" r:id="rId11"/>
    <p:sldId id="280" r:id="rId12"/>
    <p:sldId id="258" r:id="rId13"/>
    <p:sldId id="257" r:id="rId14"/>
    <p:sldId id="285" r:id="rId15"/>
    <p:sldId id="266" r:id="rId16"/>
    <p:sldId id="265" r:id="rId17"/>
    <p:sldId id="259" r:id="rId18"/>
    <p:sldId id="286" r:id="rId19"/>
    <p:sldId id="263" r:id="rId20"/>
    <p:sldId id="270" r:id="rId21"/>
    <p:sldId id="261" r:id="rId22"/>
    <p:sldId id="267" r:id="rId23"/>
    <p:sldId id="268" r:id="rId24"/>
    <p:sldId id="264" r:id="rId25"/>
    <p:sldId id="282" r:id="rId26"/>
    <p:sldId id="283" r:id="rId27"/>
    <p:sldId id="269"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0D2E9-9B93-448D-BE62-EFB01719E03D}" type="datetimeFigureOut">
              <a:rPr lang="en-US" smtClean="0"/>
              <a:t>25-Feb-13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1F7CC3-68B7-476A-B3F1-58ABB2D829D2}" type="slidenum">
              <a:rPr lang="en-US" smtClean="0"/>
              <a:t>‹#›</a:t>
            </a:fld>
            <a:endParaRPr lang="en-US"/>
          </a:p>
        </p:txBody>
      </p:sp>
    </p:spTree>
    <p:extLst>
      <p:ext uri="{BB962C8B-B14F-4D97-AF65-F5344CB8AC3E}">
        <p14:creationId xmlns:p14="http://schemas.microsoft.com/office/powerpoint/2010/main" val="2126212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Brigham young</a:t>
            </a:r>
            <a:endParaRPr lang="en-US" dirty="0"/>
          </a:p>
        </p:txBody>
      </p:sp>
      <p:sp>
        <p:nvSpPr>
          <p:cNvPr id="4" name="Slide Number Placeholder 3"/>
          <p:cNvSpPr>
            <a:spLocks noGrp="1"/>
          </p:cNvSpPr>
          <p:nvPr>
            <p:ph type="sldNum" sz="quarter" idx="10"/>
          </p:nvPr>
        </p:nvSpPr>
        <p:spPr/>
        <p:txBody>
          <a:bodyPr/>
          <a:lstStyle/>
          <a:p>
            <a:fld id="{161F7CC3-68B7-476A-B3F1-58ABB2D829D2}" type="slidenum">
              <a:rPr lang="en-US" smtClean="0"/>
              <a:t>7</a:t>
            </a:fld>
            <a:endParaRPr lang="en-US"/>
          </a:p>
        </p:txBody>
      </p:sp>
    </p:spTree>
    <p:extLst>
      <p:ext uri="{BB962C8B-B14F-4D97-AF65-F5344CB8AC3E}">
        <p14:creationId xmlns:p14="http://schemas.microsoft.com/office/powerpoint/2010/main" val="1455088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769900-F20A-4D7E-9FF1-C667AA6B25D7}"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2157700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769900-F20A-4D7E-9FF1-C667AA6B25D7}"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659800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769900-F20A-4D7E-9FF1-C667AA6B25D7}"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158200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769900-F20A-4D7E-9FF1-C667AA6B25D7}" type="datetimeFigureOut">
              <a:rPr lang="en-US" smtClean="0"/>
              <a:t>25-Feb-13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57577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769900-F20A-4D7E-9FF1-C667AA6B25D7}" type="datetimeFigureOut">
              <a:rPr lang="en-US" smtClean="0"/>
              <a:t>25-Feb-13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3705426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769900-F20A-4D7E-9FF1-C667AA6B25D7}" type="datetimeFigureOut">
              <a:rPr lang="en-US" smtClean="0"/>
              <a:t>25-Feb-13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279143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769900-F20A-4D7E-9FF1-C667AA6B25D7}" type="datetimeFigureOut">
              <a:rPr lang="en-US" smtClean="0"/>
              <a:t>25-Feb-13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393820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769900-F20A-4D7E-9FF1-C667AA6B25D7}" type="datetimeFigureOut">
              <a:rPr lang="en-US" smtClean="0"/>
              <a:t>25-Feb-13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2465983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769900-F20A-4D7E-9FF1-C667AA6B25D7}" type="datetimeFigureOut">
              <a:rPr lang="en-US" smtClean="0"/>
              <a:t>25-Feb-13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147494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769900-F20A-4D7E-9FF1-C667AA6B25D7}"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3282403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769900-F20A-4D7E-9FF1-C667AA6B25D7}"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3C3D-5F29-4A12-A664-E52AB85E3FC8}" type="slidenum">
              <a:rPr lang="en-US" smtClean="0"/>
              <a:t>‹#›</a:t>
            </a:fld>
            <a:endParaRPr lang="en-US"/>
          </a:p>
        </p:txBody>
      </p:sp>
    </p:spTree>
    <p:extLst>
      <p:ext uri="{BB962C8B-B14F-4D97-AF65-F5344CB8AC3E}">
        <p14:creationId xmlns:p14="http://schemas.microsoft.com/office/powerpoint/2010/main" val="38483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69900-F20A-4D7E-9FF1-C667AA6B25D7}" type="datetimeFigureOut">
              <a:rPr lang="en-US" smtClean="0"/>
              <a:t>25-Feb-13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33C3D-5F29-4A12-A664-E52AB85E3FC8}" type="slidenum">
              <a:rPr lang="en-US" smtClean="0"/>
              <a:t>‹#›</a:t>
            </a:fld>
            <a:endParaRPr lang="en-US"/>
          </a:p>
        </p:txBody>
      </p:sp>
    </p:spTree>
    <p:extLst>
      <p:ext uri="{BB962C8B-B14F-4D97-AF65-F5344CB8AC3E}">
        <p14:creationId xmlns:p14="http://schemas.microsoft.com/office/powerpoint/2010/main" val="1776740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cholar.google.com/scholar_case?case=8050731321644873759" TargetMode="External"/><Relationship Id="rId2" Type="http://schemas.openxmlformats.org/officeDocument/2006/relationships/hyperlink" Target="http://scholar.google.com/scholar_case?case=16175793893966768030"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0960"/>
            <a:ext cx="3962400" cy="6879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7533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914400"/>
            <a:ext cx="6553200" cy="5355312"/>
          </a:xfrm>
          <a:prstGeom prst="rect">
            <a:avLst/>
          </a:prstGeom>
          <a:noFill/>
        </p:spPr>
        <p:txBody>
          <a:bodyPr wrap="square" rtlCol="0">
            <a:spAutoFit/>
          </a:bodyPr>
          <a:lstStyle/>
          <a:p>
            <a:pPr algn="ctr"/>
            <a:r>
              <a:rPr lang="en-US" dirty="0" smtClean="0"/>
              <a:t>Blackstone on coverture</a:t>
            </a:r>
          </a:p>
          <a:p>
            <a:endParaRPr lang="en-US" dirty="0"/>
          </a:p>
          <a:p>
            <a:r>
              <a:rPr lang="en-US" b="1" dirty="0">
                <a:solidFill>
                  <a:srgbClr val="FF0000"/>
                </a:solidFill>
              </a:rPr>
              <a:t>By marriage, the husband and wife are one person in law: that is, the very being or legal existence of the woman is suspended during the marriage, or at least is incorporated and consolidated into that of the husband</a:t>
            </a:r>
            <a:r>
              <a:rPr lang="en-US" dirty="0"/>
              <a:t>: under whose wing, protection, and cover, she performs every thing; and is therefore called in our law-French a </a:t>
            </a:r>
            <a:r>
              <a:rPr lang="en-US" dirty="0" err="1"/>
              <a:t>feme</a:t>
            </a:r>
            <a:r>
              <a:rPr lang="en-US" dirty="0"/>
              <a:t>-covert; is said to be covert-baron, or under the protection and influence of her husband, her baron, or lord; and her condition during her marriage is called her coverture. Upon this principle, of a union of person in husband and wife, depend almost all the legal rights, duties, and disabilities, that either of them acquire by the marriage. I speak not at present of the rights of property, but of such as are merely personal. For this reason, a man cannot grant any thing to his wife, or enter into covenant with her: for the grant would be to suppose her separate existence; and to covenant with her, would be only to covenant with himself: and therefore it is also generally true, that all compacts made between husband and wife, when single, are voided by the intermarriage</a:t>
            </a:r>
          </a:p>
        </p:txBody>
      </p:sp>
    </p:spTree>
    <p:extLst>
      <p:ext uri="{BB962C8B-B14F-4D97-AF65-F5344CB8AC3E}">
        <p14:creationId xmlns:p14="http://schemas.microsoft.com/office/powerpoint/2010/main" val="378401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53" y="228600"/>
            <a:ext cx="8417713" cy="6324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6934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9050"/>
            <a:ext cx="8648700" cy="681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779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760" y="530225"/>
            <a:ext cx="8267240" cy="571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3819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233089" cy="5491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4413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4310" y="72817"/>
            <a:ext cx="6776689" cy="6632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294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6629400" cy="5632311"/>
          </a:xfrm>
          <a:prstGeom prst="rect">
            <a:avLst/>
          </a:prstGeom>
          <a:noFill/>
        </p:spPr>
        <p:txBody>
          <a:bodyPr wrap="square" rtlCol="0">
            <a:spAutoFit/>
          </a:bodyPr>
          <a:lstStyle/>
          <a:p>
            <a:pPr algn="ctr"/>
            <a:r>
              <a:rPr lang="en-US" i="1" dirty="0" smtClean="0"/>
              <a:t>Late </a:t>
            </a:r>
            <a:r>
              <a:rPr lang="en-US" i="1" dirty="0"/>
              <a:t>Corporation of the Church of Jesus </a:t>
            </a:r>
            <a:r>
              <a:rPr lang="en-US" i="1" dirty="0" smtClean="0"/>
              <a:t>Christ</a:t>
            </a:r>
          </a:p>
          <a:p>
            <a:pPr algn="ctr"/>
            <a:r>
              <a:rPr lang="en-US" i="1" dirty="0" smtClean="0"/>
              <a:t>of </a:t>
            </a:r>
            <a:r>
              <a:rPr lang="en-US" i="1" dirty="0"/>
              <a:t>Latter-Day Saints v. United </a:t>
            </a:r>
            <a:r>
              <a:rPr lang="en-US" i="1" dirty="0" smtClean="0"/>
              <a:t>States </a:t>
            </a:r>
            <a:r>
              <a:rPr lang="en-US" dirty="0" smtClean="0"/>
              <a:t>(1890)</a:t>
            </a:r>
          </a:p>
          <a:p>
            <a:endParaRPr lang="en-US" dirty="0"/>
          </a:p>
          <a:p>
            <a:r>
              <a:rPr lang="en-US" dirty="0" smtClean="0"/>
              <a:t>One </a:t>
            </a:r>
            <a:r>
              <a:rPr lang="en-US" dirty="0"/>
              <a:t>pretense for </a:t>
            </a:r>
            <a:r>
              <a:rPr lang="en-US" dirty="0" smtClean="0"/>
              <a:t>[Mormons’] obstinate </a:t>
            </a:r>
            <a:r>
              <a:rPr lang="en-US" dirty="0"/>
              <a:t>course is that their belief in the practice of polygamy, or in the right to indulge in it, is a religious belief, and therefore under the protection of the constitutional guaranty of religious freedom. This is altogether a sophistical plea. No doubt the Thugs of </a:t>
            </a:r>
            <a:r>
              <a:rPr lang="en-US" dirty="0" smtClean="0"/>
              <a:t>India imagined </a:t>
            </a:r>
            <a:r>
              <a:rPr lang="en-US" dirty="0"/>
              <a:t>that their belief in the right of assassination was a religious belief; but their thinking so did not make it so. The practice of suttee by the Hindu widows may have sprung from a supposed religious conviction. The offering of human </a:t>
            </a:r>
            <a:r>
              <a:rPr lang="en-US" dirty="0" smtClean="0"/>
              <a:t>sacrifices </a:t>
            </a:r>
            <a:r>
              <a:rPr lang="en-US" dirty="0"/>
              <a:t>by our own ancestors in Britain was no doubt sanctioned by an equally conscientious impulse. But no one, on that account, would hesitate to brand these practices, now, as crimes against society, and obnoxious to condemnation and punishment by the civil authority. </a:t>
            </a:r>
            <a:r>
              <a:rPr lang="en-US" b="1" dirty="0">
                <a:solidFill>
                  <a:srgbClr val="FF0000"/>
                </a:solidFill>
              </a:rPr>
              <a:t>The state has a perfect right to prohibit polygamy, and all other open offenses against the enlightened sentiment of mankind, notwithstanding the pretense of religious conviction by which they may be advocated and practiced. </a:t>
            </a:r>
          </a:p>
          <a:p>
            <a:endParaRPr lang="en-US" dirty="0"/>
          </a:p>
        </p:txBody>
      </p:sp>
    </p:spTree>
    <p:extLst>
      <p:ext uri="{BB962C8B-B14F-4D97-AF65-F5344CB8AC3E}">
        <p14:creationId xmlns:p14="http://schemas.microsoft.com/office/powerpoint/2010/main" val="3355583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762000"/>
            <a:ext cx="6324600" cy="3170099"/>
          </a:xfrm>
          <a:prstGeom prst="rect">
            <a:avLst/>
          </a:prstGeom>
          <a:noFill/>
        </p:spPr>
        <p:txBody>
          <a:bodyPr wrap="square" rtlCol="0">
            <a:spAutoFit/>
          </a:bodyPr>
          <a:lstStyle/>
          <a:p>
            <a:pPr fontAlgn="base"/>
            <a:endParaRPr lang="en-US" sz="2000" i="1" dirty="0" smtClean="0">
              <a:hlinkClick r:id="rId2"/>
            </a:endParaRPr>
          </a:p>
          <a:p>
            <a:pPr fontAlgn="base"/>
            <a:r>
              <a:rPr lang="en-US" sz="2000" i="1" dirty="0" smtClean="0">
                <a:hlinkClick r:id="rId2"/>
              </a:rPr>
              <a:t>Meyer </a:t>
            </a:r>
            <a:r>
              <a:rPr lang="en-US" sz="2000" i="1" dirty="0">
                <a:hlinkClick r:id="rId2"/>
              </a:rPr>
              <a:t>v. Nebraska</a:t>
            </a:r>
            <a:r>
              <a:rPr lang="en-US" sz="2000" i="1" dirty="0"/>
              <a:t>, </a:t>
            </a:r>
            <a:r>
              <a:rPr lang="en-US" sz="2000" dirty="0"/>
              <a:t>262 U.S. 390, 399 (1923): The right “to marry, establish a home and bring up children” is a central part of liberty protected by the Due Process Clause</a:t>
            </a:r>
            <a:r>
              <a:rPr lang="en-US" sz="2000" dirty="0" smtClean="0"/>
              <a:t>.</a:t>
            </a:r>
          </a:p>
          <a:p>
            <a:pPr fontAlgn="base"/>
            <a:endParaRPr lang="en-US" sz="2000" dirty="0"/>
          </a:p>
          <a:p>
            <a:pPr fontAlgn="base"/>
            <a:r>
              <a:rPr lang="en-US" sz="2000" i="1" dirty="0">
                <a:hlinkClick r:id="rId3"/>
              </a:rPr>
              <a:t>Skinner v. Oklahoma ex rel. Williamson</a:t>
            </a:r>
            <a:r>
              <a:rPr lang="en-US" sz="2000" dirty="0"/>
              <a:t>, 316 U.S. 535, 541 (1942): Marriage “one of the basic civil rights of man,” “fundamental to the very existence and survival of the race.”</a:t>
            </a:r>
          </a:p>
          <a:p>
            <a:endParaRPr lang="en-US" sz="2000" dirty="0"/>
          </a:p>
        </p:txBody>
      </p:sp>
    </p:spTree>
    <p:extLst>
      <p:ext uri="{BB962C8B-B14F-4D97-AF65-F5344CB8AC3E}">
        <p14:creationId xmlns:p14="http://schemas.microsoft.com/office/powerpoint/2010/main" val="2595709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292" y="243840"/>
            <a:ext cx="8069908" cy="6614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6916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28600"/>
            <a:ext cx="6553200" cy="5878532"/>
          </a:xfrm>
          <a:prstGeom prst="rect">
            <a:avLst/>
          </a:prstGeom>
          <a:noFill/>
        </p:spPr>
        <p:txBody>
          <a:bodyPr wrap="square" rtlCol="0">
            <a:spAutoFit/>
          </a:bodyPr>
          <a:lstStyle/>
          <a:p>
            <a:pPr algn="ctr"/>
            <a:r>
              <a:rPr lang="en-US" i="1" dirty="0" smtClean="0"/>
              <a:t>Pace v. Alabama </a:t>
            </a:r>
            <a:r>
              <a:rPr lang="en-US" dirty="0" smtClean="0"/>
              <a:t>(1883)</a:t>
            </a:r>
          </a:p>
          <a:p>
            <a:endParaRPr lang="en-US" dirty="0"/>
          </a:p>
          <a:p>
            <a:r>
              <a:rPr lang="en-US" sz="2000" dirty="0"/>
              <a:t>Equality of protection under the laws implies not only accessibility by each one, whatever his race, on the same terms with others to the courts of the country for the security of his person and property, but that in the administration of criminal justice he shall not be subjected, for the same offense, to any greater or different </a:t>
            </a:r>
            <a:r>
              <a:rPr lang="en-US" sz="2000" dirty="0" smtClean="0"/>
              <a:t>punishment…</a:t>
            </a:r>
          </a:p>
          <a:p>
            <a:endParaRPr lang="en-US" sz="2000" dirty="0"/>
          </a:p>
          <a:p>
            <a:r>
              <a:rPr lang="en-US" sz="2000" dirty="0" smtClean="0"/>
              <a:t>Section </a:t>
            </a:r>
            <a:r>
              <a:rPr lang="en-US" sz="2000" dirty="0"/>
              <a:t>4189 </a:t>
            </a:r>
            <a:r>
              <a:rPr lang="en-US" sz="2000" dirty="0" smtClean="0"/>
              <a:t>[which criminalized interracial marriage] applies </a:t>
            </a:r>
            <a:r>
              <a:rPr lang="en-US" sz="2000" dirty="0"/>
              <a:t>the same punishment to both offenders, the white and the black. Indeed, the offense against which this latter section is aimed cannot be committed without involving the persons of both races in the same punishment. </a:t>
            </a:r>
            <a:r>
              <a:rPr lang="en-US" sz="2000" b="1" dirty="0">
                <a:solidFill>
                  <a:srgbClr val="FF0000"/>
                </a:solidFill>
              </a:rPr>
              <a:t>Whatever discrimination is made in the punishment prescribed in the two sections is directed against the offense designated and not against the person of any particular color or race. The punishment of each offending person, whether white or black, is the same.</a:t>
            </a:r>
          </a:p>
        </p:txBody>
      </p:sp>
    </p:spTree>
    <p:extLst>
      <p:ext uri="{BB962C8B-B14F-4D97-AF65-F5344CB8AC3E}">
        <p14:creationId xmlns:p14="http://schemas.microsoft.com/office/powerpoint/2010/main" val="3298439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5139" y="722660"/>
            <a:ext cx="6762061" cy="5220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9959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81000"/>
            <a:ext cx="6172200" cy="6186309"/>
          </a:xfrm>
          <a:prstGeom prst="rect">
            <a:avLst/>
          </a:prstGeom>
          <a:noFill/>
        </p:spPr>
        <p:txBody>
          <a:bodyPr wrap="square" rtlCol="0">
            <a:spAutoFit/>
          </a:bodyPr>
          <a:lstStyle/>
          <a:p>
            <a:pPr algn="ctr"/>
            <a:r>
              <a:rPr lang="en-US" dirty="0" smtClean="0"/>
              <a:t>Rep. </a:t>
            </a:r>
            <a:r>
              <a:rPr lang="en-US" dirty="0" err="1" smtClean="0"/>
              <a:t>Seaborn</a:t>
            </a:r>
            <a:r>
              <a:rPr lang="en-US" dirty="0" smtClean="0"/>
              <a:t> Roddenberry (D-GA), on need for constitutional amendment banning interracial marriage, 1912</a:t>
            </a:r>
          </a:p>
          <a:p>
            <a:endParaRPr lang="en-US" dirty="0"/>
          </a:p>
          <a:p>
            <a:r>
              <a:rPr lang="en-US" dirty="0"/>
              <a:t>No brutality, no infamy, no degradation in all the years of southern slavery, possessed such </a:t>
            </a:r>
            <a:r>
              <a:rPr lang="en-US" dirty="0" err="1"/>
              <a:t>villainious</a:t>
            </a:r>
            <a:r>
              <a:rPr lang="en-US" dirty="0"/>
              <a:t> character and such atrocious qualities as the provision of the laws of Illinois, Massachusetts, and other states which allow the marriage of the negro, Jack Johnson, to a woman of Caucasian strain. [applause]. Gentleman, I offer this resolution ... that the States of the Union may have an opportunity to </a:t>
            </a:r>
            <a:r>
              <a:rPr lang="en-US" dirty="0" err="1"/>
              <a:t>ratifty</a:t>
            </a:r>
            <a:r>
              <a:rPr lang="en-US" dirty="0"/>
              <a:t> it. </a:t>
            </a:r>
            <a:endParaRPr lang="en-US" dirty="0" smtClean="0"/>
          </a:p>
          <a:p>
            <a:endParaRPr lang="en-US" dirty="0"/>
          </a:p>
          <a:p>
            <a:r>
              <a:rPr lang="en-US" dirty="0" smtClean="0"/>
              <a:t>...</a:t>
            </a:r>
            <a:r>
              <a:rPr lang="en-US" dirty="0"/>
              <a:t>Intermarriage between whites and blacks is repulsive and averse to every sentiment of pure American spirit. It is abhorrent and repugnant to the very principles of Saxon government. It is subversive of social peace. It is destructive of moral supremacy, and ultimately this slavery of white women to black beasts will bring this nation a conflict as fatal as ever reddened the soil of Virginia or crimsoned the mountain paths of Pennsylvania</a:t>
            </a:r>
            <a:r>
              <a:rPr lang="en-US" dirty="0" smtClean="0"/>
              <a:t>.</a:t>
            </a:r>
          </a:p>
          <a:p>
            <a:endParaRPr lang="en-US" dirty="0"/>
          </a:p>
          <a:p>
            <a:r>
              <a:rPr lang="en-US" dirty="0"/>
              <a:t>... Let us uproot and exterminate now this debasing, ultra-demoralizing, un-American and inhuman leprosy</a:t>
            </a:r>
          </a:p>
        </p:txBody>
      </p:sp>
    </p:spTree>
    <p:extLst>
      <p:ext uri="{BB962C8B-B14F-4D97-AF65-F5344CB8AC3E}">
        <p14:creationId xmlns:p14="http://schemas.microsoft.com/office/powerpoint/2010/main" val="1647227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457200"/>
            <a:ext cx="6477000" cy="2862322"/>
          </a:xfrm>
          <a:prstGeom prst="rect">
            <a:avLst/>
          </a:prstGeom>
          <a:noFill/>
        </p:spPr>
        <p:txBody>
          <a:bodyPr wrap="square" rtlCol="0">
            <a:spAutoFit/>
          </a:bodyPr>
          <a:lstStyle/>
          <a:p>
            <a:pPr algn="ctr"/>
            <a:r>
              <a:rPr lang="en-US" sz="2000" dirty="0" smtClean="0"/>
              <a:t>Massachusetts marriage amendment (1913)</a:t>
            </a:r>
          </a:p>
          <a:p>
            <a:endParaRPr lang="en-US" sz="2000" dirty="0"/>
          </a:p>
          <a:p>
            <a:r>
              <a:rPr lang="en-US" sz="2000" dirty="0"/>
              <a:t>Section 11. No marriage shall be contracted in this commonwealth by a party residing and intending to continue to reside in another jurisdiction if such marriage would be void if contracted in such other jurisdiction, and every marriage contracted in this commonwealth in violation hereof shall be null and void. </a:t>
            </a:r>
            <a:r>
              <a:rPr lang="en-US" sz="2000" i="1" dirty="0"/>
              <a:t>Mass. Gen. L. </a:t>
            </a:r>
            <a:r>
              <a:rPr lang="en-US" sz="2000" i="1" dirty="0" err="1"/>
              <a:t>ch.</a:t>
            </a:r>
            <a:r>
              <a:rPr lang="en-US" sz="2000" i="1" dirty="0"/>
              <a:t> 207, § 11</a:t>
            </a:r>
            <a:r>
              <a:rPr lang="en-US" sz="2000" dirty="0"/>
              <a:t> (2005).</a:t>
            </a:r>
            <a:endParaRPr lang="en-US" sz="2000" dirty="0"/>
          </a:p>
        </p:txBody>
      </p:sp>
    </p:spTree>
    <p:extLst>
      <p:ext uri="{BB962C8B-B14F-4D97-AF65-F5344CB8AC3E}">
        <p14:creationId xmlns:p14="http://schemas.microsoft.com/office/powerpoint/2010/main" val="1285661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609600"/>
            <a:ext cx="6400800" cy="5355312"/>
          </a:xfrm>
          <a:prstGeom prst="rect">
            <a:avLst/>
          </a:prstGeom>
          <a:noFill/>
        </p:spPr>
        <p:txBody>
          <a:bodyPr wrap="square" rtlCol="0">
            <a:spAutoFit/>
          </a:bodyPr>
          <a:lstStyle/>
          <a:p>
            <a:pPr algn="ctr"/>
            <a:r>
              <a:rPr lang="en-US" i="1" dirty="0" smtClean="0"/>
              <a:t>Sharp v. Perez </a:t>
            </a:r>
            <a:r>
              <a:rPr lang="en-US" dirty="0" smtClean="0"/>
              <a:t>(1948, CA), plurality opinion</a:t>
            </a:r>
          </a:p>
          <a:p>
            <a:endParaRPr lang="en-US" dirty="0"/>
          </a:p>
          <a:p>
            <a:r>
              <a:rPr lang="en-US" dirty="0" smtClean="0"/>
              <a:t>The right to marry is as fundamental as the right to send one's child to a particular school or the right to have offspring . . . </a:t>
            </a:r>
            <a:r>
              <a:rPr lang="en-US" b="1" dirty="0" smtClean="0">
                <a:solidFill>
                  <a:srgbClr val="FF0000"/>
                </a:solidFill>
              </a:rPr>
              <a:t>Legislation infringing such rights must be based upon more than prejudice and must be free from oppressive discrimination to comply with the constitutional requirements of due process and equal protection of the laws</a:t>
            </a:r>
            <a:r>
              <a:rPr lang="en-US" dirty="0" smtClean="0"/>
              <a:t>…</a:t>
            </a:r>
          </a:p>
          <a:p>
            <a:endParaRPr lang="en-US" dirty="0"/>
          </a:p>
          <a:p>
            <a:r>
              <a:rPr lang="en-US" dirty="0"/>
              <a:t>E</a:t>
            </a:r>
            <a:r>
              <a:rPr lang="en-US" dirty="0" smtClean="0"/>
              <a:t>ven if we were to assume that inter-racial marriage results in</a:t>
            </a:r>
          </a:p>
          <a:p>
            <a:r>
              <a:rPr lang="en-US" dirty="0" smtClean="0"/>
              <a:t>inferior progeny, we are unable to find any clear policy in the statute against marriages on that ground…</a:t>
            </a:r>
          </a:p>
          <a:p>
            <a:endParaRPr lang="en-US" dirty="0"/>
          </a:p>
          <a:p>
            <a:r>
              <a:rPr lang="en-US" dirty="0" smtClean="0"/>
              <a:t>The rationalization that race discrimination diminishes the contacts and therefore the tensions between races would perpetuate the deprivation of rights of racial minorities. It would justify an abridgment of their privilege of holding office, of jury service, of entering the professions. The courts have made it clear that these privileges are not the prerogatives of any race.</a:t>
            </a:r>
            <a:endParaRPr lang="en-US" dirty="0"/>
          </a:p>
        </p:txBody>
      </p:sp>
    </p:spTree>
    <p:extLst>
      <p:ext uri="{BB962C8B-B14F-4D97-AF65-F5344CB8AC3E}">
        <p14:creationId xmlns:p14="http://schemas.microsoft.com/office/powerpoint/2010/main" val="3424993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09600"/>
            <a:ext cx="6705600" cy="4801314"/>
          </a:xfrm>
          <a:prstGeom prst="rect">
            <a:avLst/>
          </a:prstGeom>
          <a:noFill/>
        </p:spPr>
        <p:txBody>
          <a:bodyPr wrap="square" rtlCol="0">
            <a:spAutoFit/>
          </a:bodyPr>
          <a:lstStyle/>
          <a:p>
            <a:pPr algn="ctr"/>
            <a:r>
              <a:rPr lang="en-US" i="1" dirty="0" smtClean="0"/>
              <a:t>Sharp v. Perez </a:t>
            </a:r>
            <a:r>
              <a:rPr lang="en-US" dirty="0" smtClean="0"/>
              <a:t>(1948, CA), dissent</a:t>
            </a:r>
          </a:p>
          <a:p>
            <a:endParaRPr lang="en-US" dirty="0"/>
          </a:p>
          <a:p>
            <a:r>
              <a:rPr lang="en-US" dirty="0" smtClean="0"/>
              <a:t>It is difficult to see why such laws, valid when enacted and constitutionally enforceable in this state for nearly 100 years and elsewhere for a much longer period of time, are now unconstitutional under the same Constitution and with no change in the factual situation . . . they have a valid legislative purpose even though they may not conform to the </a:t>
            </a:r>
            <a:r>
              <a:rPr lang="en-US" dirty="0" err="1" smtClean="0"/>
              <a:t>sociogenetic</a:t>
            </a:r>
            <a:r>
              <a:rPr lang="en-US" dirty="0" smtClean="0"/>
              <a:t> views of some people…</a:t>
            </a:r>
          </a:p>
          <a:p>
            <a:endParaRPr lang="en-US" dirty="0"/>
          </a:p>
          <a:p>
            <a:r>
              <a:rPr lang="en-US" b="1" dirty="0" smtClean="0">
                <a:solidFill>
                  <a:srgbClr val="FF0000"/>
                </a:solidFill>
              </a:rPr>
              <a:t>The institution of matrimony is the foundation of society, and the community at large has an interest in the maintenance of its integrity and purity</a:t>
            </a:r>
            <a:r>
              <a:rPr lang="en-US" dirty="0" smtClean="0"/>
              <a:t>…</a:t>
            </a:r>
          </a:p>
          <a:p>
            <a:endParaRPr lang="en-US" dirty="0"/>
          </a:p>
          <a:p>
            <a:r>
              <a:rPr lang="en-US" dirty="0" smtClean="0"/>
              <a:t>On the biological phase there is authority for the conclusion that the crossing of the primary races leads gradually to retrogression and to eventual extinction of the resultant type unless it is fortified by reunion with the parent stock.</a:t>
            </a:r>
            <a:endParaRPr lang="en-US" dirty="0"/>
          </a:p>
        </p:txBody>
      </p:sp>
    </p:spTree>
    <p:extLst>
      <p:ext uri="{BB962C8B-B14F-4D97-AF65-F5344CB8AC3E}">
        <p14:creationId xmlns:p14="http://schemas.microsoft.com/office/powerpoint/2010/main" val="3797552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31" y="43528"/>
            <a:ext cx="8996969" cy="6662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1164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76200"/>
            <a:ext cx="6477000" cy="6463308"/>
          </a:xfrm>
          <a:prstGeom prst="rect">
            <a:avLst/>
          </a:prstGeom>
          <a:noFill/>
        </p:spPr>
        <p:txBody>
          <a:bodyPr wrap="square" rtlCol="0">
            <a:spAutoFit/>
          </a:bodyPr>
          <a:lstStyle/>
          <a:p>
            <a:pPr algn="ctr"/>
            <a:r>
              <a:rPr lang="en-US" i="1" dirty="0" err="1" smtClean="0">
                <a:solidFill>
                  <a:prstClr val="black"/>
                </a:solidFill>
              </a:rPr>
              <a:t>Naim</a:t>
            </a:r>
            <a:r>
              <a:rPr lang="en-US" i="1" dirty="0" smtClean="0">
                <a:solidFill>
                  <a:prstClr val="black"/>
                </a:solidFill>
              </a:rPr>
              <a:t> v. </a:t>
            </a:r>
            <a:r>
              <a:rPr lang="en-US" i="1" dirty="0" err="1" smtClean="0">
                <a:solidFill>
                  <a:prstClr val="black"/>
                </a:solidFill>
              </a:rPr>
              <a:t>Naim</a:t>
            </a:r>
            <a:r>
              <a:rPr lang="en-US" i="1" dirty="0" smtClean="0">
                <a:solidFill>
                  <a:prstClr val="black"/>
                </a:solidFill>
              </a:rPr>
              <a:t> </a:t>
            </a:r>
            <a:r>
              <a:rPr lang="en-US" dirty="0" smtClean="0">
                <a:solidFill>
                  <a:prstClr val="black"/>
                </a:solidFill>
              </a:rPr>
              <a:t>(1955)</a:t>
            </a:r>
          </a:p>
          <a:p>
            <a:endParaRPr lang="en-US" dirty="0">
              <a:solidFill>
                <a:prstClr val="black"/>
              </a:solidFill>
            </a:endParaRPr>
          </a:p>
          <a:p>
            <a:r>
              <a:rPr lang="en-US" i="1" dirty="0">
                <a:solidFill>
                  <a:prstClr val="black"/>
                </a:solidFill>
              </a:rPr>
              <a:t>Brown v. Board of Education, supra,</a:t>
            </a:r>
            <a:r>
              <a:rPr lang="en-US" dirty="0">
                <a:solidFill>
                  <a:prstClr val="black"/>
                </a:solidFill>
              </a:rPr>
              <a:t> reached its conclusion that segregation in the public schools was contrary to the Equal Protection clause on the basis that education is perhaps the most important function of State and local governments, “the very foundation of good citizenship,” and that the opportunity to acquire it, “where the state has undertaken to provide it, is a right which must be made available to all on equal terms.”</a:t>
            </a:r>
          </a:p>
          <a:p>
            <a:endParaRPr lang="en-US" dirty="0" smtClean="0">
              <a:solidFill>
                <a:prstClr val="black"/>
              </a:solidFill>
            </a:endParaRPr>
          </a:p>
          <a:p>
            <a:r>
              <a:rPr lang="en-US" dirty="0" smtClean="0">
                <a:solidFill>
                  <a:prstClr val="black"/>
                </a:solidFill>
              </a:rPr>
              <a:t>No </a:t>
            </a:r>
            <a:r>
              <a:rPr lang="en-US" dirty="0">
                <a:solidFill>
                  <a:prstClr val="black"/>
                </a:solidFill>
              </a:rPr>
              <a:t>such claim for the intermarriage of the races could be supported; by no sort of valid reasoning could it be found to be a foundation of good citizenship or a right which must be made available to all on equal terms. In the opinion of the legislatures of more than half the States it is harmful to good </a:t>
            </a:r>
            <a:r>
              <a:rPr lang="en-US" dirty="0" smtClean="0">
                <a:solidFill>
                  <a:prstClr val="black"/>
                </a:solidFill>
              </a:rPr>
              <a:t>citizenship . . .</a:t>
            </a:r>
          </a:p>
          <a:p>
            <a:endParaRPr lang="en-US" dirty="0">
              <a:solidFill>
                <a:prstClr val="black"/>
              </a:solidFill>
            </a:endParaRPr>
          </a:p>
          <a:p>
            <a:r>
              <a:rPr lang="en-US" b="1" dirty="0">
                <a:solidFill>
                  <a:srgbClr val="FF0000"/>
                </a:solidFill>
              </a:rPr>
              <a:t>We are unable to read in the Fourteenth Amendment to the Constitution, or in any other provision of that great document, any words or any intendment which prohibit the State from enacting legislation to preserve the racial integrity of its citizens, or which denies the power of the State to regulate the marriage relation so that it shall not have a mongrel breed of citizens. </a:t>
            </a:r>
          </a:p>
          <a:p>
            <a:endParaRPr lang="en-US" b="1" dirty="0">
              <a:solidFill>
                <a:srgbClr val="FF0000"/>
              </a:solidFill>
            </a:endParaRPr>
          </a:p>
        </p:txBody>
      </p:sp>
    </p:spTree>
    <p:extLst>
      <p:ext uri="{BB962C8B-B14F-4D97-AF65-F5344CB8AC3E}">
        <p14:creationId xmlns:p14="http://schemas.microsoft.com/office/powerpoint/2010/main" val="2074876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381000"/>
            <a:ext cx="7879181"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8638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914400"/>
            <a:ext cx="6324600" cy="3477875"/>
          </a:xfrm>
          <a:prstGeom prst="rect">
            <a:avLst/>
          </a:prstGeom>
          <a:noFill/>
        </p:spPr>
        <p:txBody>
          <a:bodyPr wrap="square" rtlCol="0">
            <a:spAutoFit/>
          </a:bodyPr>
          <a:lstStyle/>
          <a:p>
            <a:pPr algn="ctr"/>
            <a:r>
              <a:rPr lang="en-US" sz="2000" i="1" dirty="0">
                <a:solidFill>
                  <a:prstClr val="black"/>
                </a:solidFill>
              </a:rPr>
              <a:t>Griswold v. CT </a:t>
            </a:r>
            <a:r>
              <a:rPr lang="en-US" sz="2000" dirty="0">
                <a:solidFill>
                  <a:prstClr val="black"/>
                </a:solidFill>
              </a:rPr>
              <a:t>(1965)</a:t>
            </a:r>
          </a:p>
          <a:p>
            <a:endParaRPr lang="en-US" sz="2000" dirty="0">
              <a:solidFill>
                <a:prstClr val="black"/>
              </a:solidFill>
            </a:endParaRPr>
          </a:p>
          <a:p>
            <a:r>
              <a:rPr lang="en-US" sz="2000" b="1" dirty="0">
                <a:solidFill>
                  <a:srgbClr val="FF0000"/>
                </a:solidFill>
              </a:rPr>
              <a:t>We deal with a right of privacy older than the Bill of Rights—older than our political parties, older than our school system.  Marriage is a coming together for better or for worse, hopefully enduring, and intimate to the degree of being sacred.</a:t>
            </a:r>
            <a:r>
              <a:rPr lang="en-US" sz="2000" dirty="0">
                <a:solidFill>
                  <a:prstClr val="black"/>
                </a:solidFill>
              </a:rPr>
              <a:t>  It is an association that promotes a way of life, not causes; a harmony in living, not political faiths; a bilateral loyalty, not commercial or social projects.  Yet it is an association for as noble a purpose as any involved in our prior decisions.</a:t>
            </a:r>
          </a:p>
        </p:txBody>
      </p:sp>
    </p:spTree>
    <p:extLst>
      <p:ext uri="{BB962C8B-B14F-4D97-AF65-F5344CB8AC3E}">
        <p14:creationId xmlns:p14="http://schemas.microsoft.com/office/powerpoint/2010/main" val="405800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25265"/>
            <a:ext cx="8229599" cy="620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2893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790947" cy="6476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6305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6858000" cy="5632311"/>
          </a:xfrm>
          <a:prstGeom prst="rect">
            <a:avLst/>
          </a:prstGeom>
          <a:noFill/>
        </p:spPr>
        <p:txBody>
          <a:bodyPr wrap="square" rtlCol="0">
            <a:spAutoFit/>
          </a:bodyPr>
          <a:lstStyle/>
          <a:p>
            <a:pPr algn="ctr"/>
            <a:r>
              <a:rPr lang="en-US" sz="2000" i="1" dirty="0" smtClean="0"/>
              <a:t>Loving v. Virginia </a:t>
            </a:r>
            <a:r>
              <a:rPr lang="en-US" sz="2000" dirty="0" smtClean="0"/>
              <a:t>(1967)</a:t>
            </a:r>
          </a:p>
          <a:p>
            <a:endParaRPr lang="en-US" sz="2000" dirty="0"/>
          </a:p>
          <a:p>
            <a:r>
              <a:rPr lang="en-US" sz="2000" dirty="0" smtClean="0"/>
              <a:t>The freedom to marry has long been recognized as one of the vital personal rights essential to the orderly pursuit of happiness by free men . . . </a:t>
            </a:r>
            <a:r>
              <a:rPr lang="en-US" sz="2000" b="1" dirty="0" smtClean="0">
                <a:solidFill>
                  <a:srgbClr val="FF0000"/>
                </a:solidFill>
              </a:rPr>
              <a:t>Marriage is one of the `basic civil rights of man,' fundamental to our very existence and survival </a:t>
            </a:r>
            <a:r>
              <a:rPr lang="en-US" sz="2000" dirty="0" smtClean="0"/>
              <a:t>. . .</a:t>
            </a:r>
          </a:p>
          <a:p>
            <a:endParaRPr lang="en-US" sz="2000" dirty="0"/>
          </a:p>
          <a:p>
            <a:r>
              <a:rPr lang="en-US" sz="2000" b="1" dirty="0">
                <a:solidFill>
                  <a:srgbClr val="FF0000"/>
                </a:solidFill>
              </a:rPr>
              <a:t>There is patently no legitimate overriding purpose independent of invidious racial discrimination which justifies this classification. </a:t>
            </a:r>
            <a:r>
              <a:rPr lang="en-US" sz="2000" dirty="0"/>
              <a:t>The fact that Virginia prohibits only interracial marriages involving white persons demonstrates that the racial classifications must stand on their own justification, as measures designed to maintain White Supremacy. We have consistently denied the constitutionality of measures which restrict the rights of citizens on account of race. There can be no doubt that restricting the freedom to marry solely because of racial classifications violates the central meaning of the Equal Protection Clause.</a:t>
            </a:r>
          </a:p>
        </p:txBody>
      </p:sp>
    </p:spTree>
    <p:extLst>
      <p:ext uri="{BB962C8B-B14F-4D97-AF65-F5344CB8AC3E}">
        <p14:creationId xmlns:p14="http://schemas.microsoft.com/office/powerpoint/2010/main" val="1106960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381000"/>
            <a:ext cx="7879181"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7482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38" y="1295400"/>
            <a:ext cx="9089721"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897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52558"/>
            <a:ext cx="8763000" cy="6005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2129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6705600" cy="5909310"/>
          </a:xfrm>
          <a:prstGeom prst="rect">
            <a:avLst/>
          </a:prstGeom>
          <a:noFill/>
        </p:spPr>
        <p:txBody>
          <a:bodyPr wrap="square" rtlCol="0">
            <a:spAutoFit/>
          </a:bodyPr>
          <a:lstStyle/>
          <a:p>
            <a:pPr algn="ctr"/>
            <a:r>
              <a:rPr lang="en-US" i="1" dirty="0" err="1" smtClean="0"/>
              <a:t>Zablocki</a:t>
            </a:r>
            <a:r>
              <a:rPr lang="en-US" i="1" dirty="0" smtClean="0"/>
              <a:t> v. </a:t>
            </a:r>
            <a:r>
              <a:rPr lang="en-US" i="1" dirty="0" err="1" smtClean="0"/>
              <a:t>Redhail</a:t>
            </a:r>
            <a:r>
              <a:rPr lang="en-US" i="1" dirty="0" smtClean="0"/>
              <a:t> </a:t>
            </a:r>
            <a:r>
              <a:rPr lang="en-US" dirty="0" smtClean="0"/>
              <a:t>(1978)</a:t>
            </a:r>
          </a:p>
          <a:p>
            <a:endParaRPr lang="en-US" dirty="0"/>
          </a:p>
          <a:p>
            <a:r>
              <a:rPr lang="en-US" dirty="0"/>
              <a:t>The leading decision of this Court on the right to marry is </a:t>
            </a:r>
            <a:r>
              <a:rPr lang="en-US" i="1" dirty="0"/>
              <a:t>Loving</a:t>
            </a:r>
            <a:r>
              <a:rPr lang="en-US" dirty="0"/>
              <a:t> v. </a:t>
            </a:r>
            <a:r>
              <a:rPr lang="en-US" i="1" dirty="0" smtClean="0"/>
              <a:t>Virginia</a:t>
            </a:r>
            <a:r>
              <a:rPr lang="en-US" dirty="0"/>
              <a:t> </a:t>
            </a:r>
            <a:r>
              <a:rPr lang="en-US" dirty="0" smtClean="0"/>
              <a:t>. . . the </a:t>
            </a:r>
            <a:r>
              <a:rPr lang="en-US" dirty="0"/>
              <a:t>Court went on to hold that the laws arbitrarily deprived the couple of a fundamental liberty protected by the Due Process Clause, the freedom to </a:t>
            </a:r>
            <a:r>
              <a:rPr lang="en-US" dirty="0" smtClean="0"/>
              <a:t>marry . . . </a:t>
            </a:r>
            <a:r>
              <a:rPr lang="en-US" b="1" dirty="0">
                <a:solidFill>
                  <a:srgbClr val="FF0000"/>
                </a:solidFill>
              </a:rPr>
              <a:t>Although </a:t>
            </a:r>
            <a:r>
              <a:rPr lang="en-US" b="1" i="1" dirty="0">
                <a:solidFill>
                  <a:srgbClr val="FF0000"/>
                </a:solidFill>
              </a:rPr>
              <a:t>Loving</a:t>
            </a:r>
            <a:r>
              <a:rPr lang="en-US" b="1" dirty="0">
                <a:solidFill>
                  <a:srgbClr val="FF0000"/>
                </a:solidFill>
              </a:rPr>
              <a:t> arose in the context of racial discrimination, prior and subsequent decisions of this Court confirm that the right to marry is of fundamental importance for all </a:t>
            </a:r>
            <a:r>
              <a:rPr lang="en-US" b="1" dirty="0" smtClean="0">
                <a:solidFill>
                  <a:srgbClr val="FF0000"/>
                </a:solidFill>
              </a:rPr>
              <a:t>individuals </a:t>
            </a:r>
            <a:r>
              <a:rPr lang="en-US" dirty="0" smtClean="0"/>
              <a:t>. . .</a:t>
            </a:r>
            <a:r>
              <a:rPr lang="en-US" dirty="0"/>
              <a:t> </a:t>
            </a:r>
            <a:endParaRPr lang="en-US" dirty="0" smtClean="0"/>
          </a:p>
          <a:p>
            <a:endParaRPr lang="en-US" dirty="0"/>
          </a:p>
          <a:p>
            <a:r>
              <a:rPr lang="en-US" dirty="0" smtClean="0"/>
              <a:t>Some </a:t>
            </a:r>
            <a:r>
              <a:rPr lang="en-US" dirty="0"/>
              <a:t>of those in the affected class, like appellee, will never be able to obtain the necessary court order, because they either lack the financial means to meet their support obligations or cannot prove that their children will not become public charges. These persons are absolutely prevented from getting married. Many others, able in theory to satisfy the statute's requirements, will be sufficiently burdened by having to do so that they will in effect be coerced into forgoing their right to marry. And even those who can be persuaded to meet the statute's requirements suffer a serious intrusion into their freedom of choice in an area in which we have held such freedom to be </a:t>
            </a:r>
            <a:r>
              <a:rPr lang="en-US" dirty="0" smtClean="0"/>
              <a:t>fundamental.</a:t>
            </a:r>
            <a:endParaRPr lang="en-US" dirty="0"/>
          </a:p>
        </p:txBody>
      </p:sp>
    </p:spTree>
    <p:extLst>
      <p:ext uri="{BB962C8B-B14F-4D97-AF65-F5344CB8AC3E}">
        <p14:creationId xmlns:p14="http://schemas.microsoft.com/office/powerpoint/2010/main" val="2662325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199"/>
            <a:ext cx="6781800" cy="5816977"/>
          </a:xfrm>
          <a:prstGeom prst="rect">
            <a:avLst/>
          </a:prstGeom>
          <a:noFill/>
        </p:spPr>
        <p:txBody>
          <a:bodyPr wrap="square" rtlCol="0">
            <a:spAutoFit/>
          </a:bodyPr>
          <a:lstStyle/>
          <a:p>
            <a:pPr algn="ctr"/>
            <a:r>
              <a:rPr lang="en-US" i="1" dirty="0" smtClean="0"/>
              <a:t>Turner v. </a:t>
            </a:r>
            <a:r>
              <a:rPr lang="en-US" i="1" dirty="0" err="1" smtClean="0"/>
              <a:t>Safley</a:t>
            </a:r>
            <a:r>
              <a:rPr lang="en-US" i="1" dirty="0" smtClean="0"/>
              <a:t> </a:t>
            </a:r>
            <a:r>
              <a:rPr lang="en-US" dirty="0" smtClean="0"/>
              <a:t>(1987)</a:t>
            </a:r>
          </a:p>
          <a:p>
            <a:endParaRPr lang="en-US" dirty="0"/>
          </a:p>
          <a:p>
            <a:r>
              <a:rPr lang="en-US" sz="2000" dirty="0"/>
              <a:t>T</a:t>
            </a:r>
            <a:r>
              <a:rPr lang="en-US" sz="2000" dirty="0" smtClean="0"/>
              <a:t>he </a:t>
            </a:r>
            <a:r>
              <a:rPr lang="en-US" sz="2000" dirty="0"/>
              <a:t>decision to marry is a fundamental </a:t>
            </a:r>
            <a:r>
              <a:rPr lang="en-US" sz="2000" dirty="0" smtClean="0"/>
              <a:t>right . . .</a:t>
            </a:r>
          </a:p>
          <a:p>
            <a:endParaRPr lang="en-US" sz="2000" dirty="0"/>
          </a:p>
          <a:p>
            <a:r>
              <a:rPr lang="en-US" sz="2000" dirty="0" smtClean="0"/>
              <a:t>Many </a:t>
            </a:r>
            <a:r>
              <a:rPr lang="en-US" sz="2000" dirty="0"/>
              <a:t>important attributes of marriage remain, however, after taking into account the limitations imposed by prison life. </a:t>
            </a:r>
            <a:r>
              <a:rPr lang="en-US" sz="2000" b="1" dirty="0">
                <a:solidFill>
                  <a:srgbClr val="FF0000"/>
                </a:solidFill>
              </a:rPr>
              <a:t>First, inmate marriages, like others, are expressions of emotional support and public commitment. These </a:t>
            </a:r>
            <a:r>
              <a:rPr lang="en-US" sz="2000" b="1" dirty="0" smtClean="0">
                <a:solidFill>
                  <a:srgbClr val="FF0000"/>
                </a:solidFill>
              </a:rPr>
              <a:t>elements</a:t>
            </a:r>
            <a:r>
              <a:rPr lang="en-US" sz="2000" b="1" dirty="0">
                <a:solidFill>
                  <a:srgbClr val="FF0000"/>
                </a:solidFill>
              </a:rPr>
              <a:t> are an important and significant aspect of the marital </a:t>
            </a:r>
            <a:r>
              <a:rPr lang="en-US" sz="2000" b="1" dirty="0" smtClean="0">
                <a:solidFill>
                  <a:srgbClr val="FF0000"/>
                </a:solidFill>
              </a:rPr>
              <a:t>relationship</a:t>
            </a:r>
            <a:r>
              <a:rPr lang="en-US" sz="2000" dirty="0" smtClean="0"/>
              <a:t> . . . Finally</a:t>
            </a:r>
            <a:r>
              <a:rPr lang="en-US" sz="2000" dirty="0"/>
              <a:t>, marital status often is a precondition to the receipt of government benefits (</a:t>
            </a:r>
            <a:r>
              <a:rPr lang="en-US" sz="2000" i="1" dirty="0"/>
              <a:t>e. g.,</a:t>
            </a:r>
            <a:r>
              <a:rPr lang="en-US" sz="2000" dirty="0"/>
              <a:t> Social Security benefits), property rights (</a:t>
            </a:r>
            <a:r>
              <a:rPr lang="en-US" sz="2000" i="1" dirty="0"/>
              <a:t>e. g.,</a:t>
            </a:r>
            <a:r>
              <a:rPr lang="en-US" sz="2000" dirty="0"/>
              <a:t> tenancy by the entirety, inheritance rights), and other, less tangible benefits (</a:t>
            </a:r>
            <a:r>
              <a:rPr lang="en-US" sz="2000" i="1" dirty="0"/>
              <a:t>e. g.,</a:t>
            </a:r>
            <a:r>
              <a:rPr lang="en-US" sz="2000" dirty="0"/>
              <a:t> legitimation of children born out of wedlock). These incidents of marriage, like the religious and personal aspects of the marriage commitment, are unaffected by the fact of confinement or the pursuit of legitimate corrections </a:t>
            </a:r>
            <a:r>
              <a:rPr lang="en-US" sz="2000" dirty="0" smtClean="0"/>
              <a:t>goals . . .</a:t>
            </a:r>
          </a:p>
          <a:p>
            <a:endParaRPr lang="en-US" dirty="0"/>
          </a:p>
          <a:p>
            <a:endParaRPr lang="en-US" dirty="0"/>
          </a:p>
        </p:txBody>
      </p:sp>
    </p:spTree>
    <p:extLst>
      <p:ext uri="{BB962C8B-B14F-4D97-AF65-F5344CB8AC3E}">
        <p14:creationId xmlns:p14="http://schemas.microsoft.com/office/powerpoint/2010/main" val="3834496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1340</TotalTime>
  <Words>1401</Words>
  <Application>Microsoft Office PowerPoint</Application>
  <PresentationFormat>On-screen Show (4:3)</PresentationFormat>
  <Paragraphs>68</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21</cp:revision>
  <dcterms:created xsi:type="dcterms:W3CDTF">2013-02-23T02:25:00Z</dcterms:created>
  <dcterms:modified xsi:type="dcterms:W3CDTF">2013-02-26T00:10:48Z</dcterms:modified>
</cp:coreProperties>
</file>