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sf" ContentType="video/x-ms-as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3" r:id="rId3"/>
    <p:sldId id="287" r:id="rId4"/>
    <p:sldId id="286" r:id="rId5"/>
    <p:sldId id="283" r:id="rId6"/>
    <p:sldId id="282" r:id="rId7"/>
    <p:sldId id="288" r:id="rId8"/>
    <p:sldId id="301" r:id="rId9"/>
    <p:sldId id="263" r:id="rId10"/>
    <p:sldId id="302" r:id="rId11"/>
    <p:sldId id="291" r:id="rId12"/>
    <p:sldId id="265" r:id="rId13"/>
    <p:sldId id="262" r:id="rId14"/>
    <p:sldId id="324" r:id="rId15"/>
    <p:sldId id="292" r:id="rId16"/>
    <p:sldId id="278" r:id="rId17"/>
    <p:sldId id="307" r:id="rId18"/>
    <p:sldId id="284" r:id="rId19"/>
    <p:sldId id="279" r:id="rId20"/>
    <p:sldId id="303" r:id="rId21"/>
    <p:sldId id="280" r:id="rId22"/>
    <p:sldId id="281" r:id="rId23"/>
    <p:sldId id="325" r:id="rId24"/>
    <p:sldId id="317" r:id="rId25"/>
    <p:sldId id="316" r:id="rId26"/>
    <p:sldId id="300" r:id="rId27"/>
    <p:sldId id="268" r:id="rId28"/>
    <p:sldId id="319" r:id="rId29"/>
    <p:sldId id="289" r:id="rId30"/>
    <p:sldId id="270" r:id="rId31"/>
    <p:sldId id="295" r:id="rId32"/>
    <p:sldId id="298" r:id="rId33"/>
    <p:sldId id="296" r:id="rId34"/>
    <p:sldId id="294" r:id="rId35"/>
    <p:sldId id="261" r:id="rId36"/>
    <p:sldId id="309" r:id="rId37"/>
    <p:sldId id="306" r:id="rId38"/>
    <p:sldId id="310" r:id="rId39"/>
    <p:sldId id="308" r:id="rId40"/>
    <p:sldId id="314" r:id="rId41"/>
    <p:sldId id="320" r:id="rId42"/>
    <p:sldId id="311" r:id="rId43"/>
    <p:sldId id="272" r:id="rId44"/>
    <p:sldId id="305" r:id="rId45"/>
    <p:sldId id="312" r:id="rId46"/>
    <p:sldId id="276" r:id="rId47"/>
    <p:sldId id="313" r:id="rId48"/>
    <p:sldId id="273" r:id="rId49"/>
    <p:sldId id="318" r:id="rId50"/>
    <p:sldId id="321" r:id="rId51"/>
    <p:sldId id="322" r:id="rId52"/>
    <p:sldId id="27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622F67-C553-467F-ADDB-38228E3A0BF9}" type="datetimeFigureOut">
              <a:rPr lang="en-US" smtClean="0"/>
              <a:t>22-Apr-13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406997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22F67-C553-467F-ADDB-38228E3A0BF9}" type="datetimeFigureOut">
              <a:rPr lang="en-US" smtClean="0"/>
              <a:t>22-Apr-13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184623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622F67-C553-467F-ADDB-38228E3A0BF9}" type="datetimeFigureOut">
              <a:rPr lang="en-US" smtClean="0"/>
              <a:t>22-Apr-13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510603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622F67-C553-467F-ADDB-38228E3A0BF9}" type="datetimeFigureOut">
              <a:rPr lang="en-US" smtClean="0"/>
              <a:t>22-Apr-13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2125066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622F67-C553-467F-ADDB-38228E3A0BF9}" type="datetimeFigureOut">
              <a:rPr lang="en-US" smtClean="0"/>
              <a:t>22-Apr-13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164727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622F67-C553-467F-ADDB-38228E3A0BF9}" type="datetimeFigureOut">
              <a:rPr lang="en-US" smtClean="0"/>
              <a:t>22-Apr-13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1552502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22F67-C553-467F-ADDB-38228E3A0BF9}" type="datetimeFigureOut">
              <a:rPr lang="en-US" smtClean="0"/>
              <a:t>22-Apr-13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342253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622F67-C553-467F-ADDB-38228E3A0BF9}" type="datetimeFigureOut">
              <a:rPr lang="en-US" smtClean="0"/>
              <a:t>22-Apr-13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1874874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622F67-C553-467F-ADDB-38228E3A0BF9}" type="datetimeFigureOut">
              <a:rPr lang="en-US" smtClean="0"/>
              <a:t>22-Apr-13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238354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22F67-C553-467F-ADDB-38228E3A0BF9}" type="datetimeFigureOut">
              <a:rPr lang="en-US" smtClean="0"/>
              <a:t>22-Apr-13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3572156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22F67-C553-467F-ADDB-38228E3A0BF9}" type="datetimeFigureOut">
              <a:rPr lang="en-US" smtClean="0"/>
              <a:t>22-Apr-13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F67BE-06C7-4394-8957-5A7E22011668}" type="slidenum">
              <a:rPr lang="en-US" smtClean="0"/>
              <a:t>‹#›</a:t>
            </a:fld>
            <a:endParaRPr lang="en-US"/>
          </a:p>
        </p:txBody>
      </p:sp>
    </p:spTree>
    <p:extLst>
      <p:ext uri="{BB962C8B-B14F-4D97-AF65-F5344CB8AC3E}">
        <p14:creationId xmlns:p14="http://schemas.microsoft.com/office/powerpoint/2010/main" val="2052988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22F67-C553-467F-ADDB-38228E3A0BF9}" type="datetimeFigureOut">
              <a:rPr lang="en-US" smtClean="0"/>
              <a:t>22-Apr-13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0F67BE-06C7-4394-8957-5A7E22011668}" type="slidenum">
              <a:rPr lang="en-US" smtClean="0"/>
              <a:t>‹#›</a:t>
            </a:fld>
            <a:endParaRPr lang="en-US"/>
          </a:p>
        </p:txBody>
      </p:sp>
    </p:spTree>
    <p:extLst>
      <p:ext uri="{BB962C8B-B14F-4D97-AF65-F5344CB8AC3E}">
        <p14:creationId xmlns:p14="http://schemas.microsoft.com/office/powerpoint/2010/main" val="1228453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sf"/><Relationship Id="rId1" Type="http://schemas.microsoft.com/office/2007/relationships/media" Target="../media/media1.asf"/><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857250"/>
            <a:ext cx="904875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347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05" y="381000"/>
            <a:ext cx="9216413" cy="6095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667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87" y="697865"/>
            <a:ext cx="8400513" cy="5474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9825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4999759" cy="6285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81000"/>
            <a:ext cx="40386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748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2657"/>
            <a:ext cx="495300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905000" y="4876800"/>
            <a:ext cx="5791200" cy="707886"/>
          </a:xfrm>
          <a:prstGeom prst="rect">
            <a:avLst/>
          </a:prstGeom>
          <a:noFill/>
        </p:spPr>
        <p:txBody>
          <a:bodyPr wrap="square" rtlCol="0">
            <a:spAutoFit/>
          </a:bodyPr>
          <a:lstStyle/>
          <a:p>
            <a:endParaRPr lang="en-US" sz="2000" dirty="0" smtClean="0">
              <a:solidFill>
                <a:prstClr val="black"/>
              </a:solidFill>
            </a:endParaRPr>
          </a:p>
          <a:p>
            <a:endParaRPr lang="en-US" sz="2000" dirty="0">
              <a:solidFill>
                <a:prstClr val="black"/>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14800"/>
            <a:ext cx="70866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8466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63474"/>
            <a:ext cx="8534400" cy="6358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7647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152400"/>
            <a:ext cx="6019800" cy="6124754"/>
          </a:xfrm>
          <a:prstGeom prst="rect">
            <a:avLst/>
          </a:prstGeom>
          <a:noFill/>
        </p:spPr>
        <p:txBody>
          <a:bodyPr wrap="square" rtlCol="0">
            <a:spAutoFit/>
          </a:bodyPr>
          <a:lstStyle/>
          <a:p>
            <a:pPr algn="ctr"/>
            <a:r>
              <a:rPr lang="en-US" dirty="0" smtClean="0">
                <a:solidFill>
                  <a:prstClr val="black"/>
                </a:solidFill>
              </a:rPr>
              <a:t>Duke Conservative Union Study (2004) reaction</a:t>
            </a:r>
          </a:p>
          <a:p>
            <a:endParaRPr lang="en-US" dirty="0">
              <a:solidFill>
                <a:prstClr val="black"/>
              </a:solidFill>
            </a:endParaRPr>
          </a:p>
          <a:p>
            <a:r>
              <a:rPr lang="en-US" sz="2000" dirty="0" smtClean="0">
                <a:solidFill>
                  <a:prstClr val="black"/>
                </a:solidFill>
              </a:rPr>
              <a:t>"</a:t>
            </a:r>
            <a:r>
              <a:rPr lang="en-US" sz="2000" dirty="0">
                <a:solidFill>
                  <a:prstClr val="black"/>
                </a:solidFill>
              </a:rPr>
              <a:t>We try to hire the best, smartest people </a:t>
            </a:r>
            <a:r>
              <a:rPr lang="en-US" sz="2000" dirty="0" smtClean="0">
                <a:solidFill>
                  <a:prstClr val="black"/>
                </a:solidFill>
              </a:rPr>
              <a:t>available. If</a:t>
            </a:r>
            <a:r>
              <a:rPr lang="en-US" sz="2000" dirty="0">
                <a:solidFill>
                  <a:prstClr val="black"/>
                </a:solidFill>
              </a:rPr>
              <a:t>, as John Stuart Mill said, stupid people are generally conservative, then there are lots of conservatives we will never hire</a:t>
            </a:r>
            <a:r>
              <a:rPr lang="en-US" sz="2000" dirty="0" smtClean="0">
                <a:solidFill>
                  <a:prstClr val="black"/>
                </a:solidFill>
              </a:rPr>
              <a:t>. </a:t>
            </a:r>
            <a:r>
              <a:rPr lang="en-US" sz="2000" dirty="0">
                <a:solidFill>
                  <a:prstClr val="black"/>
                </a:solidFill>
              </a:rPr>
              <a:t>Mill's analysis may go some way towards explaining the power of the Republican party in our society and the relative scarcity of Republicans in </a:t>
            </a:r>
            <a:r>
              <a:rPr lang="en-US" sz="2000" dirty="0" smtClean="0">
                <a:solidFill>
                  <a:prstClr val="black"/>
                </a:solidFill>
              </a:rPr>
              <a:t>academia . . . Members </a:t>
            </a:r>
            <a:r>
              <a:rPr lang="en-US" sz="2000" dirty="0">
                <a:solidFill>
                  <a:prstClr val="black"/>
                </a:solidFill>
              </a:rPr>
              <a:t>of academia tend to be a bit smarter than average. There is a good reason for this </a:t>
            </a:r>
            <a:r>
              <a:rPr lang="en-US" sz="2000" dirty="0" smtClean="0">
                <a:solidFill>
                  <a:prstClr val="black"/>
                </a:solidFill>
              </a:rPr>
              <a:t>too.”</a:t>
            </a:r>
          </a:p>
          <a:p>
            <a:endParaRPr lang="en-US" dirty="0">
              <a:solidFill>
                <a:prstClr val="black"/>
              </a:solidFill>
            </a:endParaRPr>
          </a:p>
          <a:p>
            <a:endParaRPr lang="en-US" dirty="0" smtClean="0">
              <a:solidFill>
                <a:prstClr val="black"/>
              </a:solidFill>
            </a:endParaRPr>
          </a:p>
          <a:p>
            <a:r>
              <a:rPr lang="en-US" sz="2000" dirty="0">
                <a:solidFill>
                  <a:prstClr val="black"/>
                </a:solidFill>
              </a:rPr>
              <a:t>"If you look at the humanities in general, there's a great deal of creativity that goes on. In a sense it's innovation, and a perfectly logical criticism of the current society, in one form or another, that plays itself out in some of these disciplines. It doesn't surprise me that you might find people in humanities are more liberal than conservative."</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57" y="1295400"/>
            <a:ext cx="19050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038600"/>
            <a:ext cx="14097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66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762000"/>
            <a:ext cx="5867400" cy="6432530"/>
          </a:xfrm>
          <a:prstGeom prst="rect">
            <a:avLst/>
          </a:prstGeom>
          <a:no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sz="2000" dirty="0" smtClean="0"/>
          </a:p>
          <a:p>
            <a:endParaRPr lang="en-US" sz="2000" dirty="0"/>
          </a:p>
          <a:p>
            <a:r>
              <a:rPr lang="en-US" sz="2400" dirty="0" smtClean="0"/>
              <a:t>Groupthink </a:t>
            </a:r>
            <a:r>
              <a:rPr lang="en-US" sz="2400" dirty="0" smtClean="0"/>
              <a:t>Principles:</a:t>
            </a:r>
          </a:p>
          <a:p>
            <a:endParaRPr lang="en-US" sz="2400" dirty="0"/>
          </a:p>
          <a:p>
            <a:pPr marL="285750" indent="-285750">
              <a:buFont typeface="Arial" pitchFamily="34" charset="0"/>
              <a:buChar char="•"/>
            </a:pPr>
            <a:r>
              <a:rPr lang="en-US" sz="2400" dirty="0" smtClean="0"/>
              <a:t>Common assumption</a:t>
            </a:r>
          </a:p>
          <a:p>
            <a:pPr marL="285750" indent="-285750">
              <a:buFont typeface="Arial" pitchFamily="34" charset="0"/>
              <a:buChar char="•"/>
            </a:pPr>
            <a:r>
              <a:rPr lang="en-US" sz="2400" dirty="0" smtClean="0"/>
              <a:t>False consensus effect</a:t>
            </a:r>
          </a:p>
          <a:p>
            <a:pPr marL="285750" indent="-285750">
              <a:buFont typeface="Arial" pitchFamily="34" charset="0"/>
              <a:buChar char="•"/>
            </a:pPr>
            <a:r>
              <a:rPr lang="en-US" sz="2400" dirty="0"/>
              <a:t>Law of group polarization</a:t>
            </a:r>
          </a:p>
          <a:p>
            <a:endParaRPr lang="en-US" dirty="0" smtClean="0"/>
          </a:p>
          <a:p>
            <a:endParaRPr lang="en-US" dirty="0"/>
          </a:p>
          <a:p>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2" y="152400"/>
            <a:ext cx="3076575" cy="3703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638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9333"/>
            <a:ext cx="8305799" cy="6460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4877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833884"/>
            <a:ext cx="6934200" cy="5024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9226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857250"/>
            <a:ext cx="7467600" cy="5040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7179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501732"/>
            <a:ext cx="4648200" cy="6157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4825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734050" cy="6847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2288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3647614"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267200" y="381000"/>
            <a:ext cx="4572000" cy="5632311"/>
          </a:xfrm>
          <a:prstGeom prst="rect">
            <a:avLst/>
          </a:prstGeom>
          <a:noFill/>
        </p:spPr>
        <p:txBody>
          <a:bodyPr wrap="square" rtlCol="0">
            <a:spAutoFit/>
          </a:bodyPr>
          <a:lstStyle/>
          <a:p>
            <a:r>
              <a:rPr lang="en-US" dirty="0">
                <a:solidFill>
                  <a:prstClr val="black"/>
                </a:solidFill>
              </a:rPr>
              <a:t>The season is over, but the paradox lives on in Duke’s lacrosse team, a group of privileged players of fine pedigree entangled in a night that </a:t>
            </a:r>
            <a:r>
              <a:rPr lang="en-US" b="1" dirty="0">
                <a:solidFill>
                  <a:srgbClr val="FF0000"/>
                </a:solidFill>
              </a:rPr>
              <a:t>threatens to belie their social standing as human </a:t>
            </a:r>
            <a:r>
              <a:rPr lang="en-US" b="1" dirty="0" smtClean="0">
                <a:solidFill>
                  <a:srgbClr val="FF0000"/>
                </a:solidFill>
              </a:rPr>
              <a:t>beings</a:t>
            </a:r>
            <a:r>
              <a:rPr lang="en-US" dirty="0" smtClean="0">
                <a:solidFill>
                  <a:prstClr val="black"/>
                </a:solidFill>
              </a:rPr>
              <a:t>…</a:t>
            </a:r>
          </a:p>
          <a:p>
            <a:endParaRPr lang="en-US" dirty="0">
              <a:solidFill>
                <a:prstClr val="black"/>
              </a:solidFill>
            </a:endParaRPr>
          </a:p>
          <a:p>
            <a:r>
              <a:rPr lang="en-US" dirty="0">
                <a:solidFill>
                  <a:prstClr val="black"/>
                </a:solidFill>
              </a:rPr>
              <a:t>Players have been forced to give up their DNA, but to the dismay of investigators, none have come forward to reveal an eyewitness </a:t>
            </a:r>
            <a:r>
              <a:rPr lang="en-US" dirty="0" smtClean="0">
                <a:solidFill>
                  <a:prstClr val="black"/>
                </a:solidFill>
              </a:rPr>
              <a:t>account.</a:t>
            </a:r>
          </a:p>
          <a:p>
            <a:endParaRPr lang="en-US" dirty="0">
              <a:solidFill>
                <a:prstClr val="black"/>
              </a:solidFill>
            </a:endParaRPr>
          </a:p>
          <a:p>
            <a:r>
              <a:rPr lang="en-US" dirty="0">
                <a:solidFill>
                  <a:prstClr val="black"/>
                </a:solidFill>
              </a:rPr>
              <a:t>Does President Brodhead dare to confront the culture behind the lacrosse team’s code of silence or would he fear being ridiculed as a snitch</a:t>
            </a:r>
            <a:r>
              <a:rPr lang="en-US" dirty="0" smtClean="0">
                <a:solidFill>
                  <a:prstClr val="black"/>
                </a:solidFill>
              </a:rPr>
              <a:t>?</a:t>
            </a:r>
          </a:p>
          <a:p>
            <a:endParaRPr lang="en-US" dirty="0">
              <a:solidFill>
                <a:prstClr val="black"/>
              </a:solidFill>
            </a:endParaRPr>
          </a:p>
          <a:p>
            <a:r>
              <a:rPr lang="en-US" dirty="0" smtClean="0">
                <a:solidFill>
                  <a:prstClr val="black"/>
                </a:solidFill>
              </a:rPr>
              <a:t>Something </a:t>
            </a:r>
            <a:r>
              <a:rPr lang="en-US" dirty="0">
                <a:solidFill>
                  <a:prstClr val="black"/>
                </a:solidFill>
              </a:rPr>
              <a:t>happened March 13, when a woman, hired to dance at a private party, alleged that three lacrosse players sexually assaulted her in a bathroom for 30 minutes.</a:t>
            </a:r>
          </a:p>
          <a:p>
            <a:endParaRPr lang="en-US" dirty="0">
              <a:solidFill>
                <a:prstClr val="black"/>
              </a:solidFill>
            </a:endParaRPr>
          </a:p>
        </p:txBody>
      </p:sp>
      <p:sp>
        <p:nvSpPr>
          <p:cNvPr id="3" name="TextBox 2"/>
          <p:cNvSpPr txBox="1"/>
          <p:nvPr/>
        </p:nvSpPr>
        <p:spPr>
          <a:xfrm>
            <a:off x="152400" y="5638800"/>
            <a:ext cx="3581400" cy="374511"/>
          </a:xfrm>
          <a:prstGeom prst="rect">
            <a:avLst/>
          </a:prstGeom>
          <a:noFill/>
        </p:spPr>
        <p:txBody>
          <a:bodyPr wrap="square" rtlCol="0">
            <a:spAutoFit/>
          </a:bodyPr>
          <a:lstStyle/>
          <a:p>
            <a:r>
              <a:rPr lang="en-US" i="1" dirty="0" smtClean="0">
                <a:solidFill>
                  <a:prstClr val="black"/>
                </a:solidFill>
              </a:rPr>
              <a:t>New York Times</a:t>
            </a:r>
            <a:r>
              <a:rPr lang="en-US" dirty="0" smtClean="0">
                <a:solidFill>
                  <a:prstClr val="black"/>
                </a:solidFill>
              </a:rPr>
              <a:t>, 31 March 2006</a:t>
            </a:r>
            <a:endParaRPr lang="en-US" dirty="0">
              <a:solidFill>
                <a:prstClr val="black"/>
              </a:solidFill>
            </a:endParaRPr>
          </a:p>
        </p:txBody>
      </p:sp>
    </p:spTree>
    <p:extLst>
      <p:ext uri="{BB962C8B-B14F-4D97-AF65-F5344CB8AC3E}">
        <p14:creationId xmlns:p14="http://schemas.microsoft.com/office/powerpoint/2010/main" val="2950893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927" y="2331584"/>
            <a:ext cx="6767073" cy="4493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 y="-1"/>
            <a:ext cx="2461022" cy="4038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93209"/>
            <a:ext cx="325755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5471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910" y="165396"/>
            <a:ext cx="3970289" cy="6540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8114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533399"/>
            <a:ext cx="5410200" cy="3970318"/>
          </a:xfrm>
          <a:prstGeom prst="rect">
            <a:avLst/>
          </a:prstGeom>
          <a:noFill/>
        </p:spPr>
        <p:txBody>
          <a:bodyPr wrap="square" rtlCol="0">
            <a:spAutoFit/>
          </a:bodyPr>
          <a:lstStyle/>
          <a:p>
            <a:pPr algn="ctr"/>
            <a:r>
              <a:rPr lang="en-US" i="1" dirty="0"/>
              <a:t>Duke Faculty Handbook</a:t>
            </a:r>
            <a:endParaRPr lang="en-US" dirty="0"/>
          </a:p>
          <a:p>
            <a:endParaRPr lang="en-US" dirty="0" smtClean="0"/>
          </a:p>
          <a:p>
            <a:endParaRPr lang="en-US" dirty="0"/>
          </a:p>
          <a:p>
            <a:endParaRPr lang="en-US" dirty="0" smtClean="0"/>
          </a:p>
          <a:p>
            <a:r>
              <a:rPr lang="en-US" dirty="0" smtClean="0"/>
              <a:t>Members </a:t>
            </a:r>
            <a:r>
              <a:rPr lang="en-US" dirty="0"/>
              <a:t>of the faculty expect Duke students to meet high standards of performance and behavior. It is only appropriate, therefore, that the faculty adheres to comparably high standards in dealing with students . . . </a:t>
            </a:r>
            <a:r>
              <a:rPr lang="en-US" b="1" dirty="0">
                <a:solidFill>
                  <a:srgbClr val="FF0000"/>
                </a:solidFill>
              </a:rPr>
              <a:t>Students are fellow members of the university community</a:t>
            </a:r>
            <a:r>
              <a:rPr lang="en-US" dirty="0"/>
              <a:t>, </a:t>
            </a:r>
            <a:r>
              <a:rPr lang="en-US" b="1" dirty="0">
                <a:solidFill>
                  <a:srgbClr val="FF0000"/>
                </a:solidFill>
              </a:rPr>
              <a:t>deserving of respect and consideration in their dealings with the faculty</a:t>
            </a:r>
            <a:r>
              <a:rPr lang="en-US" dirty="0"/>
              <a:t>.</a:t>
            </a:r>
          </a:p>
          <a:p>
            <a:endParaRPr lang="en-US" i="1" dirty="0" smtClean="0"/>
          </a:p>
          <a:p>
            <a:endParaRPr lang="en-US" i="1" dirty="0"/>
          </a:p>
          <a:p>
            <a:endParaRPr lang="en-US" dirty="0"/>
          </a:p>
        </p:txBody>
      </p:sp>
    </p:spTree>
    <p:extLst>
      <p:ext uri="{BB962C8B-B14F-4D97-AF65-F5344CB8AC3E}">
        <p14:creationId xmlns:p14="http://schemas.microsoft.com/office/powerpoint/2010/main" val="1092022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1"/>
            <a:ext cx="3205613"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505200" y="228602"/>
            <a:ext cx="5334000" cy="6186309"/>
          </a:xfrm>
          <a:prstGeom prst="rect">
            <a:avLst/>
          </a:prstGeom>
          <a:noFill/>
        </p:spPr>
        <p:txBody>
          <a:bodyPr wrap="square" rtlCol="0">
            <a:spAutoFit/>
          </a:bodyPr>
          <a:lstStyle/>
          <a:p>
            <a:r>
              <a:rPr lang="en-US" dirty="0"/>
              <a:t>There can be no confidence in an administration that believes suspending a lacrosse season and removing pictures of Duke lacrosse players from a web page is a dutifully moral response to abhorrent sexual assault, verbal racial violence, and drunken white male privilege loosed amongst us.</a:t>
            </a:r>
          </a:p>
          <a:p>
            <a:r>
              <a:rPr lang="en-US" dirty="0"/>
              <a:t/>
            </a:r>
            <a:br>
              <a:rPr lang="en-US" dirty="0"/>
            </a:br>
            <a:r>
              <a:rPr lang="en-US" dirty="0"/>
              <a:t>How soon will confidence be restored to our university as a place where minds, souls, and bodies can feel safe from agents, perpetrators, and abettors of white privilege, irresponsibility, debauchery and violence</a:t>
            </a:r>
            <a:r>
              <a:rPr lang="en-US" dirty="0" smtClean="0"/>
              <a:t>?</a:t>
            </a:r>
          </a:p>
          <a:p>
            <a:endParaRPr lang="en-US" dirty="0"/>
          </a:p>
          <a:p>
            <a:r>
              <a:rPr lang="en-US" b="1" dirty="0">
                <a:solidFill>
                  <a:srgbClr val="FF0000"/>
                </a:solidFill>
              </a:rPr>
              <a:t>Surely the answer to the question must come in the form of immediate dismissals of those principally responsible for the horrors of this spring moment at Duke. Coaches of the lacrosse team, the team itself and its players, and any other agents who silenced or lied about the real nature of events at 610 Buchanan on the evening of March 13, 2006. </a:t>
            </a:r>
            <a:r>
              <a:rPr lang="en-US" dirty="0"/>
              <a:t>A day that, not even in a clichéd sense, will, indeed, always live in infamy for this university.</a:t>
            </a:r>
          </a:p>
          <a:p>
            <a:endParaRPr lang="en-US" dirty="0"/>
          </a:p>
        </p:txBody>
      </p:sp>
      <p:sp>
        <p:nvSpPr>
          <p:cNvPr id="3" name="TextBox 2"/>
          <p:cNvSpPr txBox="1"/>
          <p:nvPr/>
        </p:nvSpPr>
        <p:spPr>
          <a:xfrm>
            <a:off x="304800" y="5562600"/>
            <a:ext cx="2895600" cy="381000"/>
          </a:xfrm>
          <a:prstGeom prst="rect">
            <a:avLst/>
          </a:prstGeom>
          <a:noFill/>
        </p:spPr>
        <p:txBody>
          <a:bodyPr wrap="square" rtlCol="0">
            <a:spAutoFit/>
          </a:bodyPr>
          <a:lstStyle/>
          <a:p>
            <a:r>
              <a:rPr lang="en-US" dirty="0" smtClean="0"/>
              <a:t>29 March 2006</a:t>
            </a:r>
            <a:endParaRPr lang="en-US" dirty="0"/>
          </a:p>
        </p:txBody>
      </p:sp>
    </p:spTree>
    <p:extLst>
      <p:ext uri="{BB962C8B-B14F-4D97-AF65-F5344CB8AC3E}">
        <p14:creationId xmlns:p14="http://schemas.microsoft.com/office/powerpoint/2010/main" val="2018623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021" y="609600"/>
            <a:ext cx="7443959" cy="5638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0864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81000"/>
            <a:ext cx="304800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2786063"/>
            <a:ext cx="2686049" cy="201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593592"/>
            <a:ext cx="2819400" cy="3157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1757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1564" y="0"/>
            <a:ext cx="483846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309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1080135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73160"/>
            <a:ext cx="9144000" cy="118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74" y="5128832"/>
            <a:ext cx="9215374" cy="1195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13493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76400"/>
            <a:ext cx="228600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343400" y="2057400"/>
            <a:ext cx="3276600" cy="2308324"/>
          </a:xfrm>
          <a:prstGeom prst="rect">
            <a:avLst/>
          </a:prstGeom>
        </p:spPr>
        <p:txBody>
          <a:bodyPr wrap="square">
            <a:spAutoFit/>
          </a:bodyPr>
          <a:lstStyle/>
          <a:p>
            <a:r>
              <a:rPr lang="en-US" dirty="0" err="1"/>
              <a:t>Lubiano</a:t>
            </a:r>
            <a:r>
              <a:rPr lang="en-US" dirty="0"/>
              <a:t> knew some would </a:t>
            </a:r>
            <a:r>
              <a:rPr lang="en-US" b="1" dirty="0">
                <a:solidFill>
                  <a:srgbClr val="FF0000"/>
                </a:solidFill>
              </a:rPr>
              <a:t>see the ad as a stake through the collective heart of the lacrosse team.</a:t>
            </a:r>
            <a:r>
              <a:rPr lang="en-US" dirty="0"/>
              <a:t> But if the black faculty couldn't speak for black students now, could it ever</a:t>
            </a:r>
            <a:r>
              <a:rPr lang="en-US" dirty="0" smtClean="0"/>
              <a:t>?</a:t>
            </a:r>
          </a:p>
          <a:p>
            <a:endParaRPr lang="en-US" dirty="0"/>
          </a:p>
          <a:p>
            <a:r>
              <a:rPr lang="en-US" dirty="0" smtClean="0"/>
              <a:t>--ESPN, June 2006</a:t>
            </a:r>
            <a:endParaRPr lang="en-US" dirty="0"/>
          </a:p>
        </p:txBody>
      </p:sp>
    </p:spTree>
    <p:extLst>
      <p:ext uri="{BB962C8B-B14F-4D97-AF65-F5344CB8AC3E}">
        <p14:creationId xmlns:p14="http://schemas.microsoft.com/office/powerpoint/2010/main" val="3398818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366520"/>
            <a:ext cx="9154886" cy="4272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77820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ifong chokehold.as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609599"/>
            <a:ext cx="7915910" cy="5336569"/>
          </a:xfrm>
          <a:prstGeom prst="rect">
            <a:avLst/>
          </a:prstGeom>
        </p:spPr>
      </p:pic>
    </p:spTree>
    <p:extLst>
      <p:ext uri="{BB962C8B-B14F-4D97-AF65-F5344CB8AC3E}">
        <p14:creationId xmlns:p14="http://schemas.microsoft.com/office/powerpoint/2010/main" val="702891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000" y="685800"/>
            <a:ext cx="7180183"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48753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1"/>
            <a:ext cx="8737600"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6866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189" y="418848"/>
            <a:ext cx="8372011" cy="5905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1693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38201"/>
            <a:ext cx="7925857" cy="4898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2327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599"/>
            <a:ext cx="7835202" cy="5704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5568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1827" y="152400"/>
            <a:ext cx="5019869" cy="6400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58285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9242"/>
            <a:ext cx="4495799" cy="4228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28800" y="4495800"/>
            <a:ext cx="5867400" cy="1508105"/>
          </a:xfrm>
          <a:prstGeom prst="rect">
            <a:avLst/>
          </a:prstGeom>
          <a:noFill/>
        </p:spPr>
        <p:txBody>
          <a:bodyPr wrap="square" rtlCol="0">
            <a:spAutoFit/>
          </a:bodyPr>
          <a:lstStyle/>
          <a:p>
            <a:endParaRPr lang="en-US" sz="2000" dirty="0" smtClean="0"/>
          </a:p>
          <a:p>
            <a:r>
              <a:rPr lang="en-US" sz="2400" dirty="0" smtClean="0"/>
              <a:t>“</a:t>
            </a:r>
            <a:r>
              <a:rPr lang="en-US" sz="2400" dirty="0"/>
              <a:t>If our students did what is alleged, it is abhorrent to the last degree. </a:t>
            </a:r>
            <a:r>
              <a:rPr lang="en-US" sz="2400" b="1" dirty="0">
                <a:solidFill>
                  <a:srgbClr val="FF0000"/>
                </a:solidFill>
              </a:rPr>
              <a:t>If they didn’t do it, whatever they did do is bad </a:t>
            </a:r>
            <a:r>
              <a:rPr lang="en-US" sz="2400" b="1" dirty="0" smtClean="0">
                <a:solidFill>
                  <a:srgbClr val="FF0000"/>
                </a:solidFill>
              </a:rPr>
              <a:t>enough</a:t>
            </a:r>
            <a:r>
              <a:rPr lang="en-US" sz="2400" dirty="0" smtClean="0"/>
              <a:t>.”</a:t>
            </a:r>
            <a:endParaRPr lang="en-US" sz="2400" dirty="0"/>
          </a:p>
        </p:txBody>
      </p:sp>
    </p:spTree>
    <p:extLst>
      <p:ext uri="{BB962C8B-B14F-4D97-AF65-F5344CB8AC3E}">
        <p14:creationId xmlns:p14="http://schemas.microsoft.com/office/powerpoint/2010/main" val="42681247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685800"/>
            <a:ext cx="7318600" cy="5483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16045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8360256" cy="5552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192" y="1563373"/>
            <a:ext cx="3056208" cy="2094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08251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46226"/>
            <a:ext cx="8077200" cy="4765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9560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32" y="4343400"/>
            <a:ext cx="3165611" cy="2387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4576712"/>
            <a:ext cx="1629889" cy="2153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638" y="-152400"/>
            <a:ext cx="580072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37443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35035"/>
            <a:ext cx="4463603" cy="2971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876800" y="1066800"/>
            <a:ext cx="3810000" cy="3477875"/>
          </a:xfrm>
          <a:prstGeom prst="rect">
            <a:avLst/>
          </a:prstGeom>
          <a:noFill/>
        </p:spPr>
        <p:txBody>
          <a:bodyPr wrap="square" rtlCol="0">
            <a:spAutoFit/>
          </a:bodyPr>
          <a:lstStyle/>
          <a:p>
            <a:r>
              <a:rPr lang="en-US" sz="2000" dirty="0" smtClean="0"/>
              <a:t>“</a:t>
            </a:r>
            <a:r>
              <a:rPr lang="en-US" sz="2000" dirty="0"/>
              <a:t>You can make the case go away pretty </a:t>
            </a:r>
            <a:r>
              <a:rPr lang="en-US" sz="2000" dirty="0" smtClean="0"/>
              <a:t>easily; you </a:t>
            </a:r>
            <a:r>
              <a:rPr lang="en-US" sz="2000" dirty="0"/>
              <a:t>can do it with the stroke of a </a:t>
            </a:r>
            <a:r>
              <a:rPr lang="en-US" sz="2000" dirty="0" smtClean="0"/>
              <a:t>pen.</a:t>
            </a:r>
          </a:p>
          <a:p>
            <a:endParaRPr lang="en-US" sz="2000" dirty="0"/>
          </a:p>
          <a:p>
            <a:r>
              <a:rPr lang="en-US" sz="2000" dirty="0" smtClean="0"/>
              <a:t>“But </a:t>
            </a:r>
            <a:r>
              <a:rPr lang="en-US" sz="2000" dirty="0"/>
              <a:t>such an </a:t>
            </a:r>
            <a:r>
              <a:rPr lang="en-US" sz="2000" dirty="0" smtClean="0"/>
              <a:t>action does </a:t>
            </a:r>
            <a:r>
              <a:rPr lang="en-US" sz="2000" dirty="0"/>
              <a:t>nothing to address the underlying divisions that have been revealed. My personal feeling is the first step to addressing those divisions is addressing this </a:t>
            </a:r>
            <a:r>
              <a:rPr lang="en-US" sz="2000" dirty="0" smtClean="0"/>
              <a:t>case. The future </a:t>
            </a:r>
            <a:r>
              <a:rPr lang="en-US" sz="2000" dirty="0"/>
              <a:t>of Durham’s in the balance.”</a:t>
            </a:r>
          </a:p>
        </p:txBody>
      </p:sp>
    </p:spTree>
    <p:extLst>
      <p:ext uri="{BB962C8B-B14F-4D97-AF65-F5344CB8AC3E}">
        <p14:creationId xmlns:p14="http://schemas.microsoft.com/office/powerpoint/2010/main" val="12285203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124" y="53386"/>
            <a:ext cx="8294676" cy="6804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4224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3800" y="609600"/>
            <a:ext cx="4495800" cy="5324535"/>
          </a:xfrm>
          <a:prstGeom prst="rect">
            <a:avLst/>
          </a:prstGeom>
          <a:noFill/>
        </p:spPr>
        <p:txBody>
          <a:bodyPr wrap="square" rtlCol="0">
            <a:spAutoFit/>
          </a:bodyPr>
          <a:lstStyle/>
          <a:p>
            <a:r>
              <a:rPr lang="en-US" sz="2000" dirty="0"/>
              <a:t>Mobilized through the proliferation of Blue Devil blue armbands, too visible on campus early in the fall semester, inscribed with the numbers of the three indicted players and the defiant proclamation, “Innocent” (in bold white), Duke University students are now said to be registering to vote in Durham in unprecedented </a:t>
            </a:r>
            <a:r>
              <a:rPr lang="en-US" sz="2000" dirty="0" smtClean="0"/>
              <a:t>numbers</a:t>
            </a:r>
            <a:r>
              <a:rPr lang="en-US" sz="2000" b="1" dirty="0" smtClean="0">
                <a:solidFill>
                  <a:srgbClr val="FF0000"/>
                </a:solidFill>
              </a:rPr>
              <a:t>…What </a:t>
            </a:r>
            <a:r>
              <a:rPr lang="en-US" sz="2000" b="1" dirty="0">
                <a:solidFill>
                  <a:srgbClr val="FF0000"/>
                </a:solidFill>
              </a:rPr>
              <a:t>Duke </a:t>
            </a:r>
            <a:r>
              <a:rPr lang="en-US" sz="2000" b="1" dirty="0" smtClean="0">
                <a:solidFill>
                  <a:srgbClr val="FF0000"/>
                </a:solidFill>
              </a:rPr>
              <a:t>students becoming</a:t>
            </a:r>
            <a:r>
              <a:rPr lang="en-US" sz="2000" b="1" dirty="0">
                <a:solidFill>
                  <a:srgbClr val="FF0000"/>
                </a:solidFill>
              </a:rPr>
              <a:t> Durham citizens does is displace the problem of racism from the lacrosse team and the university </a:t>
            </a:r>
            <a:r>
              <a:rPr lang="en-US" sz="2000" b="1" dirty="0" smtClean="0">
                <a:solidFill>
                  <a:srgbClr val="FF0000"/>
                </a:solidFill>
              </a:rPr>
              <a:t>to Durham’s </a:t>
            </a:r>
            <a:r>
              <a:rPr lang="en-US" sz="2000" b="1" dirty="0">
                <a:solidFill>
                  <a:srgbClr val="FF0000"/>
                </a:solidFill>
              </a:rPr>
              <a:t>political </a:t>
            </a:r>
            <a:r>
              <a:rPr lang="en-US" sz="2000" b="1" dirty="0" smtClean="0">
                <a:solidFill>
                  <a:srgbClr val="FF0000"/>
                </a:solidFill>
              </a:rPr>
              <a:t>system</a:t>
            </a:r>
            <a:r>
              <a:rPr lang="en-US" sz="2000" dirty="0" smtClean="0"/>
              <a:t>…</a:t>
            </a:r>
          </a:p>
          <a:p>
            <a:endParaRPr lang="en-US" sz="2000" dirty="0"/>
          </a:p>
          <a:p>
            <a:r>
              <a:rPr lang="en-US" sz="2000" dirty="0" smtClean="0"/>
              <a:t>They should not </a:t>
            </a:r>
            <a:r>
              <a:rPr lang="en-US" sz="2000" dirty="0"/>
              <a:t>exercise </a:t>
            </a:r>
            <a:r>
              <a:rPr lang="en-US" sz="2000" dirty="0" smtClean="0"/>
              <a:t>their </a:t>
            </a:r>
            <a:r>
              <a:rPr lang="en-US" sz="2000" dirty="0"/>
              <a:t>right to the franchise without any other sense of civic </a:t>
            </a:r>
            <a:r>
              <a:rPr lang="en-US" sz="2000" dirty="0" smtClean="0"/>
              <a:t>responsibility.</a:t>
            </a:r>
            <a:endParaRPr lang="en-US"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643" y="1676400"/>
            <a:ext cx="29718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5755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241" y="76200"/>
            <a:ext cx="5873518"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07096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04800"/>
            <a:ext cx="6858000" cy="6186309"/>
          </a:xfrm>
          <a:prstGeom prst="rect">
            <a:avLst/>
          </a:prstGeom>
          <a:noFill/>
        </p:spPr>
        <p:txBody>
          <a:bodyPr wrap="square" rtlCol="0">
            <a:spAutoFit/>
          </a:bodyPr>
          <a:lstStyle/>
          <a:p>
            <a:pPr algn="ctr"/>
            <a:r>
              <a:rPr lang="en-US" dirty="0" smtClean="0">
                <a:solidFill>
                  <a:prstClr val="black"/>
                </a:solidFill>
              </a:rPr>
              <a:t>“clarifying” faculty statement</a:t>
            </a:r>
          </a:p>
          <a:p>
            <a:endParaRPr lang="en-US" dirty="0">
              <a:solidFill>
                <a:prstClr val="black"/>
              </a:solidFill>
            </a:endParaRPr>
          </a:p>
          <a:p>
            <a:r>
              <a:rPr lang="en-US" dirty="0" smtClean="0">
                <a:solidFill>
                  <a:prstClr val="black"/>
                </a:solidFill>
              </a:rPr>
              <a:t>As </a:t>
            </a:r>
            <a:r>
              <a:rPr lang="en-US" dirty="0">
                <a:solidFill>
                  <a:prstClr val="black"/>
                </a:solidFill>
              </a:rPr>
              <a:t>a statement about campus culture, the ad deplores a "Social Disaster," as described in the student statements, which feature racism, segregation, isolation, and sexism as ongoing problems before the scandal broke, exacerbated by the heightened tensions in its immediate aftermath. The disaster is the atmosphere that allows sexism, racism, and sexual violence to be so prevalent on campus. The ad's statement that the problem "won't end with what the police say or the court decides" is as clearly true now as it was then. Whatever its conclusions, the legal process will not resolve these problems</a:t>
            </a:r>
            <a:r>
              <a:rPr lang="en-US" dirty="0" smtClean="0">
                <a:solidFill>
                  <a:prstClr val="black"/>
                </a:solidFill>
              </a:rPr>
              <a:t>.</a:t>
            </a:r>
          </a:p>
          <a:p>
            <a:endParaRPr lang="en-US" dirty="0">
              <a:solidFill>
                <a:prstClr val="black"/>
              </a:solidFill>
            </a:endParaRPr>
          </a:p>
          <a:p>
            <a:r>
              <a:rPr lang="en-US" b="1" dirty="0">
                <a:solidFill>
                  <a:srgbClr val="FF0000"/>
                </a:solidFill>
              </a:rPr>
              <a:t>The ad thanked "the students speaking individually and...the protesters making collective noise." We do not endorse every demonstration that took place at the time. We appreciate the efforts of those who used the attention the incident generated to raise issues of discrimination and violence</a:t>
            </a:r>
            <a:r>
              <a:rPr lang="en-US" b="1" dirty="0" smtClean="0">
                <a:solidFill>
                  <a:srgbClr val="FF0000"/>
                </a:solidFill>
              </a:rPr>
              <a:t>.</a:t>
            </a:r>
          </a:p>
          <a:p>
            <a:endParaRPr lang="en-US" dirty="0">
              <a:solidFill>
                <a:prstClr val="black"/>
              </a:solidFill>
            </a:endParaRPr>
          </a:p>
          <a:p>
            <a:r>
              <a:rPr lang="en-US" b="1" dirty="0">
                <a:solidFill>
                  <a:srgbClr val="FF0000"/>
                </a:solidFill>
              </a:rPr>
              <a:t>There have been public calls to the authors to retract the ad or apologize for it, </a:t>
            </a:r>
            <a:r>
              <a:rPr lang="en-US" dirty="0">
                <a:solidFill>
                  <a:prstClr val="black"/>
                </a:solidFill>
              </a:rPr>
              <a:t>as well as calls for action against them and attacks on their character. </a:t>
            </a:r>
            <a:r>
              <a:rPr lang="en-US" b="1" dirty="0">
                <a:solidFill>
                  <a:srgbClr val="FF0000"/>
                </a:solidFill>
              </a:rPr>
              <a:t>We reject all of </a:t>
            </a:r>
            <a:r>
              <a:rPr lang="en-US" b="1" dirty="0" smtClean="0">
                <a:solidFill>
                  <a:srgbClr val="FF0000"/>
                </a:solidFill>
              </a:rPr>
              <a:t>these</a:t>
            </a:r>
            <a:r>
              <a:rPr lang="en-US" dirty="0" smtClean="0">
                <a:solidFill>
                  <a:prstClr val="black"/>
                </a:solidFill>
              </a:rPr>
              <a:t>.</a:t>
            </a:r>
          </a:p>
          <a:p>
            <a:endParaRPr lang="en-US" dirty="0">
              <a:solidFill>
                <a:prstClr val="black"/>
              </a:solidFill>
            </a:endParaRPr>
          </a:p>
        </p:txBody>
      </p:sp>
    </p:spTree>
    <p:extLst>
      <p:ext uri="{BB962C8B-B14F-4D97-AF65-F5344CB8AC3E}">
        <p14:creationId xmlns:p14="http://schemas.microsoft.com/office/powerpoint/2010/main" val="21635104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429000"/>
            <a:ext cx="8500812" cy="3249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00025"/>
            <a:ext cx="4667250"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47624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60643" cy="3653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826" y="3733800"/>
            <a:ext cx="6700837" cy="3063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6053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857250"/>
            <a:ext cx="6781800"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17338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85800"/>
            <a:ext cx="9069049" cy="553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39296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ds edited.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762000"/>
            <a:ext cx="6604000" cy="4953000"/>
          </a:xfrm>
          <a:prstGeom prst="rect">
            <a:avLst/>
          </a:prstGeom>
        </p:spPr>
      </p:pic>
    </p:spTree>
    <p:extLst>
      <p:ext uri="{BB962C8B-B14F-4D97-AF65-F5344CB8AC3E}">
        <p14:creationId xmlns:p14="http://schemas.microsoft.com/office/powerpoint/2010/main" val="3935769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65151"/>
            <a:ext cx="7924800" cy="4658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73849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6031" y="533400"/>
            <a:ext cx="6624165"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4533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433" y="762000"/>
            <a:ext cx="6639533" cy="5029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41296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36600"/>
            <a:ext cx="8077200" cy="538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55474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76200"/>
            <a:ext cx="4050540" cy="6813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00884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228600"/>
            <a:ext cx="7762875"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65979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5393</TotalTime>
  <Words>812</Words>
  <Application>Microsoft Office PowerPoint</Application>
  <PresentationFormat>On-screen Show (4:3)</PresentationFormat>
  <Paragraphs>62</Paragraphs>
  <Slides>52</Slides>
  <Notes>0</Notes>
  <HiddenSlides>0</HiddenSlides>
  <MMClips>2</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55</cp:revision>
  <dcterms:created xsi:type="dcterms:W3CDTF">2013-04-18T21:28:18Z</dcterms:created>
  <dcterms:modified xsi:type="dcterms:W3CDTF">2013-04-22T22:13:16Z</dcterms:modified>
</cp:coreProperties>
</file>