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46"/>
  </p:notesMasterIdLst>
  <p:sldIdLst>
    <p:sldId id="268" r:id="rId5"/>
    <p:sldId id="302" r:id="rId6"/>
    <p:sldId id="299" r:id="rId7"/>
    <p:sldId id="301" r:id="rId8"/>
    <p:sldId id="290" r:id="rId9"/>
    <p:sldId id="291" r:id="rId10"/>
    <p:sldId id="257" r:id="rId11"/>
    <p:sldId id="258" r:id="rId12"/>
    <p:sldId id="259" r:id="rId13"/>
    <p:sldId id="260" r:id="rId14"/>
    <p:sldId id="292" r:id="rId15"/>
    <p:sldId id="303" r:id="rId16"/>
    <p:sldId id="304" r:id="rId17"/>
    <p:sldId id="261" r:id="rId18"/>
    <p:sldId id="262" r:id="rId19"/>
    <p:sldId id="263" r:id="rId20"/>
    <p:sldId id="272" r:id="rId21"/>
    <p:sldId id="270" r:id="rId22"/>
    <p:sldId id="273" r:id="rId23"/>
    <p:sldId id="274" r:id="rId24"/>
    <p:sldId id="287" r:id="rId25"/>
    <p:sldId id="277" r:id="rId26"/>
    <p:sldId id="288" r:id="rId27"/>
    <p:sldId id="276" r:id="rId28"/>
    <p:sldId id="289" r:id="rId29"/>
    <p:sldId id="275" r:id="rId30"/>
    <p:sldId id="279" r:id="rId31"/>
    <p:sldId id="280" r:id="rId32"/>
    <p:sldId id="296" r:id="rId33"/>
    <p:sldId id="281" r:id="rId34"/>
    <p:sldId id="278" r:id="rId35"/>
    <p:sldId id="285" r:id="rId36"/>
    <p:sldId id="283" r:id="rId37"/>
    <p:sldId id="284" r:id="rId38"/>
    <p:sldId id="297" r:id="rId39"/>
    <p:sldId id="267" r:id="rId40"/>
    <p:sldId id="298" r:id="rId41"/>
    <p:sldId id="305" r:id="rId42"/>
    <p:sldId id="295" r:id="rId43"/>
    <p:sldId id="294" r:id="rId44"/>
    <p:sldId id="293"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D898A9-D1EF-4E40-9A8B-698136340732}" type="datetimeFigureOut">
              <a:rPr lang="en-US" smtClean="0"/>
              <a:t>21-Mar-13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1320C4-9944-43B5-A2FE-D79D159F143B}" type="slidenum">
              <a:rPr lang="en-US" smtClean="0"/>
              <a:t>‹#›</a:t>
            </a:fld>
            <a:endParaRPr lang="en-US"/>
          </a:p>
        </p:txBody>
      </p:sp>
    </p:spTree>
    <p:extLst>
      <p:ext uri="{BB962C8B-B14F-4D97-AF65-F5344CB8AC3E}">
        <p14:creationId xmlns:p14="http://schemas.microsoft.com/office/powerpoint/2010/main" val="2232995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a:solidFill>
                  <a:prstClr val="black"/>
                </a:solidFill>
              </a:rPr>
              <a:pPr/>
              <a:t>6</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Michael </a:t>
            </a:r>
            <a:r>
              <a:rPr lang="en-US" dirty="0" err="1" smtClean="0"/>
              <a:t>mccrary</a:t>
            </a:r>
            <a:r>
              <a:rPr lang="en-US" dirty="0" smtClean="0"/>
              <a:t>—</a:t>
            </a:r>
            <a:r>
              <a:rPr lang="en-US" dirty="0" err="1" smtClean="0"/>
              <a:t>superbow</a:t>
            </a:r>
            <a:r>
              <a:rPr lang="en-US" dirty="0" smtClean="0"/>
              <a:t>;</a:t>
            </a:r>
            <a:endParaRPr lang="en-US" dirty="0"/>
          </a:p>
        </p:txBody>
      </p:sp>
      <p:sp>
        <p:nvSpPr>
          <p:cNvPr id="4" name="Slide Number Placeholder 3"/>
          <p:cNvSpPr>
            <a:spLocks noGrp="1"/>
          </p:cNvSpPr>
          <p:nvPr>
            <p:ph type="sldNum" sz="quarter" idx="10"/>
          </p:nvPr>
        </p:nvSpPr>
        <p:spPr/>
        <p:txBody>
          <a:bodyPr/>
          <a:lstStyle/>
          <a:p>
            <a:fld id="{4C1320C4-9944-43B5-A2FE-D79D159F143B}" type="slidenum">
              <a:rPr lang="en-US" smtClean="0"/>
              <a:t>21</a:t>
            </a:fld>
            <a:endParaRPr lang="en-US"/>
          </a:p>
        </p:txBody>
      </p:sp>
    </p:spTree>
    <p:extLst>
      <p:ext uri="{BB962C8B-B14F-4D97-AF65-F5344CB8AC3E}">
        <p14:creationId xmlns:p14="http://schemas.microsoft.com/office/powerpoint/2010/main" val="6928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Grove</a:t>
            </a:r>
            <a:r>
              <a:rPr lang="en-US" baseline="0" dirty="0" smtClean="0"/>
              <a:t> city</a:t>
            </a:r>
            <a:endParaRPr lang="en-US" dirty="0"/>
          </a:p>
        </p:txBody>
      </p:sp>
      <p:sp>
        <p:nvSpPr>
          <p:cNvPr id="4" name="Slide Number Placeholder 3"/>
          <p:cNvSpPr>
            <a:spLocks noGrp="1"/>
          </p:cNvSpPr>
          <p:nvPr>
            <p:ph type="sldNum" sz="quarter" idx="10"/>
          </p:nvPr>
        </p:nvSpPr>
        <p:spPr/>
        <p:txBody>
          <a:bodyPr/>
          <a:lstStyle/>
          <a:p>
            <a:fld id="{4C1320C4-9944-43B5-A2FE-D79D159F143B}" type="slidenum">
              <a:rPr lang="en-US" smtClean="0"/>
              <a:t>22</a:t>
            </a:fld>
            <a:endParaRPr lang="en-US"/>
          </a:p>
        </p:txBody>
      </p:sp>
    </p:spTree>
    <p:extLst>
      <p:ext uri="{BB962C8B-B14F-4D97-AF65-F5344CB8AC3E}">
        <p14:creationId xmlns:p14="http://schemas.microsoft.com/office/powerpoint/2010/main" val="2974930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Michael </a:t>
            </a:r>
            <a:r>
              <a:rPr lang="en-US" dirty="0" err="1" smtClean="0"/>
              <a:t>mcconnell</a:t>
            </a:r>
            <a:r>
              <a:rPr lang="en-US" baseline="0" dirty="0" smtClean="0"/>
              <a:t> and jack baker</a:t>
            </a:r>
            <a:endParaRPr lang="en-US" dirty="0"/>
          </a:p>
        </p:txBody>
      </p:sp>
      <p:sp>
        <p:nvSpPr>
          <p:cNvPr id="4" name="Slide Number Placeholder 3"/>
          <p:cNvSpPr>
            <a:spLocks noGrp="1"/>
          </p:cNvSpPr>
          <p:nvPr>
            <p:ph type="sldNum" sz="quarter" idx="10"/>
          </p:nvPr>
        </p:nvSpPr>
        <p:spPr/>
        <p:txBody>
          <a:bodyPr/>
          <a:lstStyle/>
          <a:p>
            <a:fld id="{4C1320C4-9944-43B5-A2FE-D79D159F143B}" type="slidenum">
              <a:rPr lang="en-US" smtClean="0"/>
              <a:t>27</a:t>
            </a:fld>
            <a:endParaRPr lang="en-US"/>
          </a:p>
        </p:txBody>
      </p:sp>
    </p:spTree>
    <p:extLst>
      <p:ext uri="{BB962C8B-B14F-4D97-AF65-F5344CB8AC3E}">
        <p14:creationId xmlns:p14="http://schemas.microsoft.com/office/powerpoint/2010/main" val="1485906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Michael</a:t>
            </a:r>
            <a:r>
              <a:rPr lang="en-US" baseline="0" dirty="0" smtClean="0"/>
              <a:t> bowers</a:t>
            </a:r>
            <a:endParaRPr lang="en-US" dirty="0"/>
          </a:p>
        </p:txBody>
      </p:sp>
      <p:sp>
        <p:nvSpPr>
          <p:cNvPr id="4" name="Slide Number Placeholder 3"/>
          <p:cNvSpPr>
            <a:spLocks noGrp="1"/>
          </p:cNvSpPr>
          <p:nvPr>
            <p:ph type="sldNum" sz="quarter" idx="10"/>
          </p:nvPr>
        </p:nvSpPr>
        <p:spPr/>
        <p:txBody>
          <a:bodyPr/>
          <a:lstStyle/>
          <a:p>
            <a:fld id="{4C1320C4-9944-43B5-A2FE-D79D159F143B}" type="slidenum">
              <a:rPr lang="en-US" smtClean="0"/>
              <a:t>41</a:t>
            </a:fld>
            <a:endParaRPr lang="en-US"/>
          </a:p>
        </p:txBody>
      </p:sp>
    </p:spTree>
    <p:extLst>
      <p:ext uri="{BB962C8B-B14F-4D97-AF65-F5344CB8AC3E}">
        <p14:creationId xmlns:p14="http://schemas.microsoft.com/office/powerpoint/2010/main" val="3308194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4D1D5B-617F-4399-892C-10AE513A1F8F}" type="datetimeFigureOut">
              <a:rPr lang="en-US" smtClean="0"/>
              <a:t>21-Mar-13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3724736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D1D5B-617F-4399-892C-10AE513A1F8F}" type="datetimeFigureOut">
              <a:rPr lang="en-US" smtClean="0"/>
              <a:t>21-Mar-13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3567463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4D1D5B-617F-4399-892C-10AE513A1F8F}" type="datetimeFigureOut">
              <a:rPr lang="en-US" smtClean="0"/>
              <a:t>21-Mar-13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1598806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4D1D5B-617F-4399-892C-10AE513A1F8F}" type="datetimeFigureOut">
              <a:rPr lang="en-US" smtClean="0"/>
              <a:t>21-Mar-13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2065002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4D1D5B-617F-4399-892C-10AE513A1F8F}" type="datetimeFigureOut">
              <a:rPr lang="en-US" smtClean="0"/>
              <a:t>21-Mar-13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3167435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4D1D5B-617F-4399-892C-10AE513A1F8F}" type="datetimeFigureOut">
              <a:rPr lang="en-US" smtClean="0"/>
              <a:t>21-Mar-13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1841888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4D1D5B-617F-4399-892C-10AE513A1F8F}" type="datetimeFigureOut">
              <a:rPr lang="en-US" smtClean="0"/>
              <a:t>21-Mar-13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80522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4D1D5B-617F-4399-892C-10AE513A1F8F}" type="datetimeFigureOut">
              <a:rPr lang="en-US" smtClean="0"/>
              <a:t>21-Mar-13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3222623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4D1D5B-617F-4399-892C-10AE513A1F8F}" type="datetimeFigureOut">
              <a:rPr lang="en-US" smtClean="0"/>
              <a:t>21-Mar-13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1055397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D1D5B-617F-4399-892C-10AE513A1F8F}" type="datetimeFigureOut">
              <a:rPr lang="en-US" smtClean="0"/>
              <a:t>21-Mar-13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2432179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D1D5B-617F-4399-892C-10AE513A1F8F}" type="datetimeFigureOut">
              <a:rPr lang="en-US" smtClean="0"/>
              <a:t>21-Mar-13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6285E-4010-46A1-9F6D-A66683ED41E4}" type="slidenum">
              <a:rPr lang="en-US" smtClean="0"/>
              <a:t>‹#›</a:t>
            </a:fld>
            <a:endParaRPr lang="en-US"/>
          </a:p>
        </p:txBody>
      </p:sp>
    </p:spTree>
    <p:extLst>
      <p:ext uri="{BB962C8B-B14F-4D97-AF65-F5344CB8AC3E}">
        <p14:creationId xmlns:p14="http://schemas.microsoft.com/office/powerpoint/2010/main" val="3875804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3893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468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142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82018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3261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39104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3901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255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131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778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15931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2327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08273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51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4020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69292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03685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92038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5703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85471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08076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71278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8643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7124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78107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76672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19741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38957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40668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7947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14137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44665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5973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4D1D5B-617F-4399-892C-10AE513A1F8F}" type="datetimeFigureOut">
              <a:rPr lang="en-US" smtClean="0"/>
              <a:t>21-Mar-13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E6285E-4010-46A1-9F6D-A66683ED41E4}" type="slidenum">
              <a:rPr lang="en-US" smtClean="0"/>
              <a:t>‹#›</a:t>
            </a:fld>
            <a:endParaRPr lang="en-US"/>
          </a:p>
        </p:txBody>
      </p:sp>
    </p:spTree>
    <p:extLst>
      <p:ext uri="{BB962C8B-B14F-4D97-AF65-F5344CB8AC3E}">
        <p14:creationId xmlns:p14="http://schemas.microsoft.com/office/powerpoint/2010/main" val="2326157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5746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4D1D5B-617F-4399-892C-10AE513A1F8F}" type="datetimeFigureOut">
              <a:rPr lang="en-US">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E6285E-4010-46A1-9F6D-A66683ED41E4}"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87951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364C-5136-4A9C-B6EE-4BFE8B8E092F}" type="datetimeFigureOut">
              <a:rPr lang="en-US" smtClean="0">
                <a:solidFill>
                  <a:prstClr val="black">
                    <a:tint val="75000"/>
                  </a:prstClr>
                </a:solidFill>
              </a:rPr>
              <a:pPr/>
              <a:t>21-Mar-13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53275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059" y="90975"/>
            <a:ext cx="7375941" cy="6462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7603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44" y="457200"/>
            <a:ext cx="9063715"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2939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C\Desktop\70s\us inflation rates 1970s.GIF"/>
          <p:cNvPicPr>
            <a:picLocks noChangeAspect="1" noChangeArrowheads="1"/>
          </p:cNvPicPr>
          <p:nvPr/>
        </p:nvPicPr>
        <p:blipFill>
          <a:blip r:embed="rId3" cstate="print"/>
          <a:srcRect/>
          <a:stretch>
            <a:fillRect/>
          </a:stretch>
        </p:blipFill>
        <p:spPr bwMode="auto">
          <a:xfrm>
            <a:off x="61913" y="614363"/>
            <a:ext cx="9020175" cy="5629275"/>
          </a:xfrm>
          <a:prstGeom prst="rect">
            <a:avLst/>
          </a:prstGeom>
          <a:noFill/>
        </p:spPr>
      </p:pic>
    </p:spTree>
    <p:extLst>
      <p:ext uri="{BB962C8B-B14F-4D97-AF65-F5344CB8AC3E}">
        <p14:creationId xmlns:p14="http://schemas.microsoft.com/office/powerpoint/2010/main" val="1071260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nem.PNG"/>
          <p:cNvPicPr>
            <a:picLocks noChangeAspect="1"/>
          </p:cNvPicPr>
          <p:nvPr/>
        </p:nvPicPr>
        <p:blipFill>
          <a:blip r:embed="rId3" cstate="print"/>
          <a:stretch>
            <a:fillRect/>
          </a:stretch>
        </p:blipFill>
        <p:spPr>
          <a:xfrm>
            <a:off x="946412" y="228600"/>
            <a:ext cx="7251176" cy="6400800"/>
          </a:xfrm>
          <a:prstGeom prst="rect">
            <a:avLst/>
          </a:prstGeom>
        </p:spPr>
      </p:pic>
    </p:spTree>
    <p:extLst>
      <p:ext uri="{BB962C8B-B14F-4D97-AF65-F5344CB8AC3E}">
        <p14:creationId xmlns:p14="http://schemas.microsoft.com/office/powerpoint/2010/main" val="37073939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62000"/>
            <a:ext cx="8264396" cy="5034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4419600"/>
            <a:ext cx="6304024" cy="2315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4694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S_1976_presidential_election.svg.png"/>
          <p:cNvPicPr>
            <a:picLocks noChangeAspect="1"/>
          </p:cNvPicPr>
          <p:nvPr/>
        </p:nvPicPr>
        <p:blipFill>
          <a:blip r:embed="rId3" cstate="print"/>
          <a:stretch>
            <a:fillRect/>
          </a:stretch>
        </p:blipFill>
        <p:spPr>
          <a:xfrm>
            <a:off x="0" y="762000"/>
            <a:ext cx="9144000" cy="5001006"/>
          </a:xfrm>
          <a:prstGeom prst="rect">
            <a:avLst/>
          </a:prstGeom>
        </p:spPr>
      </p:pic>
    </p:spTree>
    <p:extLst>
      <p:ext uri="{BB962C8B-B14F-4D97-AF65-F5344CB8AC3E}">
        <p14:creationId xmlns:p14="http://schemas.microsoft.com/office/powerpoint/2010/main" val="3052792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ptist.gif"/>
          <p:cNvPicPr>
            <a:picLocks noChangeAspect="1"/>
          </p:cNvPicPr>
          <p:nvPr/>
        </p:nvPicPr>
        <p:blipFill>
          <a:blip r:embed="rId3" cstate="print"/>
          <a:stretch>
            <a:fillRect/>
          </a:stretch>
        </p:blipFill>
        <p:spPr>
          <a:xfrm>
            <a:off x="352425" y="366712"/>
            <a:ext cx="8439150" cy="6124575"/>
          </a:xfrm>
          <a:prstGeom prst="rect">
            <a:avLst/>
          </a:prstGeom>
        </p:spPr>
      </p:pic>
    </p:spTree>
    <p:extLst>
      <p:ext uri="{BB962C8B-B14F-4D97-AF65-F5344CB8AC3E}">
        <p14:creationId xmlns:p14="http://schemas.microsoft.com/office/powerpoint/2010/main" val="1616422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t_robertson.jpg"/>
          <p:cNvPicPr>
            <a:picLocks noChangeAspect="1"/>
          </p:cNvPicPr>
          <p:nvPr/>
        </p:nvPicPr>
        <p:blipFill>
          <a:blip r:embed="rId3" cstate="print"/>
          <a:stretch>
            <a:fillRect/>
          </a:stretch>
        </p:blipFill>
        <p:spPr>
          <a:xfrm>
            <a:off x="2127080" y="228600"/>
            <a:ext cx="5012086" cy="6248400"/>
          </a:xfrm>
          <a:prstGeom prst="rect">
            <a:avLst/>
          </a:prstGeom>
        </p:spPr>
      </p:pic>
    </p:spTree>
    <p:extLst>
      <p:ext uri="{BB962C8B-B14F-4D97-AF65-F5344CB8AC3E}">
        <p14:creationId xmlns:p14="http://schemas.microsoft.com/office/powerpoint/2010/main" val="39038474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rry_falwell0515.jpg"/>
          <p:cNvPicPr>
            <a:picLocks noChangeAspect="1"/>
          </p:cNvPicPr>
          <p:nvPr/>
        </p:nvPicPr>
        <p:blipFill>
          <a:blip r:embed="rId3" cstate="print"/>
          <a:stretch>
            <a:fillRect/>
          </a:stretch>
        </p:blipFill>
        <p:spPr>
          <a:xfrm>
            <a:off x="1729067" y="152400"/>
            <a:ext cx="5685865" cy="6553200"/>
          </a:xfrm>
          <a:prstGeom prst="rect">
            <a:avLst/>
          </a:prstGeom>
        </p:spPr>
      </p:pic>
    </p:spTree>
    <p:extLst>
      <p:ext uri="{BB962C8B-B14F-4D97-AF65-F5344CB8AC3E}">
        <p14:creationId xmlns:p14="http://schemas.microsoft.com/office/powerpoint/2010/main" val="29639845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alwell.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17600" y="533400"/>
            <a:ext cx="7315200" cy="5486400"/>
          </a:xfrm>
          <a:prstGeom prst="rect">
            <a:avLst/>
          </a:prstGeom>
        </p:spPr>
      </p:pic>
    </p:spTree>
    <p:extLst>
      <p:ext uri="{BB962C8B-B14F-4D97-AF65-F5344CB8AC3E}">
        <p14:creationId xmlns:p14="http://schemas.microsoft.com/office/powerpoint/2010/main" val="9508330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16499"/>
            <a:ext cx="5105400" cy="6725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8594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rmon pop.gif"/>
          <p:cNvPicPr>
            <a:picLocks noChangeAspect="1"/>
          </p:cNvPicPr>
          <p:nvPr/>
        </p:nvPicPr>
        <p:blipFill>
          <a:blip r:embed="rId3" cstate="print"/>
          <a:stretch>
            <a:fillRect/>
          </a:stretch>
        </p:blipFill>
        <p:spPr>
          <a:xfrm>
            <a:off x="352425" y="366712"/>
            <a:ext cx="8439150" cy="6124575"/>
          </a:xfrm>
          <a:prstGeom prst="rect">
            <a:avLst/>
          </a:prstGeom>
        </p:spPr>
      </p:pic>
    </p:spTree>
    <p:extLst>
      <p:ext uri="{BB962C8B-B14F-4D97-AF65-F5344CB8AC3E}">
        <p14:creationId xmlns:p14="http://schemas.microsoft.com/office/powerpoint/2010/main" val="26741843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tch.PNG"/>
          <p:cNvPicPr>
            <a:picLocks noChangeAspect="1"/>
          </p:cNvPicPr>
          <p:nvPr/>
        </p:nvPicPr>
        <p:blipFill>
          <a:blip r:embed="rId3" cstate="print"/>
          <a:stretch>
            <a:fillRect/>
          </a:stretch>
        </p:blipFill>
        <p:spPr>
          <a:xfrm>
            <a:off x="2097983" y="152400"/>
            <a:ext cx="4948033" cy="6553199"/>
          </a:xfrm>
          <a:prstGeom prst="rect">
            <a:avLst/>
          </a:prstGeom>
        </p:spPr>
      </p:pic>
    </p:spTree>
    <p:extLst>
      <p:ext uri="{BB962C8B-B14F-4D97-AF65-F5344CB8AC3E}">
        <p14:creationId xmlns:p14="http://schemas.microsoft.com/office/powerpoint/2010/main" val="6461331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tholic.gif"/>
          <p:cNvPicPr>
            <a:picLocks noChangeAspect="1"/>
          </p:cNvPicPr>
          <p:nvPr/>
        </p:nvPicPr>
        <p:blipFill>
          <a:blip r:embed="rId3" cstate="print"/>
          <a:stretch>
            <a:fillRect/>
          </a:stretch>
        </p:blipFill>
        <p:spPr>
          <a:xfrm>
            <a:off x="352425" y="366712"/>
            <a:ext cx="8439150" cy="6124575"/>
          </a:xfrm>
          <a:prstGeom prst="rect">
            <a:avLst/>
          </a:prstGeom>
        </p:spPr>
      </p:pic>
    </p:spTree>
    <p:extLst>
      <p:ext uri="{BB962C8B-B14F-4D97-AF65-F5344CB8AC3E}">
        <p14:creationId xmlns:p14="http://schemas.microsoft.com/office/powerpoint/2010/main" val="31917198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ortion-protest.jpg"/>
          <p:cNvPicPr>
            <a:picLocks noChangeAspect="1"/>
          </p:cNvPicPr>
          <p:nvPr/>
        </p:nvPicPr>
        <p:blipFill>
          <a:blip r:embed="rId3" cstate="print"/>
          <a:stretch>
            <a:fillRect/>
          </a:stretch>
        </p:blipFill>
        <p:spPr>
          <a:xfrm>
            <a:off x="225489" y="381000"/>
            <a:ext cx="8804469" cy="6019800"/>
          </a:xfrm>
          <a:prstGeom prst="rect">
            <a:avLst/>
          </a:prstGeom>
        </p:spPr>
      </p:pic>
    </p:spTree>
    <p:extLst>
      <p:ext uri="{BB962C8B-B14F-4D97-AF65-F5344CB8AC3E}">
        <p14:creationId xmlns:p14="http://schemas.microsoft.com/office/powerpoint/2010/main" val="31611770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pe_John_Paul_II_(1979).jpg"/>
          <p:cNvPicPr>
            <a:picLocks noChangeAspect="1"/>
          </p:cNvPicPr>
          <p:nvPr/>
        </p:nvPicPr>
        <p:blipFill>
          <a:blip r:embed="rId3" cstate="print"/>
          <a:stretch>
            <a:fillRect/>
          </a:stretch>
        </p:blipFill>
        <p:spPr>
          <a:xfrm>
            <a:off x="85332" y="533400"/>
            <a:ext cx="8858292" cy="5867400"/>
          </a:xfrm>
          <a:prstGeom prst="rect">
            <a:avLst/>
          </a:prstGeom>
        </p:spPr>
      </p:pic>
    </p:spTree>
    <p:extLst>
      <p:ext uri="{BB962C8B-B14F-4D97-AF65-F5344CB8AC3E}">
        <p14:creationId xmlns:p14="http://schemas.microsoft.com/office/powerpoint/2010/main" val="36654178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204402" cy="6661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87556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533400"/>
            <a:ext cx="8846732" cy="568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4826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9600"/>
            <a:ext cx="8135595" cy="5704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4621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685800"/>
            <a:ext cx="6553200" cy="5016758"/>
          </a:xfrm>
          <a:prstGeom prst="rect">
            <a:avLst/>
          </a:prstGeom>
          <a:noFill/>
        </p:spPr>
        <p:txBody>
          <a:bodyPr wrap="square" rtlCol="0">
            <a:spAutoFit/>
          </a:bodyPr>
          <a:lstStyle/>
          <a:p>
            <a:pPr algn="ctr"/>
            <a:r>
              <a:rPr lang="en-US" sz="2000" i="1" dirty="0" smtClean="0"/>
              <a:t>Runyon v. McCrary </a:t>
            </a:r>
            <a:r>
              <a:rPr lang="en-US" sz="2000" dirty="0" smtClean="0"/>
              <a:t>(1976)</a:t>
            </a:r>
          </a:p>
          <a:p>
            <a:endParaRPr lang="en-US" sz="2000" dirty="0"/>
          </a:p>
          <a:p>
            <a:r>
              <a:rPr lang="en-US" sz="2000" dirty="0"/>
              <a:t>The Court has repeatedly stressed that while parents have a constitutional right to send their children to private schools and a constitutional right to select private schools that offer specialized instruction, they have no constitutional right to provide their children with private school education unfettered by reasonable government </a:t>
            </a:r>
            <a:r>
              <a:rPr lang="en-US" sz="2000" dirty="0" smtClean="0"/>
              <a:t>regulation</a:t>
            </a:r>
            <a:r>
              <a:rPr lang="en-US" sz="2000" dirty="0"/>
              <a:t> </a:t>
            </a:r>
            <a:r>
              <a:rPr lang="en-US" sz="2000" dirty="0" smtClean="0"/>
              <a:t>. . .</a:t>
            </a:r>
          </a:p>
          <a:p>
            <a:endParaRPr lang="en-US" sz="2000" dirty="0"/>
          </a:p>
          <a:p>
            <a:r>
              <a:rPr lang="en-US" sz="2000" dirty="0" smtClean="0"/>
              <a:t>It may </a:t>
            </a:r>
            <a:r>
              <a:rPr lang="en-US" sz="2000" dirty="0"/>
              <a:t>be assumed that parents have a First Amendment right to send their children to educational institutions that promote the belief that racial segregation is desirable, and that the children have an equal right to attend such institutions. But it does not follow that the practice of excluding racial minorities from such institutions is also protected by the same principle. </a:t>
            </a:r>
          </a:p>
        </p:txBody>
      </p:sp>
    </p:spTree>
    <p:extLst>
      <p:ext uri="{BB962C8B-B14F-4D97-AF65-F5344CB8AC3E}">
        <p14:creationId xmlns:p14="http://schemas.microsoft.com/office/powerpoint/2010/main" val="29403018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7070" y="533399"/>
            <a:ext cx="3940234" cy="6019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91338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1399"/>
            <a:ext cx="8915400" cy="6611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55272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762000"/>
            <a:ext cx="5105400" cy="3231654"/>
          </a:xfrm>
          <a:prstGeom prst="rect">
            <a:avLst/>
          </a:prstGeom>
          <a:noFill/>
        </p:spPr>
        <p:txBody>
          <a:bodyPr wrap="square" rtlCol="0">
            <a:spAutoFit/>
          </a:bodyPr>
          <a:lstStyle/>
          <a:p>
            <a:pPr algn="ctr"/>
            <a:r>
              <a:rPr lang="en-US" dirty="0" smtClean="0"/>
              <a:t>Title VI</a:t>
            </a:r>
          </a:p>
          <a:p>
            <a:endParaRPr lang="en-US" dirty="0"/>
          </a:p>
          <a:p>
            <a:r>
              <a:rPr lang="en-US" sz="2400" dirty="0" smtClean="0"/>
              <a:t>“No </a:t>
            </a:r>
            <a:r>
              <a:rPr lang="en-US" sz="2400" dirty="0"/>
              <a:t>person in the United States shall, on the grounds of race, color, or national origin, be excluded from participation in, be denied the benefits of, or be subjected to discrimination under any program or activity receiving federal financial assistance</a:t>
            </a:r>
            <a:r>
              <a:rPr lang="en-US" sz="2400" dirty="0" smtClean="0"/>
              <a:t>.”</a:t>
            </a:r>
            <a:endParaRPr lang="en-US" sz="2400" dirty="0"/>
          </a:p>
        </p:txBody>
      </p:sp>
    </p:spTree>
    <p:extLst>
      <p:ext uri="{BB962C8B-B14F-4D97-AF65-F5344CB8AC3E}">
        <p14:creationId xmlns:p14="http://schemas.microsoft.com/office/powerpoint/2010/main" val="32308557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08" y="1066800"/>
            <a:ext cx="9085384"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95416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6172200" cy="5078313"/>
          </a:xfrm>
          <a:prstGeom prst="rect">
            <a:avLst/>
          </a:prstGeom>
          <a:noFill/>
        </p:spPr>
        <p:txBody>
          <a:bodyPr wrap="square" rtlCol="0">
            <a:spAutoFit/>
          </a:bodyPr>
          <a:lstStyle/>
          <a:p>
            <a:pPr algn="ctr"/>
            <a:r>
              <a:rPr lang="en-US" i="1" dirty="0" smtClean="0"/>
              <a:t>Bob Jones v. United States </a:t>
            </a:r>
            <a:r>
              <a:rPr lang="en-US" dirty="0" smtClean="0"/>
              <a:t>(1983)</a:t>
            </a:r>
          </a:p>
          <a:p>
            <a:endParaRPr lang="en-US" dirty="0"/>
          </a:p>
          <a:p>
            <a:r>
              <a:rPr lang="en-US" dirty="0"/>
              <a:t>We are bound to approach these questions with full awareness that determinations of public benefit and public policy are sensitive matters with serious implications for the institutions affected; a declaration that a given institution is not “charitable” should be made only where there can be no doubt that the activity involved is contrary to a fundamental public policy. But there can no longer be any doubt that racial discrimination in education violates deeply and widely accepted views of elementary </a:t>
            </a:r>
            <a:r>
              <a:rPr lang="en-US" dirty="0" smtClean="0"/>
              <a:t>justice . . .</a:t>
            </a:r>
          </a:p>
          <a:p>
            <a:endParaRPr lang="en-US" dirty="0"/>
          </a:p>
          <a:p>
            <a:r>
              <a:rPr lang="en-US" b="1" dirty="0" smtClean="0">
                <a:solidFill>
                  <a:srgbClr val="FF0000"/>
                </a:solidFill>
              </a:rPr>
              <a:t>The </a:t>
            </a:r>
            <a:r>
              <a:rPr lang="en-US" b="1" dirty="0">
                <a:solidFill>
                  <a:srgbClr val="FF0000"/>
                </a:solidFill>
              </a:rPr>
              <a:t>Government has a fundamental, overriding interest in eradicating racial discrimination in education – discrimination that prevailed, with official approval, for the first 165 years of this Nation’s constitutional history. That governmental interest substantially outweighs whatever burden denial of tax benefits places on petitioners’ exercise of their religious beliefs.</a:t>
            </a:r>
            <a:r>
              <a:rPr lang="en-US" dirty="0"/>
              <a:t> </a:t>
            </a:r>
          </a:p>
        </p:txBody>
      </p:sp>
    </p:spTree>
    <p:extLst>
      <p:ext uri="{BB962C8B-B14F-4D97-AF65-F5344CB8AC3E}">
        <p14:creationId xmlns:p14="http://schemas.microsoft.com/office/powerpoint/2010/main" val="21484594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43498"/>
            <a:ext cx="7620000" cy="565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05377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1630"/>
            <a:ext cx="9067800" cy="6166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13617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533400"/>
            <a:ext cx="6248400" cy="6124754"/>
          </a:xfrm>
          <a:prstGeom prst="rect">
            <a:avLst/>
          </a:prstGeom>
          <a:noFill/>
        </p:spPr>
        <p:txBody>
          <a:bodyPr wrap="square" rtlCol="0">
            <a:spAutoFit/>
          </a:bodyPr>
          <a:lstStyle/>
          <a:p>
            <a:pPr algn="ctr"/>
            <a:r>
              <a:rPr lang="en-US" i="1" dirty="0" smtClean="0"/>
              <a:t>Baker v. Nelson </a:t>
            </a:r>
            <a:r>
              <a:rPr lang="en-US" dirty="0" smtClean="0"/>
              <a:t>(Minnesota Supreme Court, 1971)</a:t>
            </a:r>
          </a:p>
          <a:p>
            <a:endParaRPr lang="en-US" dirty="0"/>
          </a:p>
          <a:p>
            <a:r>
              <a:rPr lang="en-US" sz="2000" b="1" dirty="0">
                <a:solidFill>
                  <a:srgbClr val="FF0000"/>
                </a:solidFill>
              </a:rPr>
              <a:t>The </a:t>
            </a:r>
            <a:r>
              <a:rPr lang="en-US" sz="2000" b="1" dirty="0" smtClean="0">
                <a:solidFill>
                  <a:srgbClr val="FF0000"/>
                </a:solidFill>
              </a:rPr>
              <a:t>institution </a:t>
            </a:r>
            <a:r>
              <a:rPr lang="en-US" sz="2000" b="1" dirty="0">
                <a:solidFill>
                  <a:srgbClr val="FF0000"/>
                </a:solidFill>
              </a:rPr>
              <a:t>of marriage as a union man and woman, uniquely involving the procreation and rearing of children within a family, is as old as the book of </a:t>
            </a:r>
            <a:r>
              <a:rPr lang="en-US" sz="2000" b="1" dirty="0" smtClean="0">
                <a:solidFill>
                  <a:srgbClr val="FF0000"/>
                </a:solidFill>
              </a:rPr>
              <a:t>Genesis </a:t>
            </a:r>
            <a:r>
              <a:rPr lang="en-US" sz="2000" dirty="0" smtClean="0"/>
              <a:t>. . . </a:t>
            </a:r>
            <a:r>
              <a:rPr lang="en-US" sz="2000" dirty="0"/>
              <a:t>This historic institution manifestly is more deeply founded than the asserted contemporary concept of marriage and societal interests for which petitioners contend. The due process clause of the Fourteenth Amendment is not a charter for restructuring it by judicial </a:t>
            </a:r>
            <a:r>
              <a:rPr lang="en-US" sz="2000" dirty="0" smtClean="0"/>
              <a:t>legislation . . .</a:t>
            </a:r>
            <a:endParaRPr lang="en-US" sz="2000" dirty="0" smtClean="0"/>
          </a:p>
          <a:p>
            <a:endParaRPr lang="en-US" sz="2000" dirty="0"/>
          </a:p>
          <a:p>
            <a:r>
              <a:rPr lang="en-US" sz="2000" i="1" dirty="0"/>
              <a:t>Loving</a:t>
            </a:r>
            <a:r>
              <a:rPr lang="en-US" sz="2000" dirty="0"/>
              <a:t> does indicate that not all state restrictions upon the right to marry are beyond reach of the Fourteenth Amendment. But in commonsense and in a constitutional sense, there is a clear distinction between a marital restriction based merely upon race and one based upon the fundamental difference in </a:t>
            </a:r>
            <a:r>
              <a:rPr lang="en-US" sz="2000" dirty="0" smtClean="0"/>
              <a:t>sex.</a:t>
            </a:r>
          </a:p>
          <a:p>
            <a:endParaRPr lang="en-US" dirty="0"/>
          </a:p>
          <a:p>
            <a:endParaRPr lang="en-US" dirty="0"/>
          </a:p>
        </p:txBody>
      </p:sp>
    </p:spTree>
    <p:extLst>
      <p:ext uri="{BB962C8B-B14F-4D97-AF65-F5344CB8AC3E}">
        <p14:creationId xmlns:p14="http://schemas.microsoft.com/office/powerpoint/2010/main" val="1561558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150" y="0"/>
            <a:ext cx="5219700" cy="687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56506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029" y="228600"/>
            <a:ext cx="5751489"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6143" y="2667000"/>
            <a:ext cx="5782011" cy="3195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54324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79868"/>
            <a:ext cx="8839200" cy="5098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80296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1" y="304800"/>
            <a:ext cx="8873248" cy="6224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17932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9372" y="533400"/>
            <a:ext cx="6104560" cy="5257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02876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1" y="609600"/>
            <a:ext cx="7558698" cy="5684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73348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657600"/>
            <a:ext cx="6679127" cy="2094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135" y="152400"/>
            <a:ext cx="6019800" cy="2741895"/>
          </a:xfrm>
          <a:prstGeom prst="rect">
            <a:avLst/>
          </a:prstGeom>
        </p:spPr>
      </p:pic>
    </p:spTree>
    <p:extLst>
      <p:ext uri="{BB962C8B-B14F-4D97-AF65-F5344CB8AC3E}">
        <p14:creationId xmlns:p14="http://schemas.microsoft.com/office/powerpoint/2010/main" val="17856892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Nov1978Prop6.png"/>
          <p:cNvPicPr>
            <a:picLocks noChangeAspect="1"/>
          </p:cNvPicPr>
          <p:nvPr/>
        </p:nvPicPr>
        <p:blipFill>
          <a:blip r:embed="rId3" cstate="print"/>
          <a:stretch>
            <a:fillRect/>
          </a:stretch>
        </p:blipFill>
        <p:spPr>
          <a:xfrm>
            <a:off x="457200" y="0"/>
            <a:ext cx="6022217" cy="6858000"/>
          </a:xfrm>
          <a:prstGeom prst="rect">
            <a:avLst/>
          </a:prstGeom>
        </p:spPr>
      </p:pic>
      <p:pic>
        <p:nvPicPr>
          <p:cNvPr id="194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8579" y="990600"/>
            <a:ext cx="4562764"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2568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886" y="-1"/>
            <a:ext cx="8574314" cy="5305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264" y="5410200"/>
            <a:ext cx="470499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14756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515" y="1143000"/>
            <a:ext cx="9023485"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4821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609600"/>
            <a:ext cx="6553200" cy="5632311"/>
          </a:xfrm>
          <a:prstGeom prst="rect">
            <a:avLst/>
          </a:prstGeom>
          <a:noFill/>
        </p:spPr>
        <p:txBody>
          <a:bodyPr wrap="square" rtlCol="0">
            <a:spAutoFit/>
          </a:bodyPr>
          <a:lstStyle/>
          <a:p>
            <a:pPr algn="ctr"/>
            <a:r>
              <a:rPr lang="en-US" i="1" dirty="0" smtClean="0"/>
              <a:t>Bowers v. Hardwick </a:t>
            </a:r>
            <a:r>
              <a:rPr lang="en-US" dirty="0" smtClean="0"/>
              <a:t>(1986, Burger concurrence)</a:t>
            </a:r>
          </a:p>
          <a:p>
            <a:endParaRPr lang="en-US" dirty="0"/>
          </a:p>
          <a:p>
            <a:r>
              <a:rPr lang="en-US" dirty="0" smtClean="0"/>
              <a:t>In </a:t>
            </a:r>
            <a:r>
              <a:rPr lang="en-US" dirty="0"/>
              <a:t>constitutional terms, there is no such thing as a fundamental right to commit homosexual sodomy</a:t>
            </a:r>
            <a:r>
              <a:rPr lang="en-US" dirty="0" smtClean="0"/>
              <a:t>.</a:t>
            </a:r>
          </a:p>
          <a:p>
            <a:endParaRPr lang="en-US" dirty="0"/>
          </a:p>
          <a:p>
            <a:r>
              <a:rPr lang="en-US" dirty="0"/>
              <a:t>As the Court notes, </a:t>
            </a:r>
            <a:r>
              <a:rPr lang="en-US" dirty="0" smtClean="0"/>
              <a:t>the </a:t>
            </a:r>
            <a:r>
              <a:rPr lang="en-US" dirty="0"/>
              <a:t>proscriptions against sodomy have very "ancient roots." Decisions of individuals relating to homosexual conduct have been subject to state intervention throughout the history of Western civilization. Condemnation of those practices is firmly rooted in Judeo-Christian moral and ethical </a:t>
            </a:r>
            <a:r>
              <a:rPr lang="en-US" dirty="0" smtClean="0"/>
              <a:t>standards . . .</a:t>
            </a:r>
          </a:p>
          <a:p>
            <a:endParaRPr lang="en-US" dirty="0"/>
          </a:p>
          <a:p>
            <a:r>
              <a:rPr lang="en-US" dirty="0" smtClean="0"/>
              <a:t>Blackstone </a:t>
            </a:r>
            <a:r>
              <a:rPr lang="en-US" dirty="0"/>
              <a:t>described "the infamous </a:t>
            </a:r>
            <a:r>
              <a:rPr lang="en-US" i="1" dirty="0"/>
              <a:t>crime against nature</a:t>
            </a:r>
            <a:r>
              <a:rPr lang="en-US" dirty="0"/>
              <a:t>" as an offense of "deeper malignity" than rape, a heinous act "the very mention of which is a disgrace to human nature," and "a crime not fit to be named</a:t>
            </a:r>
            <a:r>
              <a:rPr lang="en-US" dirty="0" smtClean="0"/>
              <a:t>.“ . . .</a:t>
            </a:r>
          </a:p>
          <a:p>
            <a:endParaRPr lang="en-US" dirty="0"/>
          </a:p>
          <a:p>
            <a:r>
              <a:rPr lang="en-US" b="1" dirty="0" smtClean="0">
                <a:solidFill>
                  <a:srgbClr val="FF0000"/>
                </a:solidFill>
              </a:rPr>
              <a:t>To </a:t>
            </a:r>
            <a:r>
              <a:rPr lang="en-US" b="1" dirty="0">
                <a:solidFill>
                  <a:srgbClr val="FF0000"/>
                </a:solidFill>
              </a:rPr>
              <a:t>hold that the act of homosexual sodomy is somehow protected as a fundamental right would be to cast aside millennia of moral teaching.</a:t>
            </a:r>
          </a:p>
          <a:p>
            <a:endParaRPr lang="en-US" dirty="0"/>
          </a:p>
        </p:txBody>
      </p:sp>
    </p:spTree>
    <p:extLst>
      <p:ext uri="{BB962C8B-B14F-4D97-AF65-F5344CB8AC3E}">
        <p14:creationId xmlns:p14="http://schemas.microsoft.com/office/powerpoint/2010/main" val="13920448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62647"/>
            <a:ext cx="5181600" cy="6732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23300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31321"/>
            <a:ext cx="9067800" cy="5945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47102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1287</TotalTime>
  <Words>487</Words>
  <Application>Microsoft Office PowerPoint</Application>
  <PresentationFormat>On-screen Show (4:3)</PresentationFormat>
  <Paragraphs>47</Paragraphs>
  <Slides>41</Slides>
  <Notes>16</Notes>
  <HiddenSlides>0</HiddenSlides>
  <MMClips>1</MMClips>
  <ScaleCrop>false</ScaleCrop>
  <HeadingPairs>
    <vt:vector size="4" baseType="variant">
      <vt:variant>
        <vt:lpstr>Theme</vt:lpstr>
      </vt:variant>
      <vt:variant>
        <vt:i4>4</vt:i4>
      </vt:variant>
      <vt:variant>
        <vt:lpstr>Slide Titles</vt:lpstr>
      </vt:variant>
      <vt:variant>
        <vt:i4>41</vt:i4>
      </vt:variant>
    </vt:vector>
  </HeadingPairs>
  <TitlesOfParts>
    <vt:vector size="45" baseType="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23</cp:revision>
  <dcterms:created xsi:type="dcterms:W3CDTF">2013-03-16T19:34:03Z</dcterms:created>
  <dcterms:modified xsi:type="dcterms:W3CDTF">2013-03-21T14:58:27Z</dcterms:modified>
</cp:coreProperties>
</file>