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notesMasterIdLst>
    <p:notesMasterId r:id="rId52"/>
  </p:notesMasterIdLst>
  <p:sldIdLst>
    <p:sldId id="284" r:id="rId7"/>
    <p:sldId id="287" r:id="rId8"/>
    <p:sldId id="285" r:id="rId9"/>
    <p:sldId id="288" r:id="rId10"/>
    <p:sldId id="289" r:id="rId11"/>
    <p:sldId id="290" r:id="rId12"/>
    <p:sldId id="292" r:id="rId13"/>
    <p:sldId id="293" r:id="rId14"/>
    <p:sldId id="291" r:id="rId15"/>
    <p:sldId id="294" r:id="rId16"/>
    <p:sldId id="296" r:id="rId17"/>
    <p:sldId id="297" r:id="rId18"/>
    <p:sldId id="298" r:id="rId19"/>
    <p:sldId id="299" r:id="rId20"/>
    <p:sldId id="300" r:id="rId21"/>
    <p:sldId id="306" r:id="rId22"/>
    <p:sldId id="307" r:id="rId23"/>
    <p:sldId id="308" r:id="rId24"/>
    <p:sldId id="280" r:id="rId25"/>
    <p:sldId id="281" r:id="rId26"/>
    <p:sldId id="282" r:id="rId27"/>
    <p:sldId id="286" r:id="rId28"/>
    <p:sldId id="283" r:id="rId29"/>
    <p:sldId id="279" r:id="rId30"/>
    <p:sldId id="278" r:id="rId31"/>
    <p:sldId id="310" r:id="rId32"/>
    <p:sldId id="311" r:id="rId33"/>
    <p:sldId id="309" r:id="rId34"/>
    <p:sldId id="305" r:id="rId35"/>
    <p:sldId id="262" r:id="rId36"/>
    <p:sldId id="315" r:id="rId37"/>
    <p:sldId id="266" r:id="rId38"/>
    <p:sldId id="318" r:id="rId39"/>
    <p:sldId id="312" r:id="rId40"/>
    <p:sldId id="313" r:id="rId41"/>
    <p:sldId id="314" r:id="rId42"/>
    <p:sldId id="268" r:id="rId43"/>
    <p:sldId id="269" r:id="rId44"/>
    <p:sldId id="270" r:id="rId45"/>
    <p:sldId id="271" r:id="rId46"/>
    <p:sldId id="301" r:id="rId47"/>
    <p:sldId id="317" r:id="rId48"/>
    <p:sldId id="302" r:id="rId49"/>
    <p:sldId id="303" r:id="rId50"/>
    <p:sldId id="304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8147E5-A876-4E47-AFA2-525564CCD6C0}" type="datetimeFigureOut">
              <a:rPr lang="en-US" smtClean="0"/>
              <a:t>21-Feb-13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E04AC6-1B10-417B-931C-9C75F9185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308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Kennedy as candidate </a:t>
            </a:r>
            <a:r>
              <a:rPr lang="en-US" dirty="0" err="1" smtClean="0"/>
              <a:t>univ</a:t>
            </a:r>
            <a:r>
              <a:rPr lang="en-US" dirty="0" smtClean="0"/>
              <a:t> of </a:t>
            </a:r>
            <a:r>
              <a:rPr lang="en-US" dirty="0" err="1" smtClean="0"/>
              <a:t>mich</a:t>
            </a:r>
            <a:r>
              <a:rPr lang="en-US" dirty="0" smtClean="0"/>
              <a:t>—1</a:t>
            </a:r>
            <a:r>
              <a:rPr lang="en-US" baseline="30000" dirty="0" smtClean="0"/>
              <a:t>st</a:t>
            </a:r>
            <a:r>
              <a:rPr lang="en-US" dirty="0" smtClean="0"/>
              <a:t> peace corps challenge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04AC6-1B10-417B-931C-9C75F9185CC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220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peace corps class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04AC6-1B10-417B-931C-9C75F9185CC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887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28 countries by 62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04AC6-1B10-417B-931C-9C75F9185CC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805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Orange current;</a:t>
            </a:r>
            <a:r>
              <a:rPr lang="en-US" baseline="0" dirty="0" smtClean="0"/>
              <a:t> purple past; since 1961 210K </a:t>
            </a:r>
            <a:r>
              <a:rPr lang="en-US" baseline="0" dirty="0" err="1" smtClean="0"/>
              <a:t>vols</a:t>
            </a:r>
            <a:r>
              <a:rPr lang="en-US" baseline="0" dirty="0" smtClean="0"/>
              <a:t>, 139 countries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04AC6-1B10-417B-931C-9C75F9185CC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101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057DE-3EB6-46C2-9C8F-ED252E381881}" type="slidenum">
              <a:rPr lang="en-US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Ap64—no electricity running</a:t>
            </a:r>
            <a:r>
              <a:rPr lang="en-US" baseline="0" dirty="0" smtClean="0"/>
              <a:t> water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057DE-3EB6-46C2-9C8F-ED252E381881}" type="slidenum">
              <a:rPr lang="en-US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163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CE670-2514-4088-9FE4-2B5F9055EFFD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John bailey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04AC6-1B10-417B-931C-9C75F9185CC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765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472EC-A5C8-4242-AAC2-DF963F60A2BC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signs the Elementary and 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Secondary Education Act in Stonewall, Texas. 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Sitting beside him is his first teacher, Mrs. Kathryn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Deadrich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Loney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04AC6-1B10-417B-931C-9C75F9185CC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325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Sesame street originally coming from head start funding</a:t>
            </a:r>
            <a:r>
              <a:rPr lang="en-US" baseline="0" dirty="0" smtClean="0"/>
              <a:t> 1968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04AC6-1B10-417B-931C-9C75F9185CC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62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0CD78-5EFD-4828-A312-5D706A86C067}" type="datetimeFigureOut">
              <a:rPr lang="en-US" smtClean="0"/>
              <a:t>21-Feb-13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FEEB9-4234-4DD3-A741-6F2CBE923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7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0CD78-5EFD-4828-A312-5D706A86C067}" type="datetimeFigureOut">
              <a:rPr lang="en-US" smtClean="0"/>
              <a:t>21-Feb-13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FEEB9-4234-4DD3-A741-6F2CBE923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601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0CD78-5EFD-4828-A312-5D706A86C067}" type="datetimeFigureOut">
              <a:rPr lang="en-US" smtClean="0"/>
              <a:t>21-Feb-13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FEEB9-4234-4DD3-A741-6F2CBE923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493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0CD78-5EFD-4828-A312-5D706A86C067}" type="datetimeFigureOut">
              <a:rPr lang="en-US" smtClean="0"/>
              <a:t>21-Feb-13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FEEB9-4234-4DD3-A741-6F2CBE923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828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0CD78-5EFD-4828-A312-5D706A86C067}" type="datetimeFigureOut">
              <a:rPr lang="en-US" smtClean="0"/>
              <a:t>21-Feb-13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FEEB9-4234-4DD3-A741-6F2CBE923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0CD78-5EFD-4828-A312-5D706A86C067}" type="datetimeFigureOut">
              <a:rPr lang="en-US" smtClean="0"/>
              <a:t>21-Feb-13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FEEB9-4234-4DD3-A741-6F2CBE923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977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0CD78-5EFD-4828-A312-5D706A86C067}" type="datetimeFigureOut">
              <a:rPr lang="en-US" smtClean="0"/>
              <a:t>21-Feb-13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FEEB9-4234-4DD3-A741-6F2CBE923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476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0CD78-5EFD-4828-A312-5D706A86C067}" type="datetimeFigureOut">
              <a:rPr lang="en-US" smtClean="0"/>
              <a:t>21-Feb-13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FEEB9-4234-4DD3-A741-6F2CBE923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673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0CD78-5EFD-4828-A312-5D706A86C067}" type="datetimeFigureOut">
              <a:rPr lang="en-US" smtClean="0"/>
              <a:t>21-Feb-13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FEEB9-4234-4DD3-A741-6F2CBE923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223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0CD78-5EFD-4828-A312-5D706A86C067}" type="datetimeFigureOut">
              <a:rPr lang="en-US" smtClean="0"/>
              <a:t>21-Feb-13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FEEB9-4234-4DD3-A741-6F2CBE923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227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0CD78-5EFD-4828-A312-5D706A86C067}" type="datetimeFigureOut">
              <a:rPr lang="en-US" smtClean="0"/>
              <a:t>21-Feb-13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FEEB9-4234-4DD3-A741-6F2CBE923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05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33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453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387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9984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6151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616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9627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0493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3188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4682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0334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EB2E-0FB8-4A44-9535-FD98E05A50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84B5A-4A3A-47A8-9BED-210855F6CB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3080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EB2E-0FB8-4A44-9535-FD98E05A50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84B5A-4A3A-47A8-9BED-210855F6CB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8266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EB2E-0FB8-4A44-9535-FD98E05A50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84B5A-4A3A-47A8-9BED-210855F6CB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6590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EB2E-0FB8-4A44-9535-FD98E05A50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84B5A-4A3A-47A8-9BED-210855F6CB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2921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EB2E-0FB8-4A44-9535-FD98E05A50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84B5A-4A3A-47A8-9BED-210855F6CB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6709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EB2E-0FB8-4A44-9535-FD98E05A50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84B5A-4A3A-47A8-9BED-210855F6CB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3508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EB2E-0FB8-4A44-9535-FD98E05A50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84B5A-4A3A-47A8-9BED-210855F6CB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6264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EB2E-0FB8-4A44-9535-FD98E05A50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84B5A-4A3A-47A8-9BED-210855F6CB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9676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EB2E-0FB8-4A44-9535-FD98E05A50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84B5A-4A3A-47A8-9BED-210855F6CB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1624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EB2E-0FB8-4A44-9535-FD98E05A50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84B5A-4A3A-47A8-9BED-210855F6CB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8683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0EB2E-0FB8-4A44-9535-FD98E05A50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84B5A-4A3A-47A8-9BED-210855F6CB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0959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4CBD1-B1A0-4A43-85F3-885897F601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5D51-DA31-4ABE-A711-8F441A38AD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4979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4CBD1-B1A0-4A43-85F3-885897F601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5D51-DA31-4ABE-A711-8F441A38AD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8891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4CBD1-B1A0-4A43-85F3-885897F601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5D51-DA31-4ABE-A711-8F441A38AD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2016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4CBD1-B1A0-4A43-85F3-885897F601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5D51-DA31-4ABE-A711-8F441A38AD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2715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4CBD1-B1A0-4A43-85F3-885897F601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5D51-DA31-4ABE-A711-8F441A38AD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2390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4CBD1-B1A0-4A43-85F3-885897F601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5D51-DA31-4ABE-A711-8F441A38AD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4495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4CBD1-B1A0-4A43-85F3-885897F601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5D51-DA31-4ABE-A711-8F441A38AD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4768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4CBD1-B1A0-4A43-85F3-885897F601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5D51-DA31-4ABE-A711-8F441A38AD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3882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4CBD1-B1A0-4A43-85F3-885897F601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5D51-DA31-4ABE-A711-8F441A38AD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26164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4CBD1-B1A0-4A43-85F3-885897F601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5D51-DA31-4ABE-A711-8F441A38AD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8025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4CBD1-B1A0-4A43-85F3-885897F601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5D51-DA31-4ABE-A711-8F441A38AD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8609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47569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3926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4970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76196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2993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1727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764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4448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8399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08632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86261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F9FE-A4D4-4FF1-93F6-C4838BB24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A121F-61D0-40A3-8ADC-7B1D2EF3AE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3045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F9FE-A4D4-4FF1-93F6-C4838BB24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A121F-61D0-40A3-8ADC-7B1D2EF3AE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08500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F9FE-A4D4-4FF1-93F6-C4838BB24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A121F-61D0-40A3-8ADC-7B1D2EF3AE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43210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F9FE-A4D4-4FF1-93F6-C4838BB24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A121F-61D0-40A3-8ADC-7B1D2EF3AE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73455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F9FE-A4D4-4FF1-93F6-C4838BB24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A121F-61D0-40A3-8ADC-7B1D2EF3AE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16711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F9FE-A4D4-4FF1-93F6-C4838BB24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A121F-61D0-40A3-8ADC-7B1D2EF3AE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08421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F9FE-A4D4-4FF1-93F6-C4838BB24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A121F-61D0-40A3-8ADC-7B1D2EF3AE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16232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F9FE-A4D4-4FF1-93F6-C4838BB24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A121F-61D0-40A3-8ADC-7B1D2EF3AE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9197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F9FE-A4D4-4FF1-93F6-C4838BB24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A121F-61D0-40A3-8ADC-7B1D2EF3AE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80962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F9FE-A4D4-4FF1-93F6-C4838BB24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A121F-61D0-40A3-8ADC-7B1D2EF3AE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04623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F9FE-A4D4-4FF1-93F6-C4838BB24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A121F-61D0-40A3-8ADC-7B1D2EF3AE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230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0CD78-5EFD-4828-A312-5D706A86C067}" type="datetimeFigureOut">
              <a:rPr lang="en-US" smtClean="0"/>
              <a:t>21-Feb-13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FEEB9-4234-4DD3-A741-6F2CBE923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37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1981B-408E-40C2-83C8-B41635D2BF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D2BC0-338C-4395-A9D2-64D0C280797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468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0EB2E-0FB8-4A44-9535-FD98E05A50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84B5A-4A3A-47A8-9BED-210855F6CB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425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4CBD1-B1A0-4A43-85F3-885897F601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45D51-DA31-4ABE-A711-8F441A38AD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87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BBB63-3968-4023-9D2E-8FDB92EC2D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70B8C-936E-4F7A-904A-07A5537528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78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6F9FE-A4D4-4FF1-93F6-C4838BB24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21-Feb-13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A121F-61D0-40A3-8ADC-7B1D2EF3AE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258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56" y="914400"/>
            <a:ext cx="8776697" cy="5105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4590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292" y="371964"/>
            <a:ext cx="7703707" cy="6181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6874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18110"/>
            <a:ext cx="5029200" cy="6621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9916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8945218" cy="5922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8581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07" y="718984"/>
            <a:ext cx="7723293" cy="5605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913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71600"/>
            <a:ext cx="9191916" cy="511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95600" y="3810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Peace Corps Host Nations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83604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3205109" cy="414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400" y="1197397"/>
            <a:ext cx="3535200" cy="4365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95400" y="4572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Tip O’Neill (D-Mass.)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86400" y="4572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James Delaney (D-NY)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116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66" y="381000"/>
            <a:ext cx="872786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7662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52" y="112283"/>
            <a:ext cx="8384748" cy="6517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29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443" y="134874"/>
            <a:ext cx="5132157" cy="672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0759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202829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0108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848" y="129032"/>
            <a:ext cx="4403952" cy="6576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8108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95400"/>
            <a:ext cx="66040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9057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506" y="533400"/>
            <a:ext cx="7315198" cy="6019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1909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38200"/>
            <a:ext cx="7151389" cy="4952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156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bj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2819" y="236349"/>
            <a:ext cx="7236781" cy="631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884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02" y="656492"/>
            <a:ext cx="8337698" cy="5515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40879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7391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prstClr val="black"/>
                </a:solidFill>
              </a:rPr>
              <a:t>Economic Opportunity Act (1964)</a:t>
            </a:r>
          </a:p>
          <a:p>
            <a:endParaRPr lang="en-US" sz="2000" dirty="0">
              <a:solidFill>
                <a:prstClr val="black"/>
              </a:solidFill>
            </a:endParaRPr>
          </a:p>
          <a:p>
            <a:r>
              <a:rPr lang="en-US" sz="2000" dirty="0">
                <a:solidFill>
                  <a:prstClr val="black"/>
                </a:solidFill>
              </a:rPr>
              <a:t>VISTA (Volunteers In Service To America)</a:t>
            </a:r>
          </a:p>
          <a:p>
            <a:r>
              <a:rPr lang="en-US" sz="2000" dirty="0">
                <a:solidFill>
                  <a:prstClr val="black"/>
                </a:solidFill>
              </a:rPr>
              <a:t>Job Corps</a:t>
            </a:r>
          </a:p>
          <a:p>
            <a:r>
              <a:rPr lang="en-US" sz="2000" dirty="0">
                <a:solidFill>
                  <a:prstClr val="black"/>
                </a:solidFill>
              </a:rPr>
              <a:t>Head Start</a:t>
            </a:r>
          </a:p>
          <a:p>
            <a:r>
              <a:rPr lang="en-US" sz="2000" dirty="0">
                <a:solidFill>
                  <a:prstClr val="black"/>
                </a:solidFill>
              </a:rPr>
              <a:t>Legal Services</a:t>
            </a:r>
          </a:p>
          <a:p>
            <a:r>
              <a:rPr lang="en-US" sz="2000" dirty="0">
                <a:solidFill>
                  <a:prstClr val="black"/>
                </a:solidFill>
              </a:rPr>
              <a:t>Various local anti-poverty programs &amp; targeted medical programs</a:t>
            </a:r>
          </a:p>
          <a:p>
            <a:endParaRPr lang="en-US" sz="2000" dirty="0">
              <a:solidFill>
                <a:prstClr val="black"/>
              </a:solidFill>
            </a:endParaRPr>
          </a:p>
          <a:p>
            <a:pPr algn="ctr"/>
            <a:r>
              <a:rPr lang="en-US" sz="2000" dirty="0">
                <a:solidFill>
                  <a:prstClr val="black"/>
                </a:solidFill>
              </a:rPr>
              <a:t>Community Action Programs</a:t>
            </a:r>
          </a:p>
          <a:p>
            <a:endParaRPr lang="en-US" sz="2000" dirty="0">
              <a:solidFill>
                <a:prstClr val="black"/>
              </a:solidFill>
            </a:endParaRPr>
          </a:p>
          <a:p>
            <a:r>
              <a:rPr lang="en-US" sz="2000" dirty="0">
                <a:solidFill>
                  <a:prstClr val="black"/>
                </a:solidFill>
              </a:rPr>
              <a:t>“provides services, assistance, and other activities of sufficient scope and size to give promise of progress toward elimination of poverty or a cause or causes of poverty through developing employment opportunities, improving human performance, motivation, and productivity, or bettering the conditions under which people live, learn, and work.</a:t>
            </a:r>
          </a:p>
        </p:txBody>
      </p:sp>
    </p:spTree>
    <p:extLst>
      <p:ext uri="{BB962C8B-B14F-4D97-AF65-F5344CB8AC3E}">
        <p14:creationId xmlns:p14="http://schemas.microsoft.com/office/powerpoint/2010/main" val="4211663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729" y="204202"/>
            <a:ext cx="5700871" cy="6348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2169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108" y="287216"/>
            <a:ext cx="4922292" cy="6342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26797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081" y="533400"/>
            <a:ext cx="7097661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5202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38113"/>
            <a:ext cx="4114800" cy="658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672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jewishworldreview.com/cols2/freedom.summ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57200"/>
            <a:ext cx="615067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3034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436" y="381000"/>
            <a:ext cx="7097661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40949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7px-fannie_lou_hamer_1964-08-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56839" y="304800"/>
            <a:ext cx="3878199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2555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495" y="186800"/>
            <a:ext cx="5087305" cy="6366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2025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03335"/>
            <a:ext cx="7696199" cy="62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212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381000"/>
            <a:ext cx="7620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cap="small" dirty="0" smtClean="0"/>
              <a:t>	President </a:t>
            </a:r>
            <a:r>
              <a:rPr lang="en-US" b="1" cap="small" dirty="0"/>
              <a:t>Johnson</a:t>
            </a:r>
            <a:r>
              <a:rPr lang="en-US" dirty="0"/>
              <a:t>: I think we’re doing the best we can, John. I don’t imagine there’s much we can do. You’ll probably have a roll call on the Minority Report, I gather.</a:t>
            </a:r>
          </a:p>
          <a:p>
            <a:r>
              <a:rPr lang="en-US" b="1" cap="small" dirty="0" smtClean="0"/>
              <a:t>	John</a:t>
            </a:r>
            <a:r>
              <a:rPr lang="en-US" b="1" cap="small" dirty="0"/>
              <a:t> Bailey</a:t>
            </a:r>
            <a:r>
              <a:rPr lang="en-US" dirty="0"/>
              <a:t>: I think we better have it late tonight, don’t you, if we’re going to have it?</a:t>
            </a:r>
          </a:p>
          <a:p>
            <a:r>
              <a:rPr lang="en-US" b="1" cap="small" dirty="0" smtClean="0"/>
              <a:t>	President </a:t>
            </a:r>
            <a:r>
              <a:rPr lang="en-US" b="1" cap="small" dirty="0"/>
              <a:t>Johnson</a:t>
            </a:r>
            <a:r>
              <a:rPr lang="en-US" dirty="0"/>
              <a:t>: I don’t know; I don’t know. I don’t care much. I’m awfully disappointed that folks would act that way. And I’m distressed that they would treat me that way. But I don’t want to say anything about it. I may—I may . . . well, I may be in touch with you a little bit later.</a:t>
            </a:r>
          </a:p>
          <a:p>
            <a:r>
              <a:rPr lang="en-US" dirty="0" smtClean="0"/>
              <a:t>	But </a:t>
            </a:r>
            <a:r>
              <a:rPr lang="en-US" dirty="0"/>
              <a:t>I just—I think you will have it, and I know it’s pretty difficult on both </a:t>
            </a:r>
            <a:r>
              <a:rPr lang="en-US" dirty="0" smtClean="0"/>
              <a:t>sides . . .</a:t>
            </a:r>
            <a:endParaRPr lang="en-US" dirty="0"/>
          </a:p>
          <a:p>
            <a:r>
              <a:rPr lang="en-US" b="1" cap="small" dirty="0" smtClean="0"/>
              <a:t>	Bailey</a:t>
            </a:r>
            <a:r>
              <a:rPr lang="en-US" dirty="0"/>
              <a:t>: Well, there’s no need </a:t>
            </a:r>
            <a:r>
              <a:rPr lang="en-US" dirty="0" smtClean="0"/>
              <a:t>for it</a:t>
            </a:r>
            <a:r>
              <a:rPr lang="en-US" dirty="0"/>
              <a:t>, really.</a:t>
            </a:r>
          </a:p>
          <a:p>
            <a:r>
              <a:rPr lang="en-US" b="1" cap="small" dirty="0" smtClean="0"/>
              <a:t>	President </a:t>
            </a:r>
            <a:r>
              <a:rPr lang="en-US" b="1" cap="small" dirty="0"/>
              <a:t>Johnson</a:t>
            </a:r>
            <a:r>
              <a:rPr lang="en-US" dirty="0"/>
              <a:t>: No. </a:t>
            </a:r>
            <a:r>
              <a:rPr lang="en-US" dirty="0" smtClean="0"/>
              <a:t>Not </a:t>
            </a:r>
            <a:r>
              <a:rPr lang="en-US" dirty="0"/>
              <a:t>a bit. But . . .</a:t>
            </a:r>
          </a:p>
          <a:p>
            <a:r>
              <a:rPr lang="en-US" b="1" cap="small" dirty="0" smtClean="0"/>
              <a:t>	Bailey</a:t>
            </a:r>
            <a:r>
              <a:rPr lang="en-US" dirty="0"/>
              <a:t>: Well, some of the people have got the bit in their teeth. You </a:t>
            </a:r>
            <a:r>
              <a:rPr lang="en-US" dirty="0" smtClean="0"/>
              <a:t>know that, </a:t>
            </a:r>
            <a:r>
              <a:rPr lang="en-US" dirty="0"/>
              <a:t>between you and I, that Mrs. </a:t>
            </a:r>
            <a:r>
              <a:rPr lang="en-US" dirty="0" smtClean="0"/>
              <a:t>[Edith] Green </a:t>
            </a:r>
            <a:r>
              <a:rPr lang="en-US" dirty="0"/>
              <a:t>is a </a:t>
            </a:r>
            <a:r>
              <a:rPr lang="en-US" i="1" dirty="0"/>
              <a:t>bitch</a:t>
            </a:r>
            <a:r>
              <a:rPr lang="en-US" dirty="0"/>
              <a:t>.</a:t>
            </a:r>
          </a:p>
          <a:p>
            <a:r>
              <a:rPr lang="en-US" b="1" cap="small" dirty="0" smtClean="0"/>
              <a:t>	President </a:t>
            </a:r>
            <a:r>
              <a:rPr lang="en-US" b="1" cap="small" dirty="0"/>
              <a:t>Johnson</a:t>
            </a:r>
            <a:r>
              <a:rPr lang="en-US" dirty="0"/>
              <a:t>: Yeah.</a:t>
            </a:r>
          </a:p>
          <a:p>
            <a:r>
              <a:rPr lang="en-US" b="1" cap="small" dirty="0" smtClean="0"/>
              <a:t>	Bailey</a:t>
            </a:r>
            <a:r>
              <a:rPr lang="en-US" dirty="0"/>
              <a:t>: Huh?</a:t>
            </a:r>
          </a:p>
          <a:p>
            <a:r>
              <a:rPr lang="en-US" b="1" cap="small" dirty="0" smtClean="0"/>
              <a:t>	President </a:t>
            </a:r>
            <a:r>
              <a:rPr lang="en-US" b="1" cap="small" dirty="0"/>
              <a:t>Johnson</a:t>
            </a:r>
            <a:r>
              <a:rPr lang="en-US" dirty="0"/>
              <a:t>: Yeah. Yeah.</a:t>
            </a:r>
          </a:p>
          <a:p>
            <a:r>
              <a:rPr lang="en-US" b="1" cap="small" dirty="0" smtClean="0"/>
              <a:t>	Bailey</a:t>
            </a:r>
            <a:r>
              <a:rPr lang="en-US" dirty="0"/>
              <a:t>: And </a:t>
            </a:r>
            <a:r>
              <a:rPr lang="en-US" dirty="0" smtClean="0"/>
              <a:t>[civil rights lawyer] Joe </a:t>
            </a:r>
            <a:r>
              <a:rPr lang="en-US" dirty="0" err="1"/>
              <a:t>Rauh</a:t>
            </a:r>
            <a:r>
              <a:rPr lang="en-US" dirty="0"/>
              <a:t> keeps saying he wants to help, but he can’t get on the television often enough.</a:t>
            </a:r>
          </a:p>
          <a:p>
            <a:r>
              <a:rPr lang="en-US" b="1" cap="small" dirty="0" smtClean="0"/>
              <a:t>	President </a:t>
            </a:r>
            <a:r>
              <a:rPr lang="en-US" b="1" cap="small" dirty="0"/>
              <a:t>Johnson</a:t>
            </a:r>
            <a:r>
              <a:rPr lang="en-US" dirty="0"/>
              <a:t>: Yeah, that’s right.</a:t>
            </a:r>
          </a:p>
          <a:p>
            <a:r>
              <a:rPr lang="en-US" b="1" cap="small" dirty="0" smtClean="0"/>
              <a:t>	Bailey</a:t>
            </a:r>
            <a:r>
              <a:rPr lang="en-US" dirty="0"/>
              <a:t>: Just stirring the dogs up.</a:t>
            </a:r>
          </a:p>
          <a:p>
            <a:r>
              <a:rPr lang="en-US" b="1" cap="small" dirty="0" smtClean="0"/>
              <a:t>	President </a:t>
            </a:r>
            <a:r>
              <a:rPr lang="en-US" b="1" cap="small" dirty="0"/>
              <a:t>Johnson</a:t>
            </a:r>
            <a:r>
              <a:rPr lang="en-US" dirty="0"/>
              <a:t>: That’s right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" name="LBJ_Bailey_25Ag_Green-a-bitch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39000" y="5791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13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0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26415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2" y="1012506"/>
            <a:ext cx="9032358" cy="485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796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00px-lyndon_johnson_and_martin_luther_king_jr_-_voting_rights_ac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65760"/>
            <a:ext cx="9144000" cy="612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18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81000"/>
            <a:ext cx="9103606" cy="589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8466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yndon_Johnson_signing_Medicare_bill,_with_Harry_Truman,_30_July,_196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81001"/>
            <a:ext cx="9131777" cy="610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20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609600"/>
            <a:ext cx="4876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Medicaid (1965)</a:t>
            </a:r>
          </a:p>
          <a:p>
            <a:endParaRPr lang="en-US" sz="2000" dirty="0"/>
          </a:p>
          <a:p>
            <a:r>
              <a:rPr lang="en-US" sz="2000" dirty="0" smtClean="0"/>
              <a:t>--children under 6 whose families are 133% of federal poverty level</a:t>
            </a:r>
          </a:p>
          <a:p>
            <a:endParaRPr lang="en-US" sz="2000" dirty="0"/>
          </a:p>
          <a:p>
            <a:r>
              <a:rPr lang="en-US" sz="2000" dirty="0" smtClean="0"/>
              <a:t>--children 6-19 whose families are below poverty level</a:t>
            </a:r>
          </a:p>
          <a:p>
            <a:endParaRPr lang="en-US" sz="2000" dirty="0"/>
          </a:p>
          <a:p>
            <a:r>
              <a:rPr lang="en-US" sz="2000" dirty="0" smtClean="0"/>
              <a:t>--currently 35m children covered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911663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92100"/>
            <a:ext cx="4419600" cy="649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06821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457200"/>
            <a:ext cx="73152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cap="small" dirty="0" smtClean="0"/>
              <a:t>	President </a:t>
            </a:r>
            <a:r>
              <a:rPr lang="en-US" b="1" cap="small" dirty="0"/>
              <a:t>Johnson:</a:t>
            </a:r>
            <a:r>
              <a:rPr lang="en-US" dirty="0"/>
              <a:t> They told me that you’ve got to change your bill, or you won’t have it. And I told ‘</a:t>
            </a:r>
            <a:r>
              <a:rPr lang="en-US" dirty="0" err="1"/>
              <a:t>em</a:t>
            </a:r>
            <a:r>
              <a:rPr lang="en-US" dirty="0"/>
              <a:t> just to not change it—just go on, and vote it up or down. If we lose, why, we’ll just lose, and we’ll let the Catholics take over the country. But I </a:t>
            </a:r>
            <a:r>
              <a:rPr lang="en-US" dirty="0" err="1"/>
              <a:t>ain’t</a:t>
            </a:r>
            <a:r>
              <a:rPr lang="en-US" dirty="0"/>
              <a:t> going to be browbeat or blackmailed . . .</a:t>
            </a:r>
          </a:p>
          <a:p>
            <a:r>
              <a:rPr lang="en-US" dirty="0"/>
              <a:t>	And if you can get it [the bill] out [of committee] without it, all right. If not, I’d take the whole goddamn section out. We don’t have to have that part of it.</a:t>
            </a:r>
          </a:p>
          <a:p>
            <a:r>
              <a:rPr lang="en-US" b="1" cap="small" dirty="0" smtClean="0"/>
              <a:t>	Phil </a:t>
            </a:r>
            <a:r>
              <a:rPr lang="en-US" b="1" cap="small" dirty="0"/>
              <a:t>Landrum:</a:t>
            </a:r>
            <a:r>
              <a:rPr lang="en-US" dirty="0"/>
              <a:t> Well, now, I think that’s a wise decision. Here’s—I think we can get it out of committee without [Bay Ridge congressman &amp; future New York governor Hugh] Carey. And I believe if we get this thing out of committee, we can bring the responsibility for any roadblocks after that on the Republicans.</a:t>
            </a:r>
          </a:p>
          <a:p>
            <a:r>
              <a:rPr lang="en-US" b="1" cap="small" dirty="0" smtClean="0"/>
              <a:t>	President </a:t>
            </a:r>
            <a:r>
              <a:rPr lang="en-US" b="1" cap="small" dirty="0"/>
              <a:t>Johnson:</a:t>
            </a:r>
            <a:r>
              <a:rPr lang="en-US" dirty="0"/>
              <a:t> </a:t>
            </a:r>
            <a:r>
              <a:rPr lang="en-US" dirty="0" smtClean="0"/>
              <a:t>Yeah</a:t>
            </a:r>
            <a:r>
              <a:rPr lang="en-US" dirty="0"/>
              <a:t>, that’s what I’d do.</a:t>
            </a:r>
          </a:p>
          <a:p>
            <a:r>
              <a:rPr lang="en-US" dirty="0"/>
              <a:t>[</a:t>
            </a:r>
            <a:r>
              <a:rPr lang="en-US" i="1" dirty="0"/>
              <a:t>Break</a:t>
            </a:r>
            <a:r>
              <a:rPr lang="en-US" dirty="0"/>
              <a:t>.]</a:t>
            </a:r>
          </a:p>
          <a:p>
            <a:r>
              <a:rPr lang="en-US" b="1" cap="small" dirty="0" smtClean="0"/>
              <a:t>	President </a:t>
            </a:r>
            <a:r>
              <a:rPr lang="en-US" b="1" cap="small" dirty="0"/>
              <a:t>Johnson:</a:t>
            </a:r>
            <a:r>
              <a:rPr lang="en-US" dirty="0"/>
              <a:t> </a:t>
            </a:r>
            <a:r>
              <a:rPr lang="en-US" dirty="0" smtClean="0"/>
              <a:t>Well</a:t>
            </a:r>
            <a:r>
              <a:rPr lang="en-US" dirty="0"/>
              <a:t>, my judgment would be, if you could—we don’t have to get everything in one year.</a:t>
            </a:r>
          </a:p>
          <a:p>
            <a:r>
              <a:rPr lang="en-US" b="1" cap="small" dirty="0" smtClean="0"/>
              <a:t>	Landrum</a:t>
            </a:r>
            <a:r>
              <a:rPr lang="en-US" b="1" cap="small" dirty="0"/>
              <a:t>:</a:t>
            </a:r>
            <a:r>
              <a:rPr lang="en-US" dirty="0"/>
              <a:t> </a:t>
            </a:r>
            <a:r>
              <a:rPr lang="en-US" dirty="0" smtClean="0"/>
              <a:t>Mm-hmm</a:t>
            </a:r>
            <a:r>
              <a:rPr lang="en-US" dirty="0"/>
              <a:t>.</a:t>
            </a:r>
          </a:p>
          <a:p>
            <a:r>
              <a:rPr lang="en-US" b="1" cap="small" dirty="0" smtClean="0"/>
              <a:t>	President </a:t>
            </a:r>
            <a:r>
              <a:rPr lang="en-US" b="1" cap="small" dirty="0"/>
              <a:t>Johnson:</a:t>
            </a:r>
            <a:r>
              <a:rPr lang="en-US" dirty="0"/>
              <a:t> </a:t>
            </a:r>
            <a:r>
              <a:rPr lang="en-US" dirty="0" smtClean="0"/>
              <a:t>If </a:t>
            </a:r>
            <a:r>
              <a:rPr lang="en-US" dirty="0"/>
              <a:t>we don’t get anything but a work camp, we’re all right.</a:t>
            </a:r>
          </a:p>
          <a:p>
            <a:r>
              <a:rPr lang="en-US" b="1" cap="small" dirty="0" smtClean="0"/>
              <a:t>	Landrum</a:t>
            </a:r>
            <a:r>
              <a:rPr lang="en-US" b="1" cap="small" dirty="0"/>
              <a:t>:</a:t>
            </a:r>
            <a:r>
              <a:rPr lang="en-US" dirty="0" smtClean="0"/>
              <a:t> </a:t>
            </a:r>
            <a:r>
              <a:rPr lang="en-US" dirty="0"/>
              <a:t>Yeah. Well, that’s the truth—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368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52400"/>
            <a:ext cx="746760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cap="small" dirty="0" smtClean="0"/>
              <a:t>	President </a:t>
            </a:r>
            <a:r>
              <a:rPr lang="en-US" b="1" cap="small" dirty="0"/>
              <a:t>Johnson:</a:t>
            </a:r>
            <a:r>
              <a:rPr lang="en-US" dirty="0"/>
              <a:t> If I had to—if I had to, and the Catholics made an issue, I’d just lay it right there in their lap with the Republicans, and say, “All right, you vote it out,” and let ‘</a:t>
            </a:r>
            <a:r>
              <a:rPr lang="en-US" dirty="0" err="1"/>
              <a:t>em</a:t>
            </a:r>
            <a:r>
              <a:rPr lang="en-US" dirty="0"/>
              <a:t> vote it out.</a:t>
            </a:r>
          </a:p>
          <a:p>
            <a:r>
              <a:rPr lang="en-US" b="1" cap="small" dirty="0" smtClean="0"/>
              <a:t>	Landrum</a:t>
            </a:r>
            <a:r>
              <a:rPr lang="en-US" b="1" cap="small" dirty="0"/>
              <a:t>:</a:t>
            </a:r>
            <a:r>
              <a:rPr lang="en-US" dirty="0" smtClean="0"/>
              <a:t> </a:t>
            </a:r>
            <a:r>
              <a:rPr lang="en-US" dirty="0"/>
              <a:t>Well, here’s what we can do: we can justify this </a:t>
            </a:r>
            <a:r>
              <a:rPr lang="en-US" dirty="0" smtClean="0"/>
              <a:t>by $100 </a:t>
            </a:r>
            <a:r>
              <a:rPr lang="en-US" dirty="0"/>
              <a:t>million, with the first title of the bill. And I think—</a:t>
            </a:r>
          </a:p>
          <a:p>
            <a:r>
              <a:rPr lang="en-US" b="1" cap="small" dirty="0" smtClean="0"/>
              <a:t>	President </a:t>
            </a:r>
            <a:r>
              <a:rPr lang="en-US" b="1" cap="small" dirty="0"/>
              <a:t>Johnson:</a:t>
            </a:r>
            <a:r>
              <a:rPr lang="en-US" dirty="0"/>
              <a:t> </a:t>
            </a:r>
            <a:r>
              <a:rPr lang="en-US" dirty="0" smtClean="0"/>
              <a:t>Is </a:t>
            </a:r>
            <a:r>
              <a:rPr lang="en-US" dirty="0"/>
              <a:t>that your work camp</a:t>
            </a:r>
            <a:r>
              <a:rPr lang="en-US" dirty="0" smtClean="0"/>
              <a:t>?</a:t>
            </a:r>
          </a:p>
          <a:p>
            <a:r>
              <a:rPr lang="en-US" b="1" cap="small" dirty="0" smtClean="0"/>
              <a:t>	Landrum</a:t>
            </a:r>
            <a:r>
              <a:rPr lang="en-US" b="1" cap="small" dirty="0"/>
              <a:t>:</a:t>
            </a:r>
            <a:r>
              <a:rPr lang="en-US" dirty="0"/>
              <a:t> </a:t>
            </a:r>
            <a:r>
              <a:rPr lang="en-US" dirty="0" smtClean="0"/>
              <a:t>Yes</a:t>
            </a:r>
            <a:r>
              <a:rPr lang="en-US" dirty="0"/>
              <a:t>, sir. Work camp, and the work-study program, for the poor college boys and girls.</a:t>
            </a:r>
          </a:p>
          <a:p>
            <a:r>
              <a:rPr lang="en-US" b="1" cap="small" dirty="0" smtClean="0"/>
              <a:t>	President </a:t>
            </a:r>
            <a:r>
              <a:rPr lang="en-US" b="1" cap="small" dirty="0"/>
              <a:t>Johnson:</a:t>
            </a:r>
            <a:r>
              <a:rPr lang="en-US" dirty="0"/>
              <a:t> </a:t>
            </a:r>
            <a:r>
              <a:rPr lang="en-US" dirty="0" smtClean="0"/>
              <a:t>What </a:t>
            </a:r>
            <a:r>
              <a:rPr lang="en-US" dirty="0"/>
              <a:t>do you do there on the Catholic college?</a:t>
            </a:r>
          </a:p>
          <a:p>
            <a:r>
              <a:rPr lang="en-US" b="1" cap="small" dirty="0" smtClean="0"/>
              <a:t>	Landrum</a:t>
            </a:r>
            <a:r>
              <a:rPr lang="en-US" b="1" cap="small" dirty="0"/>
              <a:t>:</a:t>
            </a:r>
            <a:r>
              <a:rPr lang="en-US" dirty="0"/>
              <a:t> </a:t>
            </a:r>
            <a:r>
              <a:rPr lang="en-US" dirty="0" smtClean="0"/>
              <a:t>We </a:t>
            </a:r>
            <a:r>
              <a:rPr lang="en-US" dirty="0"/>
              <a:t>don’t do anything.</a:t>
            </a:r>
          </a:p>
          <a:p>
            <a:r>
              <a:rPr lang="en-US" b="1" cap="small" dirty="0" smtClean="0"/>
              <a:t>	President </a:t>
            </a:r>
            <a:r>
              <a:rPr lang="en-US" b="1" cap="small" dirty="0"/>
              <a:t>Johnson:</a:t>
            </a:r>
            <a:r>
              <a:rPr lang="en-US" dirty="0"/>
              <a:t> </a:t>
            </a:r>
            <a:r>
              <a:rPr lang="en-US" dirty="0" smtClean="0"/>
              <a:t>You </a:t>
            </a:r>
            <a:r>
              <a:rPr lang="en-US" dirty="0"/>
              <a:t>pay it direct to the kid?</a:t>
            </a:r>
          </a:p>
          <a:p>
            <a:r>
              <a:rPr lang="en-US" b="1" cap="small" dirty="0" smtClean="0"/>
              <a:t>	Landrum</a:t>
            </a:r>
            <a:r>
              <a:rPr lang="en-US" b="1" cap="small" dirty="0"/>
              <a:t>:</a:t>
            </a:r>
            <a:r>
              <a:rPr lang="en-US" dirty="0"/>
              <a:t> </a:t>
            </a:r>
            <a:r>
              <a:rPr lang="en-US" dirty="0" smtClean="0"/>
              <a:t>That’s </a:t>
            </a:r>
            <a:r>
              <a:rPr lang="en-US" dirty="0"/>
              <a:t>right, through the college. After he makes his choice.</a:t>
            </a:r>
          </a:p>
          <a:p>
            <a:r>
              <a:rPr lang="en-US" b="1" cap="small" dirty="0" smtClean="0"/>
              <a:t>	President </a:t>
            </a:r>
            <a:r>
              <a:rPr lang="en-US" b="1" cap="small" dirty="0"/>
              <a:t>Johnson:</a:t>
            </a:r>
            <a:r>
              <a:rPr lang="en-US" dirty="0"/>
              <a:t> </a:t>
            </a:r>
            <a:r>
              <a:rPr lang="en-US" dirty="0" smtClean="0"/>
              <a:t>Yeah</a:t>
            </a:r>
            <a:r>
              <a:rPr lang="en-US" dirty="0"/>
              <a:t>.</a:t>
            </a:r>
          </a:p>
          <a:p>
            <a:r>
              <a:rPr lang="en-US" b="1" cap="small" dirty="0" smtClean="0"/>
              <a:t>	Landrum</a:t>
            </a:r>
            <a:r>
              <a:rPr lang="en-US" b="1" cap="small" dirty="0"/>
              <a:t>:</a:t>
            </a:r>
            <a:r>
              <a:rPr lang="en-US" dirty="0" smtClean="0"/>
              <a:t> </a:t>
            </a:r>
            <a:r>
              <a:rPr lang="en-US" dirty="0"/>
              <a:t>After the child makes his choice. There’s no direct line from the director to the—</a:t>
            </a:r>
          </a:p>
          <a:p>
            <a:r>
              <a:rPr lang="en-US" b="1" cap="small" dirty="0" smtClean="0"/>
              <a:t>	President </a:t>
            </a:r>
            <a:r>
              <a:rPr lang="en-US" b="1" cap="small" dirty="0"/>
              <a:t>Johnson:</a:t>
            </a:r>
            <a:r>
              <a:rPr lang="en-US" dirty="0"/>
              <a:t> </a:t>
            </a:r>
            <a:r>
              <a:rPr lang="en-US" dirty="0" smtClean="0"/>
              <a:t>Well</a:t>
            </a:r>
            <a:r>
              <a:rPr lang="en-US" dirty="0"/>
              <a:t>, I’d just sure say (I don’t want to be quoted) but if I were you, I’d just seriously—that’s what we’re going to have. What you need is three camps in Danville, Georgia, and take these kids, and prepare ‘</a:t>
            </a:r>
            <a:r>
              <a:rPr lang="en-US" dirty="0" err="1"/>
              <a:t>em</a:t>
            </a:r>
            <a:r>
              <a:rPr lang="en-US" dirty="0"/>
              <a:t> where they won’t stay on relief all their life. And—</a:t>
            </a:r>
          </a:p>
          <a:p>
            <a:r>
              <a:rPr lang="en-US" b="1" cap="small" dirty="0" smtClean="0"/>
              <a:t>	Landrum</a:t>
            </a:r>
            <a:r>
              <a:rPr lang="en-US" b="1" cap="small" dirty="0"/>
              <a:t>:</a:t>
            </a:r>
            <a:r>
              <a:rPr lang="en-US" dirty="0"/>
              <a:t> </a:t>
            </a:r>
            <a:r>
              <a:rPr lang="en-US" dirty="0" smtClean="0"/>
              <a:t>This </a:t>
            </a:r>
            <a:r>
              <a:rPr lang="en-US" dirty="0"/>
              <a:t>Community Action—</a:t>
            </a:r>
          </a:p>
          <a:p>
            <a:r>
              <a:rPr lang="en-US" b="1" cap="small" dirty="0" smtClean="0"/>
              <a:t>	President </a:t>
            </a:r>
            <a:r>
              <a:rPr lang="en-US" b="1" cap="small" dirty="0"/>
              <a:t>Johnson:</a:t>
            </a:r>
            <a:r>
              <a:rPr lang="en-US" dirty="0"/>
              <a:t> </a:t>
            </a:r>
            <a:r>
              <a:rPr lang="en-US" dirty="0" smtClean="0"/>
              <a:t>To </a:t>
            </a:r>
            <a:r>
              <a:rPr lang="en-US" dirty="0"/>
              <a:t>hell with Community Action!</a:t>
            </a:r>
          </a:p>
          <a:p>
            <a:r>
              <a:rPr lang="en-US" b="1" cap="small" dirty="0" smtClean="0"/>
              <a:t>	Landrum</a:t>
            </a:r>
            <a:r>
              <a:rPr lang="en-US" b="1" cap="small" dirty="0"/>
              <a:t>:</a:t>
            </a:r>
            <a:r>
              <a:rPr lang="en-US" dirty="0" smtClean="0"/>
              <a:t> </a:t>
            </a:r>
            <a:r>
              <a:rPr lang="en-US" dirty="0"/>
              <a:t>It should be junked entirely.</a:t>
            </a:r>
          </a:p>
          <a:p>
            <a:r>
              <a:rPr lang="en-US" b="1" cap="small" dirty="0" smtClean="0"/>
              <a:t>	President </a:t>
            </a:r>
            <a:r>
              <a:rPr lang="en-US" b="1" cap="small" dirty="0"/>
              <a:t>Johnson:</a:t>
            </a:r>
            <a:r>
              <a:rPr lang="en-US" dirty="0"/>
              <a:t> </a:t>
            </a:r>
            <a:r>
              <a:rPr lang="en-US" dirty="0" smtClean="0"/>
              <a:t>To </a:t>
            </a:r>
            <a:r>
              <a:rPr lang="en-US" dirty="0"/>
              <a:t>hell with Community Action.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1850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" y="429926"/>
            <a:ext cx="9064938" cy="6047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65031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609600"/>
            <a:ext cx="73914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cap="small" dirty="0">
                <a:solidFill>
                  <a:prstClr val="black"/>
                </a:solidFill>
              </a:rPr>
              <a:t>	President Johnson:</a:t>
            </a:r>
            <a:r>
              <a:rPr lang="en-US" dirty="0">
                <a:solidFill>
                  <a:prstClr val="black"/>
                </a:solidFill>
              </a:rPr>
              <a:t> Hello?</a:t>
            </a:r>
          </a:p>
          <a:p>
            <a:r>
              <a:rPr lang="en-US" b="1" cap="small" dirty="0">
                <a:solidFill>
                  <a:prstClr val="black"/>
                </a:solidFill>
              </a:rPr>
              <a:t>	Congressman Adam Clayton Powell:</a:t>
            </a:r>
            <a:r>
              <a:rPr lang="en-US" dirty="0">
                <a:solidFill>
                  <a:prstClr val="black"/>
                </a:solidFill>
              </a:rPr>
              <a:t> How’s my friend?</a:t>
            </a:r>
          </a:p>
          <a:p>
            <a:r>
              <a:rPr lang="en-US" b="1" cap="small" dirty="0">
                <a:solidFill>
                  <a:prstClr val="black"/>
                </a:solidFill>
              </a:rPr>
              <a:t>	President Johnson:</a:t>
            </a:r>
            <a:r>
              <a:rPr lang="en-US" dirty="0">
                <a:solidFill>
                  <a:prstClr val="black"/>
                </a:solidFill>
              </a:rPr>
              <a:t> [</a:t>
            </a:r>
            <a:r>
              <a:rPr lang="en-US" i="1" dirty="0">
                <a:solidFill>
                  <a:prstClr val="black"/>
                </a:solidFill>
              </a:rPr>
              <a:t>stonily</a:t>
            </a:r>
            <a:r>
              <a:rPr lang="en-US" dirty="0">
                <a:solidFill>
                  <a:prstClr val="black"/>
                </a:solidFill>
              </a:rPr>
              <a:t>] Fine, Adam.</a:t>
            </a:r>
          </a:p>
          <a:p>
            <a:r>
              <a:rPr lang="en-US" dirty="0">
                <a:solidFill>
                  <a:prstClr val="black"/>
                </a:solidFill>
              </a:rPr>
              <a:t>	What the hell’s been happening to your [Education and Labor] Committee? I thought you told me two months ago that you were going to pass a [education] bill for me.</a:t>
            </a:r>
          </a:p>
          <a:p>
            <a:r>
              <a:rPr lang="en-US" b="1" cap="small" dirty="0">
                <a:solidFill>
                  <a:prstClr val="black"/>
                </a:solidFill>
              </a:rPr>
              <a:t>	Powell:</a:t>
            </a:r>
            <a:r>
              <a:rPr lang="en-US" dirty="0">
                <a:solidFill>
                  <a:prstClr val="black"/>
                </a:solidFill>
              </a:rPr>
              <a:t> That’s right. Well, what happened: all hell’s broken loose, because—</a:t>
            </a:r>
          </a:p>
          <a:p>
            <a:r>
              <a:rPr lang="en-US" b="1" cap="small" dirty="0">
                <a:solidFill>
                  <a:prstClr val="black"/>
                </a:solidFill>
              </a:rPr>
              <a:t>                 President Johnson:</a:t>
            </a:r>
            <a:r>
              <a:rPr lang="en-US" dirty="0">
                <a:solidFill>
                  <a:prstClr val="black"/>
                </a:solidFill>
              </a:rPr>
              <a:t> Well, now, what the hell are you blackmailing me on a—</a:t>
            </a:r>
          </a:p>
          <a:p>
            <a:r>
              <a:rPr lang="en-US" b="1" cap="small" dirty="0">
                <a:solidFill>
                  <a:prstClr val="black"/>
                </a:solidFill>
              </a:rPr>
              <a:t>                 Powell:</a:t>
            </a:r>
            <a:r>
              <a:rPr lang="en-US" dirty="0">
                <a:solidFill>
                  <a:prstClr val="black"/>
                </a:solidFill>
              </a:rPr>
              <a:t> That’s not—</a:t>
            </a:r>
          </a:p>
          <a:p>
            <a:r>
              <a:rPr lang="en-US" b="1" cap="small" dirty="0">
                <a:solidFill>
                  <a:prstClr val="black"/>
                </a:solidFill>
              </a:rPr>
              <a:t>                 President Johnson:</a:t>
            </a:r>
            <a:r>
              <a:rPr lang="en-US" dirty="0">
                <a:solidFill>
                  <a:prstClr val="black"/>
                </a:solidFill>
              </a:rPr>
              <a:t> —four hundred . . . Well, hell, you didn’t—[because] you want a $400,000 appropriation for you, we couldn’t pass a billion, two hundred million [dollar funding bill] for the </a:t>
            </a:r>
            <a:r>
              <a:rPr lang="en-US" dirty="0" err="1">
                <a:solidFill>
                  <a:prstClr val="black"/>
                </a:solidFill>
              </a:rPr>
              <a:t>schoolkids</a:t>
            </a:r>
            <a:r>
              <a:rPr lang="en-US" dirty="0">
                <a:solidFill>
                  <a:prstClr val="black"/>
                </a:solidFill>
              </a:rPr>
              <a:t>.</a:t>
            </a:r>
          </a:p>
          <a:p>
            <a:r>
              <a:rPr lang="en-US" dirty="0">
                <a:solidFill>
                  <a:prstClr val="black"/>
                </a:solidFill>
              </a:rPr>
              <a:t>	Now, you know I’m for you, and you know that I’m going to help you any way I can. I’ve got nothing to do with what you’re doing in the House investigation [of Powell’s personal finances]. But you damn near defeated the best education bill I’ve got. And I hope you’re going to be proud of it.</a:t>
            </a:r>
          </a:p>
          <a:p>
            <a:r>
              <a:rPr lang="en-US" b="1" cap="small" dirty="0">
                <a:solidFill>
                  <a:prstClr val="black"/>
                </a:solidFill>
              </a:rPr>
              <a:t>	Powell:</a:t>
            </a:r>
            <a:r>
              <a:rPr lang="en-US" dirty="0">
                <a:solidFill>
                  <a:prstClr val="black"/>
                </a:solidFill>
              </a:rPr>
              <a:t> No. Now, you know your Appalachia bill, that there is—</a:t>
            </a:r>
          </a:p>
          <a:p>
            <a:r>
              <a:rPr lang="en-US" b="1" cap="small" dirty="0">
                <a:solidFill>
                  <a:prstClr val="black"/>
                </a:solidFill>
              </a:rPr>
              <a:t>	President Johnson:</a:t>
            </a:r>
            <a:r>
              <a:rPr lang="en-US" dirty="0">
                <a:solidFill>
                  <a:prstClr val="black"/>
                </a:solidFill>
              </a:rPr>
              <a:t> Well, now, Appalachia </a:t>
            </a:r>
            <a:r>
              <a:rPr lang="en-US" dirty="0" err="1">
                <a:solidFill>
                  <a:prstClr val="black"/>
                </a:solidFill>
              </a:rPr>
              <a:t>ain’t</a:t>
            </a:r>
            <a:r>
              <a:rPr lang="en-US" dirty="0">
                <a:solidFill>
                  <a:prstClr val="black"/>
                </a:solidFill>
              </a:rPr>
              <a:t> got a damn thing to do with you. If you handle your committee and let us handle the other one!</a:t>
            </a:r>
          </a:p>
        </p:txBody>
      </p:sp>
    </p:spTree>
    <p:extLst>
      <p:ext uri="{BB962C8B-B14F-4D97-AF65-F5344CB8AC3E}">
        <p14:creationId xmlns:p14="http://schemas.microsoft.com/office/powerpoint/2010/main" val="344647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685800"/>
            <a:ext cx="74676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cap="small" dirty="0">
                <a:solidFill>
                  <a:prstClr val="black"/>
                </a:solidFill>
              </a:rPr>
              <a:t>	Powell:</a:t>
            </a:r>
            <a:r>
              <a:rPr lang="en-US" dirty="0">
                <a:solidFill>
                  <a:prstClr val="black"/>
                </a:solidFill>
              </a:rPr>
              <a:t> Yeah, but there’s a clause in there, Mr. President—</a:t>
            </a:r>
          </a:p>
          <a:p>
            <a:r>
              <a:rPr lang="en-US" b="1" cap="small" dirty="0">
                <a:solidFill>
                  <a:prstClr val="black"/>
                </a:solidFill>
              </a:rPr>
              <a:t>	President Johnson:</a:t>
            </a:r>
            <a:r>
              <a:rPr lang="en-US" dirty="0">
                <a:solidFill>
                  <a:prstClr val="black"/>
                </a:solidFill>
              </a:rPr>
              <a:t> There’s a clause that’s been in there for a long time.</a:t>
            </a:r>
          </a:p>
          <a:p>
            <a:r>
              <a:rPr lang="en-US" dirty="0">
                <a:solidFill>
                  <a:prstClr val="black"/>
                </a:solidFill>
              </a:rPr>
              <a:t>	And if you’re going to let [Ohio congressman William] Ayres [the committee’s ranking Republican] and [Oregon congresswoman] Edith Green [a conservative Democrat] lead you off the reservation, well, then I ran for nothing last year—</a:t>
            </a:r>
          </a:p>
          <a:p>
            <a:r>
              <a:rPr lang="en-US" b="1" cap="small" dirty="0">
                <a:solidFill>
                  <a:prstClr val="black"/>
                </a:solidFill>
              </a:rPr>
              <a:t>                 Powell:</a:t>
            </a:r>
            <a:r>
              <a:rPr lang="en-US" dirty="0">
                <a:solidFill>
                  <a:prstClr val="black"/>
                </a:solidFill>
              </a:rPr>
              <a:t> No—</a:t>
            </a:r>
          </a:p>
          <a:p>
            <a:r>
              <a:rPr lang="en-US" b="1" cap="small" dirty="0">
                <a:solidFill>
                  <a:prstClr val="black"/>
                </a:solidFill>
              </a:rPr>
              <a:t>                 President Johnson:</a:t>
            </a:r>
            <a:r>
              <a:rPr lang="en-US" dirty="0">
                <a:solidFill>
                  <a:prstClr val="black"/>
                </a:solidFill>
              </a:rPr>
              <a:t> [</a:t>
            </a:r>
            <a:r>
              <a:rPr lang="en-US" i="1" dirty="0">
                <a:solidFill>
                  <a:prstClr val="black"/>
                </a:solidFill>
              </a:rPr>
              <a:t>continuing</a:t>
            </a:r>
            <a:r>
              <a:rPr lang="en-US" dirty="0">
                <a:solidFill>
                  <a:prstClr val="black"/>
                </a:solidFill>
              </a:rPr>
              <a:t>] With 15 million votes. If you’re going to tie up this Congress, and screw it up—which you’ve done for three weeks, by running off [to </a:t>
            </a:r>
            <a:r>
              <a:rPr lang="en-US" dirty="0" err="1">
                <a:solidFill>
                  <a:prstClr val="black"/>
                </a:solidFill>
              </a:rPr>
              <a:t>Bimini</a:t>
            </a:r>
            <a:r>
              <a:rPr lang="en-US" dirty="0">
                <a:solidFill>
                  <a:prstClr val="black"/>
                </a:solidFill>
              </a:rPr>
              <a:t>, in the Bahamas] till you got a 400,000 [dollar] appropriation—why, we never </a:t>
            </a:r>
            <a:r>
              <a:rPr lang="en-US" i="1" dirty="0">
                <a:solidFill>
                  <a:prstClr val="black"/>
                </a:solidFill>
              </a:rPr>
              <a:t>can </a:t>
            </a:r>
            <a:r>
              <a:rPr lang="en-US" dirty="0">
                <a:solidFill>
                  <a:prstClr val="black"/>
                </a:solidFill>
              </a:rPr>
              <a:t>get anywhere.</a:t>
            </a:r>
          </a:p>
          <a:p>
            <a:r>
              <a:rPr lang="en-US" dirty="0">
                <a:solidFill>
                  <a:prstClr val="black"/>
                </a:solidFill>
              </a:rPr>
              <a:t>	And you defeat this [bill], and you hold it up, and you delay it, and you get us in this kind of shape, why, we can’t pass anything. </a:t>
            </a:r>
          </a:p>
          <a:p>
            <a:r>
              <a:rPr lang="en-US" dirty="0">
                <a:solidFill>
                  <a:prstClr val="black"/>
                </a:solidFill>
              </a:rPr>
              <a:t>	And that’s all right. But I think you’ll beat a hell of a bunch of your liberal Democrats [in the 1966 midterm elections]. I’m going to be here—it’s not going to bother me. But I just sure thought I had better leadership on that committee than what I’ve got without even talking.</a:t>
            </a:r>
          </a:p>
          <a:p>
            <a:r>
              <a:rPr lang="en-US" b="1" cap="small" dirty="0">
                <a:solidFill>
                  <a:prstClr val="black"/>
                </a:solidFill>
              </a:rPr>
              <a:t>	Powell:</a:t>
            </a:r>
            <a:r>
              <a:rPr lang="en-US" dirty="0">
                <a:solidFill>
                  <a:prstClr val="black"/>
                </a:solidFill>
              </a:rPr>
              <a:t> Well—</a:t>
            </a:r>
          </a:p>
          <a:p>
            <a:r>
              <a:rPr lang="en-US" b="1" cap="small" dirty="0">
                <a:solidFill>
                  <a:prstClr val="black"/>
                </a:solidFill>
              </a:rPr>
              <a:t>	President Johnson:</a:t>
            </a:r>
            <a:r>
              <a:rPr lang="en-US" dirty="0">
                <a:solidFill>
                  <a:prstClr val="black"/>
                </a:solidFill>
              </a:rPr>
              <a:t> And I’m </a:t>
            </a:r>
            <a:r>
              <a:rPr lang="en-US" i="1" dirty="0">
                <a:solidFill>
                  <a:prstClr val="black"/>
                </a:solidFill>
              </a:rPr>
              <a:t>awfully </a:t>
            </a:r>
            <a:r>
              <a:rPr lang="en-US" dirty="0">
                <a:solidFill>
                  <a:prstClr val="black"/>
                </a:solidFill>
              </a:rPr>
              <a:t>disappointed. Just very disappointed.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749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0"/>
            <a:ext cx="79248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cap="small" dirty="0">
                <a:solidFill>
                  <a:prstClr val="black"/>
                </a:solidFill>
              </a:rPr>
              <a:t>	Powell:</a:t>
            </a:r>
            <a:r>
              <a:rPr lang="en-US" dirty="0">
                <a:solidFill>
                  <a:prstClr val="black"/>
                </a:solidFill>
              </a:rPr>
              <a:t> Now, Mr. President, don’t you think I have an entitlement to—</a:t>
            </a:r>
          </a:p>
          <a:p>
            <a:r>
              <a:rPr lang="en-US" b="1" cap="small" dirty="0">
                <a:solidFill>
                  <a:prstClr val="black"/>
                </a:solidFill>
              </a:rPr>
              <a:t>	President Johnson:</a:t>
            </a:r>
            <a:r>
              <a:rPr lang="en-US" dirty="0">
                <a:solidFill>
                  <a:prstClr val="black"/>
                </a:solidFill>
              </a:rPr>
              <a:t> [</a:t>
            </a:r>
            <a:r>
              <a:rPr lang="en-US" i="1" dirty="0">
                <a:solidFill>
                  <a:prstClr val="black"/>
                </a:solidFill>
              </a:rPr>
              <a:t>forcefully</a:t>
            </a:r>
            <a:r>
              <a:rPr lang="en-US" dirty="0">
                <a:solidFill>
                  <a:prstClr val="black"/>
                </a:solidFill>
              </a:rPr>
              <a:t>] No, I don’t think you’re entitled to a damn thing that you did.</a:t>
            </a:r>
          </a:p>
          <a:p>
            <a:r>
              <a:rPr lang="en-US" dirty="0">
                <a:solidFill>
                  <a:prstClr val="black"/>
                </a:solidFill>
              </a:rPr>
              <a:t>	I think you told me, and looked me straight in the eye—</a:t>
            </a:r>
          </a:p>
          <a:p>
            <a:r>
              <a:rPr lang="en-US" b="1" cap="small" dirty="0">
                <a:solidFill>
                  <a:prstClr val="black"/>
                </a:solidFill>
              </a:rPr>
              <a:t>	Powell:</a:t>
            </a:r>
            <a:r>
              <a:rPr lang="en-US" dirty="0">
                <a:solidFill>
                  <a:prstClr val="black"/>
                </a:solidFill>
              </a:rPr>
              <a:t> Mm-hmm.</a:t>
            </a:r>
          </a:p>
          <a:p>
            <a:r>
              <a:rPr lang="en-US" b="1" cap="small" dirty="0">
                <a:solidFill>
                  <a:prstClr val="black"/>
                </a:solidFill>
              </a:rPr>
              <a:t>	President Johnson:</a:t>
            </a:r>
            <a:r>
              <a:rPr lang="en-US" dirty="0">
                <a:solidFill>
                  <a:prstClr val="black"/>
                </a:solidFill>
              </a:rPr>
              <a:t> [</a:t>
            </a:r>
            <a:r>
              <a:rPr lang="en-US" i="1" dirty="0">
                <a:solidFill>
                  <a:prstClr val="black"/>
                </a:solidFill>
              </a:rPr>
              <a:t>continuing</a:t>
            </a:r>
            <a:r>
              <a:rPr lang="en-US" dirty="0">
                <a:solidFill>
                  <a:prstClr val="black"/>
                </a:solidFill>
              </a:rPr>
              <a:t>] And said, “I’ll report this bill, and I’ll get it on the floor.” And you didn’t do it.</a:t>
            </a:r>
          </a:p>
          <a:p>
            <a:r>
              <a:rPr lang="en-US" b="1" cap="small" dirty="0">
                <a:solidFill>
                  <a:prstClr val="black"/>
                </a:solidFill>
              </a:rPr>
              <a:t>	Powell:</a:t>
            </a:r>
            <a:r>
              <a:rPr lang="en-US" dirty="0">
                <a:solidFill>
                  <a:prstClr val="black"/>
                </a:solidFill>
              </a:rPr>
              <a:t> [By] March 1</a:t>
            </a:r>
            <a:r>
              <a:rPr lang="en-US" baseline="30000" dirty="0">
                <a:solidFill>
                  <a:prstClr val="black"/>
                </a:solidFill>
              </a:rPr>
              <a:t>st</a:t>
            </a:r>
            <a:r>
              <a:rPr lang="en-US" dirty="0">
                <a:solidFill>
                  <a:prstClr val="black"/>
                </a:solidFill>
              </a:rPr>
              <a:t>.</a:t>
            </a:r>
          </a:p>
          <a:p>
            <a:r>
              <a:rPr lang="en-US" b="1" cap="small" dirty="0">
                <a:solidFill>
                  <a:prstClr val="black"/>
                </a:solidFill>
              </a:rPr>
              <a:t>	President Johnson:</a:t>
            </a:r>
            <a:r>
              <a:rPr lang="en-US" dirty="0">
                <a:solidFill>
                  <a:prstClr val="black"/>
                </a:solidFill>
              </a:rPr>
              <a:t> And </a:t>
            </a:r>
            <a:r>
              <a:rPr lang="en-US" i="1" dirty="0">
                <a:solidFill>
                  <a:prstClr val="black"/>
                </a:solidFill>
              </a:rPr>
              <a:t>you did not do it</a:t>
            </a:r>
            <a:r>
              <a:rPr lang="en-US" dirty="0">
                <a:solidFill>
                  <a:prstClr val="black"/>
                </a:solidFill>
              </a:rPr>
              <a:t>.</a:t>
            </a:r>
          </a:p>
          <a:p>
            <a:r>
              <a:rPr lang="en-US" b="1" cap="small" dirty="0">
                <a:solidFill>
                  <a:prstClr val="black"/>
                </a:solidFill>
              </a:rPr>
              <a:t>	Powell:</a:t>
            </a:r>
            <a:r>
              <a:rPr lang="en-US" dirty="0">
                <a:solidFill>
                  <a:prstClr val="black"/>
                </a:solidFill>
              </a:rPr>
              <a:t> It was [by] March 1</a:t>
            </a:r>
            <a:r>
              <a:rPr lang="en-US" baseline="30000" dirty="0">
                <a:solidFill>
                  <a:prstClr val="black"/>
                </a:solidFill>
              </a:rPr>
              <a:t>st</a:t>
            </a:r>
            <a:r>
              <a:rPr lang="en-US" dirty="0">
                <a:solidFill>
                  <a:prstClr val="black"/>
                </a:solidFill>
              </a:rPr>
              <a:t>, because—</a:t>
            </a:r>
          </a:p>
          <a:p>
            <a:r>
              <a:rPr lang="en-US" b="1" cap="small" dirty="0">
                <a:solidFill>
                  <a:prstClr val="black"/>
                </a:solidFill>
              </a:rPr>
              <a:t>	President Johnson:</a:t>
            </a:r>
            <a:r>
              <a:rPr lang="en-US" dirty="0">
                <a:solidFill>
                  <a:prstClr val="black"/>
                </a:solidFill>
              </a:rPr>
              <a:t> Well, Adam—</a:t>
            </a:r>
          </a:p>
          <a:p>
            <a:r>
              <a:rPr lang="en-US" b="1" cap="small" dirty="0">
                <a:solidFill>
                  <a:prstClr val="black"/>
                </a:solidFill>
              </a:rPr>
              <a:t>	Powell:</a:t>
            </a:r>
            <a:r>
              <a:rPr lang="en-US" dirty="0">
                <a:solidFill>
                  <a:prstClr val="black"/>
                </a:solidFill>
              </a:rPr>
              <a:t> It was March—</a:t>
            </a:r>
          </a:p>
          <a:p>
            <a:r>
              <a:rPr lang="en-US" b="1" cap="small" dirty="0">
                <a:solidFill>
                  <a:prstClr val="black"/>
                </a:solidFill>
              </a:rPr>
              <a:t>	President Johnson:</a:t>
            </a:r>
            <a:r>
              <a:rPr lang="en-US" dirty="0">
                <a:solidFill>
                  <a:prstClr val="black"/>
                </a:solidFill>
              </a:rPr>
              <a:t> [</a:t>
            </a:r>
            <a:r>
              <a:rPr lang="en-US" i="1" dirty="0">
                <a:solidFill>
                  <a:prstClr val="black"/>
                </a:solidFill>
              </a:rPr>
              <a:t>voice rising</a:t>
            </a:r>
            <a:r>
              <a:rPr lang="en-US" dirty="0">
                <a:solidFill>
                  <a:prstClr val="black"/>
                </a:solidFill>
              </a:rPr>
              <a:t>] No. Oh, hell no, you didn’t say till March 1</a:t>
            </a:r>
            <a:r>
              <a:rPr lang="en-US" baseline="30000" dirty="0">
                <a:solidFill>
                  <a:prstClr val="black"/>
                </a:solidFill>
              </a:rPr>
              <a:t>st</a:t>
            </a:r>
            <a:r>
              <a:rPr lang="en-US" dirty="0">
                <a:solidFill>
                  <a:prstClr val="black"/>
                </a:solidFill>
              </a:rPr>
              <a:t>. You told me you were going to do it. And then you ran off for three weeks and they couldn’t even locate you . . . And your people [African-Americans] are being damn well taken care of in it [the bill].</a:t>
            </a:r>
          </a:p>
          <a:p>
            <a:r>
              <a:rPr lang="en-US" dirty="0">
                <a:solidFill>
                  <a:prstClr val="black"/>
                </a:solidFill>
              </a:rPr>
              <a:t>[</a:t>
            </a:r>
            <a:r>
              <a:rPr lang="en-US" i="1" dirty="0">
                <a:solidFill>
                  <a:prstClr val="black"/>
                </a:solidFill>
              </a:rPr>
              <a:t>Break</a:t>
            </a:r>
            <a:r>
              <a:rPr lang="en-US" dirty="0">
                <a:solidFill>
                  <a:prstClr val="black"/>
                </a:solidFill>
              </a:rPr>
              <a:t>.]</a:t>
            </a:r>
          </a:p>
          <a:p>
            <a:r>
              <a:rPr lang="en-US" b="1" cap="small" dirty="0">
                <a:solidFill>
                  <a:prstClr val="black"/>
                </a:solidFill>
              </a:rPr>
              <a:t>	President Johnson:</a:t>
            </a:r>
            <a:r>
              <a:rPr lang="en-US" dirty="0">
                <a:solidFill>
                  <a:prstClr val="black"/>
                </a:solidFill>
              </a:rPr>
              <a:t> Hey, listen: if you can’t trust me on Appalachia, you damn sure can’t trust an amendment, or the Secretary of Commerce, or anybody else.</a:t>
            </a:r>
          </a:p>
          <a:p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b="1" cap="small" dirty="0">
                <a:solidFill>
                  <a:prstClr val="black"/>
                </a:solidFill>
              </a:rPr>
              <a:t>Powell:</a:t>
            </a:r>
            <a:r>
              <a:rPr lang="en-US" dirty="0">
                <a:solidFill>
                  <a:prstClr val="black"/>
                </a:solidFill>
              </a:rPr>
              <a:t> Mm-hmm. Yeah—</a:t>
            </a:r>
          </a:p>
          <a:p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b="1" cap="small" dirty="0">
                <a:solidFill>
                  <a:prstClr val="black"/>
                </a:solidFill>
              </a:rPr>
              <a:t>President Johnson:</a:t>
            </a:r>
            <a:r>
              <a:rPr lang="en-US" dirty="0">
                <a:solidFill>
                  <a:prstClr val="black"/>
                </a:solidFill>
              </a:rPr>
              <a:t> If there’s anything that’s going to happen in Appalachia that’s anti-Negro, I won’t let it happen. Period.</a:t>
            </a:r>
          </a:p>
        </p:txBody>
      </p:sp>
    </p:spTree>
    <p:extLst>
      <p:ext uri="{BB962C8B-B14F-4D97-AF65-F5344CB8AC3E}">
        <p14:creationId xmlns:p14="http://schemas.microsoft.com/office/powerpoint/2010/main" val="162824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712" y="202692"/>
            <a:ext cx="4193088" cy="6121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68432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584" y="2590800"/>
            <a:ext cx="9351168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60695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37879"/>
            <a:ext cx="8000999" cy="5529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2224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75" y="457200"/>
            <a:ext cx="8839755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7100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468" y="202444"/>
            <a:ext cx="5593732" cy="6579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7205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5155</TotalTime>
  <Words>198</Words>
  <Application>Microsoft Office PowerPoint</Application>
  <PresentationFormat>On-screen Show (4:3)</PresentationFormat>
  <Paragraphs>117</Paragraphs>
  <Slides>45</Slides>
  <Notes>15</Notes>
  <HiddenSlides>0</HiddenSlides>
  <MMClips>1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Office Theme</vt:lpstr>
      <vt:lpstr>1_Office Theme</vt:lpstr>
      <vt:lpstr>2_Office Theme</vt:lpstr>
      <vt:lpstr>3_Office Theme</vt:lpstr>
      <vt:lpstr>4_Office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KC</dc:creator>
  <cp:lastModifiedBy>KC</cp:lastModifiedBy>
  <cp:revision>25</cp:revision>
  <dcterms:created xsi:type="dcterms:W3CDTF">2013-02-16T00:51:20Z</dcterms:created>
  <dcterms:modified xsi:type="dcterms:W3CDTF">2013-02-21T16:48:38Z</dcterms:modified>
</cp:coreProperties>
</file>