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259" r:id="rId3"/>
    <p:sldId id="261" r:id="rId4"/>
    <p:sldId id="266" r:id="rId5"/>
    <p:sldId id="265" r:id="rId6"/>
    <p:sldId id="263" r:id="rId7"/>
    <p:sldId id="310" r:id="rId8"/>
    <p:sldId id="262" r:id="rId9"/>
    <p:sldId id="267" r:id="rId10"/>
    <p:sldId id="309" r:id="rId11"/>
    <p:sldId id="268" r:id="rId12"/>
    <p:sldId id="276" r:id="rId13"/>
    <p:sldId id="277" r:id="rId14"/>
    <p:sldId id="271" r:id="rId15"/>
    <p:sldId id="272" r:id="rId16"/>
    <p:sldId id="270" r:id="rId17"/>
    <p:sldId id="269" r:id="rId18"/>
    <p:sldId id="295" r:id="rId19"/>
    <p:sldId id="311" r:id="rId20"/>
    <p:sldId id="275" r:id="rId21"/>
    <p:sldId id="273" r:id="rId22"/>
    <p:sldId id="274" r:id="rId23"/>
    <p:sldId id="278" r:id="rId24"/>
    <p:sldId id="279" r:id="rId25"/>
    <p:sldId id="280" r:id="rId26"/>
    <p:sldId id="285" r:id="rId27"/>
    <p:sldId id="286" r:id="rId28"/>
    <p:sldId id="287" r:id="rId29"/>
    <p:sldId id="288" r:id="rId30"/>
    <p:sldId id="307" r:id="rId31"/>
    <p:sldId id="292" r:id="rId32"/>
    <p:sldId id="293" r:id="rId33"/>
    <p:sldId id="296" r:id="rId34"/>
    <p:sldId id="297" r:id="rId35"/>
    <p:sldId id="258" r:id="rId36"/>
    <p:sldId id="298" r:id="rId37"/>
    <p:sldId id="260" r:id="rId38"/>
    <p:sldId id="302" r:id="rId39"/>
    <p:sldId id="301" r:id="rId40"/>
    <p:sldId id="303" r:id="rId41"/>
    <p:sldId id="299" r:id="rId42"/>
    <p:sldId id="300" r:id="rId43"/>
    <p:sldId id="308" r:id="rId44"/>
    <p:sldId id="304" r:id="rId45"/>
    <p:sldId id="306" r:id="rId46"/>
    <p:sldId id="30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00D59A-FCC8-4134-8E37-CD044E1AA2B1}" type="datetimeFigureOut">
              <a:rPr lang="en-US" smtClean="0"/>
              <a:t>02-Apr-13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8BB63A-D724-494A-AFF2-DAA4D2727B19}" type="slidenum">
              <a:rPr lang="en-US" smtClean="0"/>
              <a:t>‹#›</a:t>
            </a:fld>
            <a:endParaRPr lang="en-US"/>
          </a:p>
        </p:txBody>
      </p:sp>
    </p:spTree>
    <p:extLst>
      <p:ext uri="{BB962C8B-B14F-4D97-AF65-F5344CB8AC3E}">
        <p14:creationId xmlns:p14="http://schemas.microsoft.com/office/powerpoint/2010/main" val="2149238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 students freedom summer</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t>2</a:t>
            </a:fld>
            <a:endParaRPr lang="en-US"/>
          </a:p>
        </p:txBody>
      </p:sp>
    </p:spTree>
    <p:extLst>
      <p:ext uri="{BB962C8B-B14F-4D97-AF65-F5344CB8AC3E}">
        <p14:creationId xmlns:p14="http://schemas.microsoft.com/office/powerpoint/2010/main" val="2429883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Kent state</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t>16</a:t>
            </a:fld>
            <a:endParaRPr lang="en-US"/>
          </a:p>
        </p:txBody>
      </p:sp>
    </p:spTree>
    <p:extLst>
      <p:ext uri="{BB962C8B-B14F-4D97-AF65-F5344CB8AC3E}">
        <p14:creationId xmlns:p14="http://schemas.microsoft.com/office/powerpoint/2010/main" val="2154568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Grayson kirk</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703212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Jan </a:t>
            </a:r>
            <a:r>
              <a:rPr lang="en-US" dirty="0" err="1" smtClean="0"/>
              <a:t>palach</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t>29</a:t>
            </a:fld>
            <a:endParaRPr lang="en-US"/>
          </a:p>
        </p:txBody>
      </p:sp>
    </p:spTree>
    <p:extLst>
      <p:ext uri="{BB962C8B-B14F-4D97-AF65-F5344CB8AC3E}">
        <p14:creationId xmlns:p14="http://schemas.microsoft.com/office/powerpoint/2010/main" val="2061364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Tommie smith and john </a:t>
            </a:r>
            <a:r>
              <a:rPr lang="en-US" dirty="0" err="1" smtClean="0"/>
              <a:t>carlos</a:t>
            </a:r>
            <a:endParaRPr lang="en-US" dirty="0"/>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James </a:t>
            </a:r>
            <a:r>
              <a:rPr lang="en-US" dirty="0" err="1" smtClean="0"/>
              <a:t>perkins</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t>33</a:t>
            </a:fld>
            <a:endParaRPr lang="en-US"/>
          </a:p>
        </p:txBody>
      </p:sp>
    </p:spTree>
    <p:extLst>
      <p:ext uri="{BB962C8B-B14F-4D97-AF65-F5344CB8AC3E}">
        <p14:creationId xmlns:p14="http://schemas.microsoft.com/office/powerpoint/2010/main" val="2209935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perkins</a:t>
            </a:r>
            <a:endParaRPr lang="en-US" dirty="0"/>
          </a:p>
        </p:txBody>
      </p:sp>
      <p:sp>
        <p:nvSpPr>
          <p:cNvPr id="4" name="Slide Number Placeholder 3"/>
          <p:cNvSpPr>
            <a:spLocks noGrp="1"/>
          </p:cNvSpPr>
          <p:nvPr>
            <p:ph type="sldNum" sz="quarter" idx="10"/>
          </p:nvPr>
        </p:nvSpPr>
        <p:spPr/>
        <p:txBody>
          <a:bodyPr/>
          <a:lstStyle/>
          <a:p>
            <a:fld id="{C08BB63A-D724-494A-AFF2-DAA4D2727B19}" type="slidenum">
              <a:rPr lang="en-US" smtClean="0"/>
              <a:t>35</a:t>
            </a:fld>
            <a:endParaRPr lang="en-US"/>
          </a:p>
        </p:txBody>
      </p:sp>
    </p:spTree>
    <p:extLst>
      <p:ext uri="{BB962C8B-B14F-4D97-AF65-F5344CB8AC3E}">
        <p14:creationId xmlns:p14="http://schemas.microsoft.com/office/powerpoint/2010/main" val="1062311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1741D2-B0CC-4977-97AB-D6C0A9911824}" type="datetimeFigureOut">
              <a:rPr lang="en-US" smtClean="0"/>
              <a:t>02-Apr-13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506465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741D2-B0CC-4977-97AB-D6C0A9911824}" type="datetimeFigureOut">
              <a:rPr lang="en-US" smtClean="0"/>
              <a:t>02-Apr-13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660839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741D2-B0CC-4977-97AB-D6C0A9911824}" type="datetimeFigureOut">
              <a:rPr lang="en-US" smtClean="0"/>
              <a:t>02-Apr-13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238874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1741D2-B0CC-4977-97AB-D6C0A9911824}" type="datetimeFigureOut">
              <a:rPr lang="en-US" smtClean="0"/>
              <a:t>02-Apr-13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417709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1741D2-B0CC-4977-97AB-D6C0A9911824}" type="datetimeFigureOut">
              <a:rPr lang="en-US" smtClean="0"/>
              <a:t>02-Apr-13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673199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1741D2-B0CC-4977-97AB-D6C0A9911824}" type="datetimeFigureOut">
              <a:rPr lang="en-US" smtClean="0"/>
              <a:t>02-Apr-13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226495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1741D2-B0CC-4977-97AB-D6C0A9911824}" type="datetimeFigureOut">
              <a:rPr lang="en-US" smtClean="0"/>
              <a:t>02-Apr-13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4103942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741D2-B0CC-4977-97AB-D6C0A9911824}" type="datetimeFigureOut">
              <a:rPr lang="en-US" smtClean="0"/>
              <a:t>02-Apr-13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1313884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741D2-B0CC-4977-97AB-D6C0A9911824}" type="datetimeFigureOut">
              <a:rPr lang="en-US" smtClean="0"/>
              <a:t>02-Apr-13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1370128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741D2-B0CC-4977-97AB-D6C0A9911824}" type="datetimeFigureOut">
              <a:rPr lang="en-US" smtClean="0"/>
              <a:t>02-Apr-13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14848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741D2-B0CC-4977-97AB-D6C0A9911824}" type="datetimeFigureOut">
              <a:rPr lang="en-US" smtClean="0"/>
              <a:t>02-Apr-13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22E4C-C6C6-4101-A4E9-93C0E90C0318}" type="slidenum">
              <a:rPr lang="en-US" smtClean="0"/>
              <a:t>‹#›</a:t>
            </a:fld>
            <a:endParaRPr lang="en-US"/>
          </a:p>
        </p:txBody>
      </p:sp>
    </p:spTree>
    <p:extLst>
      <p:ext uri="{BB962C8B-B14F-4D97-AF65-F5344CB8AC3E}">
        <p14:creationId xmlns:p14="http://schemas.microsoft.com/office/powerpoint/2010/main" val="1256838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4157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6947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926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674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948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06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4703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4444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5305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2148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221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741D2-B0CC-4977-97AB-D6C0A9911824}" type="datetimeFigureOut">
              <a:rPr lang="en-US" smtClean="0"/>
              <a:t>02-Apr-13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22E4C-C6C6-4101-A4E9-93C0E90C0318}" type="slidenum">
              <a:rPr lang="en-US" smtClean="0"/>
              <a:t>‹#›</a:t>
            </a:fld>
            <a:endParaRPr lang="en-US"/>
          </a:p>
        </p:txBody>
      </p:sp>
    </p:spTree>
    <p:extLst>
      <p:ext uri="{BB962C8B-B14F-4D97-AF65-F5344CB8AC3E}">
        <p14:creationId xmlns:p14="http://schemas.microsoft.com/office/powerpoint/2010/main" val="4126934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A60D7B-4F7F-453B-B24D-5C9B3638552B}" type="datetimeFigureOut">
              <a:rPr lang="en-US" smtClean="0">
                <a:solidFill>
                  <a:prstClr val="black">
                    <a:tint val="75000"/>
                  </a:prstClr>
                </a:solidFill>
              </a:rPr>
              <a:pPr/>
              <a:t>02-Apr-13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21E7F-D9B5-4F91-949A-8ABE0290D4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0616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70" y="565367"/>
            <a:ext cx="8888530" cy="575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90800" y="304800"/>
            <a:ext cx="4419600" cy="369332"/>
          </a:xfrm>
          <a:prstGeom prst="rect">
            <a:avLst/>
          </a:prstGeom>
          <a:noFill/>
        </p:spPr>
        <p:txBody>
          <a:bodyPr wrap="square" rtlCol="0">
            <a:spAutoFit/>
          </a:bodyPr>
          <a:lstStyle/>
          <a:p>
            <a:pPr algn="ctr"/>
            <a:r>
              <a:rPr lang="en-US" b="1" dirty="0" smtClean="0">
                <a:solidFill>
                  <a:srgbClr val="FF0000"/>
                </a:solidFill>
              </a:rPr>
              <a:t>Growing College Enrollment (in millions)</a:t>
            </a:r>
            <a:endParaRPr lang="en-US" b="1" dirty="0">
              <a:solidFill>
                <a:srgbClr val="FF0000"/>
              </a:solidFill>
            </a:endParaRPr>
          </a:p>
        </p:txBody>
      </p:sp>
    </p:spTree>
    <p:extLst>
      <p:ext uri="{BB962C8B-B14F-4D97-AF65-F5344CB8AC3E}">
        <p14:creationId xmlns:p14="http://schemas.microsoft.com/office/powerpoint/2010/main" val="391171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2629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48641"/>
            <a:ext cx="8610600" cy="5812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763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67010"/>
            <a:ext cx="4724400" cy="672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343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58" y="-45485"/>
            <a:ext cx="8781341" cy="6903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04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35280"/>
            <a:ext cx="7467599" cy="6187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955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66713"/>
            <a:ext cx="7010400" cy="612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7119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3537"/>
            <a:ext cx="4952999" cy="665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0152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61" y="624726"/>
            <a:ext cx="8863040" cy="5623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4643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147676"/>
            <a:ext cx="5105400" cy="6662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556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49984"/>
            <a:ext cx="5334000" cy="655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729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083" y="115642"/>
            <a:ext cx="7939517" cy="6513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6592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914401"/>
            <a:ext cx="7565378" cy="5170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1286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0279"/>
            <a:ext cx="8991599" cy="5734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368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26" y="42138"/>
            <a:ext cx="8299473" cy="6587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3552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625" y="397431"/>
            <a:ext cx="8640975" cy="5927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4625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949" y="76810"/>
            <a:ext cx="7163451" cy="6704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6309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8329"/>
            <a:ext cx="7315199" cy="6561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8204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515600" cy="686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625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47" y="1066190"/>
            <a:ext cx="8825753" cy="480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7234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8680805" cy="496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9370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is_68.jpg"/>
          <p:cNvPicPr>
            <a:picLocks noChangeAspect="1"/>
          </p:cNvPicPr>
          <p:nvPr/>
        </p:nvPicPr>
        <p:blipFill>
          <a:blip r:embed="rId3" cstate="print"/>
          <a:stretch>
            <a:fillRect/>
          </a:stretch>
        </p:blipFill>
        <p:spPr>
          <a:xfrm>
            <a:off x="1036838" y="609600"/>
            <a:ext cx="6977294" cy="5715000"/>
          </a:xfrm>
          <a:prstGeom prst="rect">
            <a:avLst/>
          </a:prstGeom>
        </p:spPr>
      </p:pic>
    </p:spTree>
    <p:extLst>
      <p:ext uri="{BB962C8B-B14F-4D97-AF65-F5344CB8AC3E}">
        <p14:creationId xmlns:p14="http://schemas.microsoft.com/office/powerpoint/2010/main" val="29689568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is_68_serge_hambourg_boulevard_st_michel.jpg"/>
          <p:cNvPicPr>
            <a:picLocks noChangeAspect="1"/>
          </p:cNvPicPr>
          <p:nvPr/>
        </p:nvPicPr>
        <p:blipFill>
          <a:blip r:embed="rId3" cstate="print"/>
          <a:stretch>
            <a:fillRect/>
          </a:stretch>
        </p:blipFill>
        <p:spPr>
          <a:xfrm>
            <a:off x="1" y="228601"/>
            <a:ext cx="9062356" cy="6458988"/>
          </a:xfrm>
          <a:prstGeom prst="rect">
            <a:avLst/>
          </a:prstGeom>
        </p:spPr>
      </p:pic>
    </p:spTree>
    <p:extLst>
      <p:ext uri="{BB962C8B-B14F-4D97-AF65-F5344CB8AC3E}">
        <p14:creationId xmlns:p14="http://schemas.microsoft.com/office/powerpoint/2010/main" val="1842850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ot_Paris1968.jpg"/>
          <p:cNvPicPr>
            <a:picLocks noChangeAspect="1"/>
          </p:cNvPicPr>
          <p:nvPr/>
        </p:nvPicPr>
        <p:blipFill>
          <a:blip r:embed="rId3" cstate="print"/>
          <a:stretch>
            <a:fillRect/>
          </a:stretch>
        </p:blipFill>
        <p:spPr>
          <a:xfrm>
            <a:off x="32426" y="228600"/>
            <a:ext cx="9306126" cy="6248399"/>
          </a:xfrm>
          <a:prstGeom prst="rect">
            <a:avLst/>
          </a:prstGeom>
        </p:spPr>
      </p:pic>
    </p:spTree>
    <p:extLst>
      <p:ext uri="{BB962C8B-B14F-4D97-AF65-F5344CB8AC3E}">
        <p14:creationId xmlns:p14="http://schemas.microsoft.com/office/powerpoint/2010/main" val="206009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exander-dubcek-prague.jpeg"/>
          <p:cNvPicPr>
            <a:picLocks noChangeAspect="1"/>
          </p:cNvPicPr>
          <p:nvPr/>
        </p:nvPicPr>
        <p:blipFill>
          <a:blip r:embed="rId3" cstate="print"/>
          <a:stretch>
            <a:fillRect/>
          </a:stretch>
        </p:blipFill>
        <p:spPr>
          <a:xfrm>
            <a:off x="152400" y="34270"/>
            <a:ext cx="8991600" cy="6676302"/>
          </a:xfrm>
          <a:prstGeom prst="rect">
            <a:avLst/>
          </a:prstGeom>
        </p:spPr>
      </p:pic>
    </p:spTree>
    <p:extLst>
      <p:ext uri="{BB962C8B-B14F-4D97-AF65-F5344CB8AC3E}">
        <p14:creationId xmlns:p14="http://schemas.microsoft.com/office/powerpoint/2010/main" val="981979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80411100447_end-prague-spring.jpg"/>
          <p:cNvPicPr>
            <a:picLocks noChangeAspect="1"/>
          </p:cNvPicPr>
          <p:nvPr/>
        </p:nvPicPr>
        <p:blipFill>
          <a:blip r:embed="rId3" cstate="print"/>
          <a:stretch>
            <a:fillRect/>
          </a:stretch>
        </p:blipFill>
        <p:spPr>
          <a:xfrm>
            <a:off x="45267" y="0"/>
            <a:ext cx="9053465" cy="6858000"/>
          </a:xfrm>
          <a:prstGeom prst="rect">
            <a:avLst/>
          </a:prstGeom>
        </p:spPr>
      </p:pic>
    </p:spTree>
    <p:extLst>
      <p:ext uri="{BB962C8B-B14F-4D97-AF65-F5344CB8AC3E}">
        <p14:creationId xmlns:p14="http://schemas.microsoft.com/office/powerpoint/2010/main" val="10174575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ague-spring-2.jpg"/>
          <p:cNvPicPr>
            <a:picLocks noChangeAspect="1"/>
          </p:cNvPicPr>
          <p:nvPr/>
        </p:nvPicPr>
        <p:blipFill>
          <a:blip r:embed="rId3" cstate="print"/>
          <a:stretch>
            <a:fillRect/>
          </a:stretch>
        </p:blipFill>
        <p:spPr>
          <a:xfrm>
            <a:off x="0" y="152400"/>
            <a:ext cx="9202928" cy="6511506"/>
          </a:xfrm>
          <a:prstGeom prst="rect">
            <a:avLst/>
          </a:prstGeom>
        </p:spPr>
      </p:pic>
    </p:spTree>
    <p:extLst>
      <p:ext uri="{BB962C8B-B14F-4D97-AF65-F5344CB8AC3E}">
        <p14:creationId xmlns:p14="http://schemas.microsoft.com/office/powerpoint/2010/main" val="6887790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ague1968.jpg"/>
          <p:cNvPicPr>
            <a:picLocks noChangeAspect="1"/>
          </p:cNvPicPr>
          <p:nvPr/>
        </p:nvPicPr>
        <p:blipFill>
          <a:blip r:embed="rId3" cstate="print"/>
          <a:stretch>
            <a:fillRect/>
          </a:stretch>
        </p:blipFill>
        <p:spPr>
          <a:xfrm>
            <a:off x="102973" y="685800"/>
            <a:ext cx="9065741" cy="5410200"/>
          </a:xfrm>
          <a:prstGeom prst="rect">
            <a:avLst/>
          </a:prstGeom>
        </p:spPr>
      </p:pic>
    </p:spTree>
    <p:extLst>
      <p:ext uri="{BB962C8B-B14F-4D97-AF65-F5344CB8AC3E}">
        <p14:creationId xmlns:p14="http://schemas.microsoft.com/office/powerpoint/2010/main" val="16604234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252413"/>
            <a:ext cx="4762500" cy="635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9430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75911"/>
            <a:ext cx="9144000" cy="6106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6953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xcity.jpg"/>
          <p:cNvPicPr>
            <a:picLocks noChangeAspect="1"/>
          </p:cNvPicPr>
          <p:nvPr/>
        </p:nvPicPr>
        <p:blipFill>
          <a:blip r:embed="rId3" cstate="print"/>
          <a:stretch>
            <a:fillRect/>
          </a:stretch>
        </p:blipFill>
        <p:spPr>
          <a:xfrm>
            <a:off x="2209800" y="32866"/>
            <a:ext cx="4724399" cy="6792267"/>
          </a:xfrm>
          <a:prstGeom prst="rect">
            <a:avLst/>
          </a:prstGeom>
        </p:spPr>
      </p:pic>
    </p:spTree>
    <p:extLst>
      <p:ext uri="{BB962C8B-B14F-4D97-AF65-F5344CB8AC3E}">
        <p14:creationId xmlns:p14="http://schemas.microsoft.com/office/powerpoint/2010/main" val="15898259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947" y="381000"/>
            <a:ext cx="8789365" cy="601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261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69147"/>
            <a:ext cx="8001000" cy="617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2143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4328" y="372581"/>
            <a:ext cx="5022272" cy="6104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9302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8046"/>
            <a:ext cx="8991600" cy="6044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8968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50534"/>
            <a:ext cx="8839200" cy="5855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3711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533400"/>
            <a:ext cx="7315200" cy="5355312"/>
          </a:xfrm>
          <a:prstGeom prst="rect">
            <a:avLst/>
          </a:prstGeom>
          <a:noFill/>
        </p:spPr>
        <p:txBody>
          <a:bodyPr wrap="square" rtlCol="0">
            <a:spAutoFit/>
          </a:bodyPr>
          <a:lstStyle/>
          <a:p>
            <a:pPr algn="ctr"/>
            <a:r>
              <a:rPr lang="en-US" dirty="0" smtClean="0"/>
              <a:t>Lyndon Johnson: Executive Order 11246 (1965)</a:t>
            </a:r>
          </a:p>
          <a:p>
            <a:endParaRPr lang="en-US" b="1" dirty="0"/>
          </a:p>
          <a:p>
            <a:r>
              <a:rPr lang="en-US" b="1" dirty="0" smtClean="0"/>
              <a:t>SUBPART </a:t>
            </a:r>
            <a:r>
              <a:rPr lang="en-US" b="1" dirty="0"/>
              <a:t>B — CONTRACTORS’ AGREEMENTS</a:t>
            </a:r>
          </a:p>
          <a:p>
            <a:r>
              <a:rPr lang="en-US" dirty="0"/>
              <a:t>Sec. </a:t>
            </a:r>
            <a:r>
              <a:rPr lang="en-US" dirty="0" smtClean="0"/>
              <a:t>202 . . . During </a:t>
            </a:r>
            <a:r>
              <a:rPr lang="en-US" dirty="0"/>
              <a:t>the performance of this contract, the contractor agrees as follows</a:t>
            </a:r>
            <a:r>
              <a:rPr lang="en-US" dirty="0" smtClean="0"/>
              <a:t>:</a:t>
            </a:r>
          </a:p>
          <a:p>
            <a:endParaRPr lang="en-US" dirty="0"/>
          </a:p>
          <a:p>
            <a:r>
              <a:rPr lang="en-US" dirty="0"/>
              <a:t>(1) The contractor will not discriminate against any employee or applicant for employment because of race, creed, color, or national origin. </a:t>
            </a:r>
            <a:r>
              <a:rPr lang="en-US" b="1" dirty="0">
                <a:solidFill>
                  <a:srgbClr val="FF0000"/>
                </a:solidFill>
              </a:rPr>
              <a:t>The contractor will take affirmative action to ensure that applicants are employed, and that employees are treated during employment, without regard to their race, creed, color, or national origin. </a:t>
            </a:r>
            <a:r>
              <a:rPr lang="en-US" dirty="0"/>
              <a:t>Such action shall include, but not be limited to the following: employment, upgrading, demotion, or transfer; recruitment or recruitment advertising; layoff or termination; rates of pay or other forms of compensation; and selection for training, including apprenticeship. The contractor agrees to post in conspicuous places, available to employees and applicants for employment, notices to be provided by the contracting officer setting forth the provisions of this nondiscrimination clause.</a:t>
            </a:r>
          </a:p>
          <a:p>
            <a:endParaRPr lang="en-US" dirty="0"/>
          </a:p>
        </p:txBody>
      </p:sp>
    </p:spTree>
    <p:extLst>
      <p:ext uri="{BB962C8B-B14F-4D97-AF65-F5344CB8AC3E}">
        <p14:creationId xmlns:p14="http://schemas.microsoft.com/office/powerpoint/2010/main" val="4100539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29" y="1219200"/>
            <a:ext cx="8628742"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7799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252" y="-21566"/>
            <a:ext cx="4456748" cy="672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1819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53094"/>
            <a:ext cx="4648200" cy="6457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348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1366"/>
            <a:ext cx="5029200" cy="6986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051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964" y="162245"/>
            <a:ext cx="5342036" cy="6543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369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609600"/>
            <a:ext cx="6172200" cy="5355312"/>
          </a:xfrm>
          <a:prstGeom prst="rect">
            <a:avLst/>
          </a:prstGeom>
          <a:noFill/>
        </p:spPr>
        <p:txBody>
          <a:bodyPr wrap="square" rtlCol="0">
            <a:spAutoFit/>
          </a:bodyPr>
          <a:lstStyle/>
          <a:p>
            <a:pPr algn="ctr"/>
            <a:r>
              <a:rPr lang="en-US" i="1" dirty="0" smtClean="0"/>
              <a:t>Bakke</a:t>
            </a:r>
            <a:r>
              <a:rPr lang="en-US" dirty="0" smtClean="0"/>
              <a:t> (1978)</a:t>
            </a:r>
          </a:p>
          <a:p>
            <a:endParaRPr lang="en-US" dirty="0"/>
          </a:p>
          <a:p>
            <a:r>
              <a:rPr lang="en-US" b="1" dirty="0">
                <a:solidFill>
                  <a:srgbClr val="FF0000"/>
                </a:solidFill>
              </a:rPr>
              <a:t>We have never approved a classification that aids persons perceived as members of relatively victimized groups at the expense of other innocent individuals in the absence of judicial, legislative, or administrative findings of constitutional or statutory violations </a:t>
            </a:r>
            <a:r>
              <a:rPr lang="en-US" dirty="0"/>
              <a:t>. . </a:t>
            </a:r>
            <a:r>
              <a:rPr lang="en-US" dirty="0" smtClean="0"/>
              <a:t>.</a:t>
            </a:r>
          </a:p>
          <a:p>
            <a:endParaRPr lang="en-US" dirty="0"/>
          </a:p>
          <a:p>
            <a:r>
              <a:rPr lang="en-US" dirty="0"/>
              <a:t>Hence, the purpose of helping certain groups whom the faculty of the Davis Medical School perceived as victims of “societal discrimination” does not justify a classification that imposes disadvantages upon persons like respondent, who bear no responsibility for whatever harm the beneficiaries of the special admissions program are thought to have suffered. To hold otherwise would be to convert a remedy heretofore reserved for violations of legal rights into a privilege that all institutions throughout the Nation could grant at their pleasure to whatever groups are perceived as victims of societal discrimination. </a:t>
            </a:r>
          </a:p>
          <a:p>
            <a:endParaRPr lang="en-US" dirty="0"/>
          </a:p>
        </p:txBody>
      </p:sp>
    </p:spTree>
    <p:extLst>
      <p:ext uri="{BB962C8B-B14F-4D97-AF65-F5344CB8AC3E}">
        <p14:creationId xmlns:p14="http://schemas.microsoft.com/office/powerpoint/2010/main" val="298635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04800"/>
            <a:ext cx="6477000" cy="6463308"/>
          </a:xfrm>
          <a:prstGeom prst="rect">
            <a:avLst/>
          </a:prstGeom>
          <a:noFill/>
        </p:spPr>
        <p:txBody>
          <a:bodyPr wrap="square" rtlCol="0">
            <a:spAutoFit/>
          </a:bodyPr>
          <a:lstStyle/>
          <a:p>
            <a:pPr algn="ctr"/>
            <a:r>
              <a:rPr lang="en-US" i="1" dirty="0" smtClean="0"/>
              <a:t>Bakke</a:t>
            </a:r>
            <a:r>
              <a:rPr lang="en-US" dirty="0" smtClean="0"/>
              <a:t> (1978)</a:t>
            </a:r>
          </a:p>
          <a:p>
            <a:endParaRPr lang="en-US" dirty="0"/>
          </a:p>
          <a:p>
            <a:r>
              <a:rPr lang="en-US" dirty="0"/>
              <a:t>The fourth goal asserted by petitioner is the attainment of a </a:t>
            </a:r>
            <a:r>
              <a:rPr lang="en-US" b="1" dirty="0">
                <a:solidFill>
                  <a:srgbClr val="FF0000"/>
                </a:solidFill>
              </a:rPr>
              <a:t>diverse student body</a:t>
            </a:r>
            <a:r>
              <a:rPr lang="en-US" dirty="0"/>
              <a:t>. </a:t>
            </a:r>
            <a:r>
              <a:rPr lang="en-US" b="1" dirty="0">
                <a:solidFill>
                  <a:srgbClr val="FF0000"/>
                </a:solidFill>
              </a:rPr>
              <a:t>This clearly is a constitutionally permissible  goal for an institution of higher education</a:t>
            </a:r>
            <a:r>
              <a:rPr lang="en-US" dirty="0"/>
              <a:t>. Academic freedom, though not a specifically enumerated constitutional right, long has been viewed as a special concern of the First Amendment. The freedom of a university to make its own judgments as to education includes the selection of its student body . . </a:t>
            </a:r>
            <a:r>
              <a:rPr lang="en-US" dirty="0" smtClean="0"/>
              <a:t>.</a:t>
            </a:r>
          </a:p>
          <a:p>
            <a:endParaRPr lang="en-US" dirty="0"/>
          </a:p>
          <a:p>
            <a:r>
              <a:rPr lang="en-US" dirty="0"/>
              <a:t>Thus, in arguing that its universities must be accorded the right to select those students who will contribute the most to the “robust exchange of ideas,” petitioner invokes a countervailing constitutional interest, that of the First </a:t>
            </a:r>
            <a:r>
              <a:rPr lang="en-US" dirty="0" smtClean="0"/>
              <a:t>Amendment. </a:t>
            </a:r>
            <a:r>
              <a:rPr lang="en-US" dirty="0"/>
              <a:t>In this light, petitioner must be viewed as seeking to achieve a goal that is of paramount importance in the fulfillment of its mission . . </a:t>
            </a:r>
            <a:r>
              <a:rPr lang="en-US" dirty="0" smtClean="0"/>
              <a:t>.</a:t>
            </a:r>
          </a:p>
          <a:p>
            <a:endParaRPr lang="en-US" dirty="0"/>
          </a:p>
          <a:p>
            <a:r>
              <a:rPr lang="en-US" b="1" dirty="0">
                <a:solidFill>
                  <a:srgbClr val="FF0000"/>
                </a:solidFill>
              </a:rPr>
              <a:t>In enjoining petitioner from ever considering the race of any applicant, however, the courts below failed to recognize that the State has a substantial interest that legitimately may be served by a properly devised admissions program involving the competitive consideration of race and ethnic origin</a:t>
            </a:r>
            <a:r>
              <a:rPr lang="en-US" dirty="0"/>
              <a:t>.</a:t>
            </a:r>
          </a:p>
          <a:p>
            <a:endParaRPr lang="en-US" dirty="0"/>
          </a:p>
        </p:txBody>
      </p:sp>
    </p:spTree>
    <p:extLst>
      <p:ext uri="{BB962C8B-B14F-4D97-AF65-F5344CB8AC3E}">
        <p14:creationId xmlns:p14="http://schemas.microsoft.com/office/powerpoint/2010/main" val="24683462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017" y="116015"/>
            <a:ext cx="5001583" cy="6589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9241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5687</TotalTime>
  <Words>386</Words>
  <Application>Microsoft Office PowerPoint</Application>
  <PresentationFormat>On-screen Show (4:3)</PresentationFormat>
  <Paragraphs>40</Paragraphs>
  <Slides>45</Slides>
  <Notes>14</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20</cp:revision>
  <dcterms:created xsi:type="dcterms:W3CDTF">2013-03-28T01:02:58Z</dcterms:created>
  <dcterms:modified xsi:type="dcterms:W3CDTF">2013-04-04T18:02:15Z</dcterms:modified>
</cp:coreProperties>
</file>