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08" r:id="rId5"/>
    <p:sldMasterId id="2147483720" r:id="rId6"/>
  </p:sldMasterIdLst>
  <p:notesMasterIdLst>
    <p:notesMasterId r:id="rId62"/>
  </p:notesMasterIdLst>
  <p:sldIdLst>
    <p:sldId id="270" r:id="rId7"/>
    <p:sldId id="311" r:id="rId8"/>
    <p:sldId id="282" r:id="rId9"/>
    <p:sldId id="279" r:id="rId10"/>
    <p:sldId id="281" r:id="rId11"/>
    <p:sldId id="280" r:id="rId12"/>
    <p:sldId id="321" r:id="rId13"/>
    <p:sldId id="271" r:id="rId14"/>
    <p:sldId id="257" r:id="rId15"/>
    <p:sldId id="258" r:id="rId16"/>
    <p:sldId id="259" r:id="rId17"/>
    <p:sldId id="261" r:id="rId18"/>
    <p:sldId id="262" r:id="rId19"/>
    <p:sldId id="323" r:id="rId20"/>
    <p:sldId id="320" r:id="rId21"/>
    <p:sldId id="263" r:id="rId22"/>
    <p:sldId id="264" r:id="rId23"/>
    <p:sldId id="278" r:id="rId24"/>
    <p:sldId id="265" r:id="rId25"/>
    <p:sldId id="266" r:id="rId26"/>
    <p:sldId id="267" r:id="rId27"/>
    <p:sldId id="313" r:id="rId28"/>
    <p:sldId id="314" r:id="rId29"/>
    <p:sldId id="312" r:id="rId30"/>
    <p:sldId id="319" r:id="rId31"/>
    <p:sldId id="317" r:id="rId32"/>
    <p:sldId id="318" r:id="rId33"/>
    <p:sldId id="316" r:id="rId34"/>
    <p:sldId id="315" r:id="rId35"/>
    <p:sldId id="324" r:id="rId36"/>
    <p:sldId id="283" r:id="rId37"/>
    <p:sldId id="284" r:id="rId38"/>
    <p:sldId id="286" r:id="rId39"/>
    <p:sldId id="288" r:id="rId40"/>
    <p:sldId id="274" r:id="rId41"/>
    <p:sldId id="275" r:id="rId42"/>
    <p:sldId id="276" r:id="rId43"/>
    <p:sldId id="277" r:id="rId44"/>
    <p:sldId id="325" r:id="rId45"/>
    <p:sldId id="306" r:id="rId46"/>
    <p:sldId id="310" r:id="rId47"/>
    <p:sldId id="308" r:id="rId48"/>
    <p:sldId id="307" r:id="rId49"/>
    <p:sldId id="309" r:id="rId50"/>
    <p:sldId id="295" r:id="rId51"/>
    <p:sldId id="305" r:id="rId52"/>
    <p:sldId id="322" r:id="rId53"/>
    <p:sldId id="298" r:id="rId54"/>
    <p:sldId id="299" r:id="rId55"/>
    <p:sldId id="300" r:id="rId56"/>
    <p:sldId id="301" r:id="rId57"/>
    <p:sldId id="302" r:id="rId58"/>
    <p:sldId id="303" r:id="rId59"/>
    <p:sldId id="304" r:id="rId60"/>
    <p:sldId id="296" r:id="rId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47779B-4D4F-4D5C-BAF5-739AFE63AAC1}" type="datetimeFigureOut">
              <a:rPr lang="en-US" smtClean="0"/>
              <a:t>18-Feb-13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D84DC9-7E92-4CD8-B830-B4A80D12F249}" type="slidenum">
              <a:rPr lang="en-US" smtClean="0"/>
              <a:t>‹#›</a:t>
            </a:fld>
            <a:endParaRPr lang="en-US"/>
          </a:p>
        </p:txBody>
      </p:sp>
    </p:spTree>
    <p:extLst>
      <p:ext uri="{BB962C8B-B14F-4D97-AF65-F5344CB8AC3E}">
        <p14:creationId xmlns:p14="http://schemas.microsoft.com/office/powerpoint/2010/main" val="3227593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4F8C309-0B3A-486A-A4AD-7F7993080DCE}" type="slidenum">
              <a:rPr lang="en-US">
                <a:solidFill>
                  <a:prstClr val="black"/>
                </a:solidFill>
              </a:rPr>
              <a:pPr/>
              <a:t>1</a:t>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Walter </a:t>
            </a:r>
            <a:r>
              <a:rPr lang="en-US" dirty="0" err="1" smtClean="0"/>
              <a:t>gobitis</a:t>
            </a:r>
            <a:r>
              <a:rPr lang="en-US" dirty="0" smtClean="0"/>
              <a:t> &amp; two children</a:t>
            </a:r>
            <a:endParaRPr lang="en-US" dirty="0"/>
          </a:p>
        </p:txBody>
      </p:sp>
      <p:sp>
        <p:nvSpPr>
          <p:cNvPr id="4" name="Slide Number Placeholder 3"/>
          <p:cNvSpPr>
            <a:spLocks noGrp="1"/>
          </p:cNvSpPr>
          <p:nvPr>
            <p:ph type="sldNum" sz="quarter" idx="10"/>
          </p:nvPr>
        </p:nvSpPr>
        <p:spPr/>
        <p:txBody>
          <a:bodyPr/>
          <a:lstStyle/>
          <a:p>
            <a:fld id="{BAD84DC9-7E92-4CD8-B830-B4A80D12F249}" type="slidenum">
              <a:rPr lang="en-US" smtClean="0"/>
              <a:t>3</a:t>
            </a:fld>
            <a:endParaRPr lang="en-US"/>
          </a:p>
        </p:txBody>
      </p:sp>
    </p:spTree>
    <p:extLst>
      <p:ext uri="{BB962C8B-B14F-4D97-AF65-F5344CB8AC3E}">
        <p14:creationId xmlns:p14="http://schemas.microsoft.com/office/powerpoint/2010/main" val="2467965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4F8C309-0B3A-486A-A4AD-7F7993080DCE}" type="slidenum">
              <a:rPr lang="en-US">
                <a:solidFill>
                  <a:prstClr val="black"/>
                </a:solidFill>
              </a:rPr>
              <a:pPr/>
              <a:t>7</a:t>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4F8C309-0B3A-486A-A4AD-7F7993080DCE}" type="slidenum">
              <a:rPr lang="en-US">
                <a:solidFill>
                  <a:prstClr val="black"/>
                </a:solidFill>
              </a:rPr>
              <a:pPr/>
              <a:t>8</a:t>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John </a:t>
            </a:r>
            <a:r>
              <a:rPr lang="en-US" dirty="0" err="1" smtClean="0"/>
              <a:t>dewitt</a:t>
            </a:r>
            <a:endParaRPr lang="en-US" dirty="0"/>
          </a:p>
        </p:txBody>
      </p:sp>
      <p:sp>
        <p:nvSpPr>
          <p:cNvPr id="4" name="Slide Number Placeholder 3"/>
          <p:cNvSpPr>
            <a:spLocks noGrp="1"/>
          </p:cNvSpPr>
          <p:nvPr>
            <p:ph type="sldNum" sz="quarter" idx="10"/>
          </p:nvPr>
        </p:nvSpPr>
        <p:spPr/>
        <p:txBody>
          <a:bodyPr/>
          <a:lstStyle/>
          <a:p>
            <a:fld id="{24F8C309-0B3A-486A-A4AD-7F7993080DCE}" type="slidenum">
              <a:rPr lang="en-US" smtClean="0">
                <a:solidFill>
                  <a:prstClr val="black"/>
                </a:solidFill>
              </a:rPr>
              <a:pPr/>
              <a:t>9</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Gordon </a:t>
            </a:r>
            <a:r>
              <a:rPr lang="en-US" dirty="0" err="1" smtClean="0"/>
              <a:t>hirabiyashi</a:t>
            </a:r>
            <a:endParaRPr lang="en-US" dirty="0"/>
          </a:p>
        </p:txBody>
      </p:sp>
      <p:sp>
        <p:nvSpPr>
          <p:cNvPr id="4" name="Slide Number Placeholder 3"/>
          <p:cNvSpPr>
            <a:spLocks noGrp="1"/>
          </p:cNvSpPr>
          <p:nvPr>
            <p:ph type="sldNum" sz="quarter" idx="10"/>
          </p:nvPr>
        </p:nvSpPr>
        <p:spPr/>
        <p:txBody>
          <a:bodyPr/>
          <a:lstStyle/>
          <a:p>
            <a:fld id="{63BE9E07-1C4A-4825-BAB7-FC2CBCD05D97}" type="slidenum">
              <a:rPr lang="en-US" smtClean="0">
                <a:solidFill>
                  <a:prstClr val="black"/>
                </a:solidFill>
              </a:rPr>
              <a:pPr/>
              <a:t>10</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4F8C309-0B3A-486A-A4AD-7F7993080DCE}" type="slidenum">
              <a:rPr lang="en-US" smtClean="0">
                <a:solidFill>
                  <a:prstClr val="black"/>
                </a:solidFill>
              </a:rPr>
              <a:pPr/>
              <a:t>11</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solidFill>
                  <a:prstClr val="black"/>
                </a:solidFill>
              </a:rPr>
              <a:pPr/>
              <a:t>12</a:t>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CA40775-0704-4A5B-810E-514A08EF75F1}" type="slidenum">
              <a:rPr lang="en-US" smtClean="0">
                <a:solidFill>
                  <a:prstClr val="black"/>
                </a:solidFill>
              </a:rPr>
              <a:pPr/>
              <a:t>13</a:t>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Colorado internment camps</a:t>
            </a:r>
            <a:endParaRPr lang="en-US" dirty="0"/>
          </a:p>
        </p:txBody>
      </p:sp>
      <p:sp>
        <p:nvSpPr>
          <p:cNvPr id="4" name="Slide Number Placeholder 3"/>
          <p:cNvSpPr>
            <a:spLocks noGrp="1"/>
          </p:cNvSpPr>
          <p:nvPr>
            <p:ph type="sldNum" sz="quarter" idx="10"/>
          </p:nvPr>
        </p:nvSpPr>
        <p:spPr/>
        <p:txBody>
          <a:bodyPr/>
          <a:lstStyle/>
          <a:p>
            <a:fld id="{1CA40775-0704-4A5B-810E-514A08EF75F1}" type="slidenum">
              <a:rPr lang="en-US" smtClean="0">
                <a:solidFill>
                  <a:prstClr val="black"/>
                </a:solidFill>
              </a:rPr>
              <a:pPr/>
              <a:t>16</a:t>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4F8C309-0B3A-486A-A4AD-7F7993080DCE}" type="slidenum">
              <a:rPr lang="en-US" smtClean="0">
                <a:solidFill>
                  <a:prstClr val="black"/>
                </a:solidFill>
              </a:rPr>
              <a:pPr/>
              <a:t>17</a:t>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inouye</a:t>
            </a:r>
            <a:endParaRPr lang="en-US" dirty="0"/>
          </a:p>
        </p:txBody>
      </p:sp>
      <p:sp>
        <p:nvSpPr>
          <p:cNvPr id="4" name="Slide Number Placeholder 3"/>
          <p:cNvSpPr>
            <a:spLocks noGrp="1"/>
          </p:cNvSpPr>
          <p:nvPr>
            <p:ph type="sldNum" sz="quarter" idx="10"/>
          </p:nvPr>
        </p:nvSpPr>
        <p:spPr/>
        <p:txBody>
          <a:bodyPr/>
          <a:lstStyle/>
          <a:p>
            <a:fld id="{BAD84DC9-7E92-4CD8-B830-B4A80D12F249}" type="slidenum">
              <a:rPr lang="en-US" smtClean="0"/>
              <a:t>18</a:t>
            </a:fld>
            <a:endParaRPr lang="en-US"/>
          </a:p>
        </p:txBody>
      </p:sp>
    </p:spTree>
    <p:extLst>
      <p:ext uri="{BB962C8B-B14F-4D97-AF65-F5344CB8AC3E}">
        <p14:creationId xmlns:p14="http://schemas.microsoft.com/office/powerpoint/2010/main" val="35111540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solidFill>
                  <a:prstClr val="black"/>
                </a:solidFill>
              </a:rPr>
              <a:pPr/>
              <a:t>19</a:t>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solidFill>
                  <a:prstClr val="black"/>
                </a:solidFill>
              </a:rPr>
              <a:pPr/>
              <a:t>20</a:t>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solidFill>
                  <a:prstClr val="black"/>
                </a:solidFill>
              </a:rPr>
              <a:pPr/>
              <a:t>21</a:t>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solidFill>
                  <a:prstClr val="black"/>
                </a:solidFill>
              </a:rPr>
              <a:pPr/>
              <a:t>31</a:t>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solidFill>
                  <a:prstClr val="black"/>
                </a:solidFill>
              </a:rPr>
              <a:pPr/>
              <a:t>32</a:t>
            </a:fld>
            <a:endParaRPr 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gideonse</a:t>
            </a:r>
            <a:endParaRPr lang="en-US" dirty="0"/>
          </a:p>
        </p:txBody>
      </p:sp>
      <p:sp>
        <p:nvSpPr>
          <p:cNvPr id="4" name="Slide Number Placeholder 3"/>
          <p:cNvSpPr>
            <a:spLocks noGrp="1"/>
          </p:cNvSpPr>
          <p:nvPr>
            <p:ph type="sldNum" sz="quarter" idx="10"/>
          </p:nvPr>
        </p:nvSpPr>
        <p:spPr/>
        <p:txBody>
          <a:bodyPr/>
          <a:lstStyle/>
          <a:p>
            <a:fld id="{BAD84DC9-7E92-4CD8-B830-B4A80D12F249}" type="slidenum">
              <a:rPr lang="en-US" smtClean="0"/>
              <a:t>33</a:t>
            </a:fld>
            <a:endParaRPr lang="en-US"/>
          </a:p>
        </p:txBody>
      </p:sp>
    </p:spTree>
    <p:extLst>
      <p:ext uri="{BB962C8B-B14F-4D97-AF65-F5344CB8AC3E}">
        <p14:creationId xmlns:p14="http://schemas.microsoft.com/office/powerpoint/2010/main" val="37283614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182ACD9-8EE0-4772-84DB-57AF543A37CA}" type="slidenum">
              <a:rPr lang="en-US" smtClean="0">
                <a:solidFill>
                  <a:prstClr val="black"/>
                </a:solidFill>
              </a:rPr>
              <a:pPr/>
              <a:t>34</a:t>
            </a:fld>
            <a:endParaRPr 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sputnik</a:t>
            </a:r>
            <a:endParaRPr lang="en-US" dirty="0"/>
          </a:p>
        </p:txBody>
      </p:sp>
      <p:sp>
        <p:nvSpPr>
          <p:cNvPr id="4" name="Slide Number Placeholder 3"/>
          <p:cNvSpPr>
            <a:spLocks noGrp="1"/>
          </p:cNvSpPr>
          <p:nvPr>
            <p:ph type="sldNum" sz="quarter" idx="10"/>
          </p:nvPr>
        </p:nvSpPr>
        <p:spPr/>
        <p:txBody>
          <a:bodyPr/>
          <a:lstStyle/>
          <a:p>
            <a:fld id="{8B064A64-4437-4269-B779-9189CB437B48}" type="slidenum">
              <a:rPr lang="en-US" smtClean="0">
                <a:solidFill>
                  <a:prstClr val="black"/>
                </a:solidFill>
              </a:rPr>
              <a:pPr/>
              <a:t>35</a:t>
            </a:fld>
            <a:endParaRPr 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 </a:t>
            </a:r>
            <a:r>
              <a:rPr lang="en-US" dirty="0" err="1" smtClean="0"/>
              <a:t>charles</a:t>
            </a:r>
            <a:r>
              <a:rPr lang="en-US" dirty="0" smtClean="0"/>
              <a:t> </a:t>
            </a:r>
            <a:r>
              <a:rPr lang="en-US" dirty="0" err="1" smtClean="0"/>
              <a:t>oakman</a:t>
            </a:r>
            <a:r>
              <a:rPr lang="en-US" dirty="0" smtClean="0"/>
              <a:t> (R-MI)</a:t>
            </a:r>
            <a:endParaRPr lang="en-US" dirty="0"/>
          </a:p>
        </p:txBody>
      </p:sp>
      <p:sp>
        <p:nvSpPr>
          <p:cNvPr id="4" name="Slide Number Placeholder 3"/>
          <p:cNvSpPr>
            <a:spLocks noGrp="1"/>
          </p:cNvSpPr>
          <p:nvPr>
            <p:ph type="sldNum" sz="quarter" idx="10"/>
          </p:nvPr>
        </p:nvSpPr>
        <p:spPr/>
        <p:txBody>
          <a:bodyPr/>
          <a:lstStyle/>
          <a:p>
            <a:fld id="{BAD84DC9-7E92-4CD8-B830-B4A80D12F249}" type="slidenum">
              <a:rPr lang="en-US" smtClean="0"/>
              <a:t>39</a:t>
            </a:fld>
            <a:endParaRPr lang="en-US"/>
          </a:p>
        </p:txBody>
      </p:sp>
    </p:spTree>
    <p:extLst>
      <p:ext uri="{BB962C8B-B14F-4D97-AF65-F5344CB8AC3E}">
        <p14:creationId xmlns:p14="http://schemas.microsoft.com/office/powerpoint/2010/main" val="33357498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solidFill>
                  <a:prstClr val="black"/>
                </a:solidFill>
              </a:rPr>
              <a:pPr/>
              <a:t>45</a:t>
            </a:fld>
            <a:endParaRPr 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solidFill>
                  <a:prstClr val="black"/>
                </a:solidFill>
              </a:rPr>
              <a:pPr/>
              <a:t>46</a:t>
            </a:fld>
            <a:endParaRPr 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29191C-738F-4886-9D86-7B08145DD0BE}" type="slidenum">
              <a:rPr lang="en-US" smtClean="0">
                <a:solidFill>
                  <a:prstClr val="black"/>
                </a:solidFill>
              </a:rPr>
              <a:pPr/>
              <a:t>48</a:t>
            </a:fld>
            <a:endParaRPr 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29191C-738F-4886-9D86-7B08145DD0BE}" type="slidenum">
              <a:rPr lang="en-US" smtClean="0">
                <a:solidFill>
                  <a:prstClr val="black"/>
                </a:solidFill>
              </a:rPr>
              <a:pPr/>
              <a:t>49</a:t>
            </a:fld>
            <a:endParaRPr 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29191C-738F-4886-9D86-7B08145DD0BE}" type="slidenum">
              <a:rPr lang="en-US" smtClean="0">
                <a:solidFill>
                  <a:prstClr val="black"/>
                </a:solidFill>
              </a:rPr>
              <a:pPr/>
              <a:t>50</a:t>
            </a:fld>
            <a:endParaRPr 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29191C-738F-4886-9D86-7B08145DD0BE}" type="slidenum">
              <a:rPr lang="en-US" smtClean="0">
                <a:solidFill>
                  <a:prstClr val="black"/>
                </a:solidFill>
              </a:rPr>
              <a:pPr/>
              <a:t>51</a:t>
            </a:fld>
            <a:endParaRPr 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29191C-738F-4886-9D86-7B08145DD0BE}" type="slidenum">
              <a:rPr lang="en-US" smtClean="0">
                <a:solidFill>
                  <a:prstClr val="black"/>
                </a:solidFill>
              </a:rPr>
              <a:pPr/>
              <a:t>52</a:t>
            </a:fld>
            <a:endParaRPr 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29191C-738F-4886-9D86-7B08145DD0BE}" type="slidenum">
              <a:rPr lang="en-US" smtClean="0">
                <a:solidFill>
                  <a:prstClr val="black"/>
                </a:solidFill>
              </a:rPr>
              <a:pPr/>
              <a:t>53</a:t>
            </a:fld>
            <a:endParaRPr 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BE4207-4950-4545-93A4-6F0E51540BAC}" type="slidenum">
              <a:rPr lang="en-US" smtClean="0">
                <a:solidFill>
                  <a:prstClr val="black"/>
                </a:solidFill>
              </a:rPr>
              <a:pPr/>
              <a:t>54</a:t>
            </a:fld>
            <a:endParaRPr 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0DBA3B-5E51-4C67-B2BE-DF7AA5BF3FCA}" type="slidenum">
              <a:rPr lang="en-US" smtClean="0">
                <a:solidFill>
                  <a:prstClr val="black"/>
                </a:solidFill>
              </a:rPr>
              <a:pPr/>
              <a:t>55</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C553D68-EC6E-4DF8-8AA2-E21361EAF289}" type="datetimeFigureOut">
              <a:rPr lang="en-US" smtClean="0">
                <a:solidFill>
                  <a:prstClr val="black">
                    <a:tint val="75000"/>
                  </a:prstClr>
                </a:solidFill>
              </a:rPr>
              <a:pPr/>
              <a:t>18-Feb-13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A77DABE-9023-4ABA-A3DF-126009E8F0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792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553D68-EC6E-4DF8-8AA2-E21361EAF289}" type="datetimeFigureOut">
              <a:rPr lang="en-US" smtClean="0">
                <a:solidFill>
                  <a:prstClr val="black">
                    <a:tint val="75000"/>
                  </a:prstClr>
                </a:solidFill>
              </a:rPr>
              <a:pPr/>
              <a:t>18-Feb-13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A77DABE-9023-4ABA-A3DF-126009E8F0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1709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553D68-EC6E-4DF8-8AA2-E21361EAF289}" type="datetimeFigureOut">
              <a:rPr lang="en-US" smtClean="0">
                <a:solidFill>
                  <a:prstClr val="black">
                    <a:tint val="75000"/>
                  </a:prstClr>
                </a:solidFill>
              </a:rPr>
              <a:pPr/>
              <a:t>18-Feb-13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A77DABE-9023-4ABA-A3DF-126009E8F0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21615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C553D68-EC6E-4DF8-8AA2-E21361EAF289}" type="datetimeFigureOut">
              <a:rPr lang="en-US" smtClean="0">
                <a:solidFill>
                  <a:prstClr val="black">
                    <a:tint val="75000"/>
                  </a:prstClr>
                </a:solidFill>
              </a:rPr>
              <a:pPr/>
              <a:t>18-Feb-13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A77DABE-9023-4ABA-A3DF-126009E8F0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030165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C553D68-EC6E-4DF8-8AA2-E21361EAF289}" type="datetimeFigureOut">
              <a:rPr lang="en-US" smtClean="0">
                <a:solidFill>
                  <a:prstClr val="black">
                    <a:tint val="75000"/>
                  </a:prstClr>
                </a:solidFill>
              </a:rPr>
              <a:pPr/>
              <a:t>18-Feb-13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A77DABE-9023-4ABA-A3DF-126009E8F0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35475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C553D68-EC6E-4DF8-8AA2-E21361EAF289}" type="datetimeFigureOut">
              <a:rPr lang="en-US" smtClean="0">
                <a:solidFill>
                  <a:prstClr val="black">
                    <a:tint val="75000"/>
                  </a:prstClr>
                </a:solidFill>
              </a:rPr>
              <a:pPr/>
              <a:t>18-Feb-13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A77DABE-9023-4ABA-A3DF-126009E8F0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63443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553D68-EC6E-4DF8-8AA2-E21361EAF289}" type="datetimeFigureOut">
              <a:rPr lang="en-US" smtClean="0">
                <a:solidFill>
                  <a:prstClr val="black">
                    <a:tint val="75000"/>
                  </a:prstClr>
                </a:solidFill>
              </a:rPr>
              <a:pPr/>
              <a:t>18-Feb-13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A77DABE-9023-4ABA-A3DF-126009E8F0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63127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553D68-EC6E-4DF8-8AA2-E21361EAF289}" type="datetimeFigureOut">
              <a:rPr lang="en-US" smtClean="0">
                <a:solidFill>
                  <a:prstClr val="black">
                    <a:tint val="75000"/>
                  </a:prstClr>
                </a:solidFill>
              </a:rPr>
              <a:pPr/>
              <a:t>18-Feb-13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A77DABE-9023-4ABA-A3DF-126009E8F0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2624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553D68-EC6E-4DF8-8AA2-E21361EAF289}" type="datetimeFigureOut">
              <a:rPr lang="en-US" smtClean="0">
                <a:solidFill>
                  <a:prstClr val="black">
                    <a:tint val="75000"/>
                  </a:prstClr>
                </a:solidFill>
              </a:rPr>
              <a:pPr/>
              <a:t>18-Feb-13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A77DABE-9023-4ABA-A3DF-126009E8F0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01515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553D68-EC6E-4DF8-8AA2-E21361EAF289}" type="datetimeFigureOut">
              <a:rPr lang="en-US" smtClean="0">
                <a:solidFill>
                  <a:prstClr val="black">
                    <a:tint val="75000"/>
                  </a:prstClr>
                </a:solidFill>
              </a:rPr>
              <a:pPr/>
              <a:t>18-Feb-13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A77DABE-9023-4ABA-A3DF-126009E8F0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122457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553D68-EC6E-4DF8-8AA2-E21361EAF289}" type="datetimeFigureOut">
              <a:rPr lang="en-US" smtClean="0">
                <a:solidFill>
                  <a:prstClr val="black">
                    <a:tint val="75000"/>
                  </a:prstClr>
                </a:solidFill>
              </a:rPr>
              <a:pPr/>
              <a:t>18-Feb-13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A77DABE-9023-4ABA-A3DF-126009E8F0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53803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6BD874A-B095-43ED-97DC-7D7D58881C24}" type="datetimeFigureOut">
              <a:rPr lang="en-US" smtClean="0">
                <a:solidFill>
                  <a:prstClr val="black">
                    <a:tint val="75000"/>
                  </a:prstClr>
                </a:solidFill>
              </a:rPr>
              <a:pPr/>
              <a:t>18-Feb-13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7189CEB-9E93-4390-89CD-70C6E7C8C2E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18621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BD874A-B095-43ED-97DC-7D7D58881C24}" type="datetimeFigureOut">
              <a:rPr lang="en-US" smtClean="0">
                <a:solidFill>
                  <a:prstClr val="black">
                    <a:tint val="75000"/>
                  </a:prstClr>
                </a:solidFill>
              </a:rPr>
              <a:pPr/>
              <a:t>18-Feb-13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7189CEB-9E93-4390-89CD-70C6E7C8C2E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586854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6BD874A-B095-43ED-97DC-7D7D58881C24}" type="datetimeFigureOut">
              <a:rPr lang="en-US" smtClean="0">
                <a:solidFill>
                  <a:prstClr val="black">
                    <a:tint val="75000"/>
                  </a:prstClr>
                </a:solidFill>
              </a:rPr>
              <a:pPr/>
              <a:t>18-Feb-13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7189CEB-9E93-4390-89CD-70C6E7C8C2E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87613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6BD874A-B095-43ED-97DC-7D7D58881C24}" type="datetimeFigureOut">
              <a:rPr lang="en-US" smtClean="0">
                <a:solidFill>
                  <a:prstClr val="black">
                    <a:tint val="75000"/>
                  </a:prstClr>
                </a:solidFill>
              </a:rPr>
              <a:pPr/>
              <a:t>18-Feb-13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7189CEB-9E93-4390-89CD-70C6E7C8C2E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6973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6BD874A-B095-43ED-97DC-7D7D58881C24}" type="datetimeFigureOut">
              <a:rPr lang="en-US" smtClean="0">
                <a:solidFill>
                  <a:prstClr val="black">
                    <a:tint val="75000"/>
                  </a:prstClr>
                </a:solidFill>
              </a:rPr>
              <a:pPr/>
              <a:t>18-Feb-13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07189CEB-9E93-4390-89CD-70C6E7C8C2E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528417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6BD874A-B095-43ED-97DC-7D7D58881C24}" type="datetimeFigureOut">
              <a:rPr lang="en-US" smtClean="0">
                <a:solidFill>
                  <a:prstClr val="black">
                    <a:tint val="75000"/>
                  </a:prstClr>
                </a:solidFill>
              </a:rPr>
              <a:pPr/>
              <a:t>18-Feb-13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07189CEB-9E93-4390-89CD-70C6E7C8C2E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52464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BD874A-B095-43ED-97DC-7D7D58881C24}" type="datetimeFigureOut">
              <a:rPr lang="en-US" smtClean="0">
                <a:solidFill>
                  <a:prstClr val="black">
                    <a:tint val="75000"/>
                  </a:prstClr>
                </a:solidFill>
              </a:rPr>
              <a:pPr/>
              <a:t>18-Feb-13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7189CEB-9E93-4390-89CD-70C6E7C8C2E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93537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BD874A-B095-43ED-97DC-7D7D58881C24}" type="datetimeFigureOut">
              <a:rPr lang="en-US" smtClean="0">
                <a:solidFill>
                  <a:prstClr val="black">
                    <a:tint val="75000"/>
                  </a:prstClr>
                </a:solidFill>
              </a:rPr>
              <a:pPr/>
              <a:t>18-Feb-13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7189CEB-9E93-4390-89CD-70C6E7C8C2E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89459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BD874A-B095-43ED-97DC-7D7D58881C24}" type="datetimeFigureOut">
              <a:rPr lang="en-US" smtClean="0">
                <a:solidFill>
                  <a:prstClr val="black">
                    <a:tint val="75000"/>
                  </a:prstClr>
                </a:solidFill>
              </a:rPr>
              <a:pPr/>
              <a:t>18-Feb-13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7189CEB-9E93-4390-89CD-70C6E7C8C2E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44982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BD874A-B095-43ED-97DC-7D7D58881C24}" type="datetimeFigureOut">
              <a:rPr lang="en-US" smtClean="0">
                <a:solidFill>
                  <a:prstClr val="black">
                    <a:tint val="75000"/>
                  </a:prstClr>
                </a:solidFill>
              </a:rPr>
              <a:pPr/>
              <a:t>18-Feb-13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7189CEB-9E93-4390-89CD-70C6E7C8C2E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644873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BD874A-B095-43ED-97DC-7D7D58881C24}" type="datetimeFigureOut">
              <a:rPr lang="en-US" smtClean="0">
                <a:solidFill>
                  <a:prstClr val="black">
                    <a:tint val="75000"/>
                  </a:prstClr>
                </a:solidFill>
              </a:rPr>
              <a:pPr/>
              <a:t>18-Feb-13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7189CEB-9E93-4390-89CD-70C6E7C8C2E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76070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A196975-D8F5-4E05-AA82-99520224486A}" type="datetimeFigureOut">
              <a:rPr lang="en-US" smtClean="0">
                <a:solidFill>
                  <a:prstClr val="black">
                    <a:tint val="75000"/>
                  </a:prstClr>
                </a:solidFill>
              </a:rPr>
              <a:pPr/>
              <a:t>18-Feb-13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14853FF-C990-4486-A614-B09185F0919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50318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A196975-D8F5-4E05-AA82-99520224486A}" type="datetimeFigureOut">
              <a:rPr lang="en-US" smtClean="0">
                <a:solidFill>
                  <a:prstClr val="black">
                    <a:tint val="75000"/>
                  </a:prstClr>
                </a:solidFill>
              </a:rPr>
              <a:pPr/>
              <a:t>18-Feb-13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14853FF-C990-4486-A614-B09185F0919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157068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A196975-D8F5-4E05-AA82-99520224486A}" type="datetimeFigureOut">
              <a:rPr lang="en-US" smtClean="0">
                <a:solidFill>
                  <a:prstClr val="black">
                    <a:tint val="75000"/>
                  </a:prstClr>
                </a:solidFill>
              </a:rPr>
              <a:pPr/>
              <a:t>18-Feb-13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14853FF-C990-4486-A614-B09185F0919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515673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A196975-D8F5-4E05-AA82-99520224486A}" type="datetimeFigureOut">
              <a:rPr lang="en-US" smtClean="0">
                <a:solidFill>
                  <a:prstClr val="black">
                    <a:tint val="75000"/>
                  </a:prstClr>
                </a:solidFill>
              </a:rPr>
              <a:pPr/>
              <a:t>18-Feb-13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14853FF-C990-4486-A614-B09185F0919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39658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A196975-D8F5-4E05-AA82-99520224486A}" type="datetimeFigureOut">
              <a:rPr lang="en-US" smtClean="0">
                <a:solidFill>
                  <a:prstClr val="black">
                    <a:tint val="75000"/>
                  </a:prstClr>
                </a:solidFill>
              </a:rPr>
              <a:pPr/>
              <a:t>18-Feb-13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14853FF-C990-4486-A614-B09185F0919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38156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A196975-D8F5-4E05-AA82-99520224486A}" type="datetimeFigureOut">
              <a:rPr lang="en-US" smtClean="0">
                <a:solidFill>
                  <a:prstClr val="black">
                    <a:tint val="75000"/>
                  </a:prstClr>
                </a:solidFill>
              </a:rPr>
              <a:pPr/>
              <a:t>18-Feb-13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14853FF-C990-4486-A614-B09185F0919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873846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196975-D8F5-4E05-AA82-99520224486A}" type="datetimeFigureOut">
              <a:rPr lang="en-US" smtClean="0">
                <a:solidFill>
                  <a:prstClr val="black">
                    <a:tint val="75000"/>
                  </a:prstClr>
                </a:solidFill>
              </a:rPr>
              <a:pPr/>
              <a:t>18-Feb-13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14853FF-C990-4486-A614-B09185F0919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34421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196975-D8F5-4E05-AA82-99520224486A}" type="datetimeFigureOut">
              <a:rPr lang="en-US" smtClean="0">
                <a:solidFill>
                  <a:prstClr val="black">
                    <a:tint val="75000"/>
                  </a:prstClr>
                </a:solidFill>
              </a:rPr>
              <a:pPr/>
              <a:t>18-Feb-13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14853FF-C990-4486-A614-B09185F0919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579440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196975-D8F5-4E05-AA82-99520224486A}" type="datetimeFigureOut">
              <a:rPr lang="en-US" smtClean="0">
                <a:solidFill>
                  <a:prstClr val="black">
                    <a:tint val="75000"/>
                  </a:prstClr>
                </a:solidFill>
              </a:rPr>
              <a:pPr/>
              <a:t>18-Feb-13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14853FF-C990-4486-A614-B09185F0919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28785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A196975-D8F5-4E05-AA82-99520224486A}" type="datetimeFigureOut">
              <a:rPr lang="en-US" smtClean="0">
                <a:solidFill>
                  <a:prstClr val="black">
                    <a:tint val="75000"/>
                  </a:prstClr>
                </a:solidFill>
              </a:rPr>
              <a:pPr/>
              <a:t>18-Feb-13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14853FF-C990-4486-A614-B09185F0919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43216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A196975-D8F5-4E05-AA82-99520224486A}" type="datetimeFigureOut">
              <a:rPr lang="en-US" smtClean="0">
                <a:solidFill>
                  <a:prstClr val="black">
                    <a:tint val="75000"/>
                  </a:prstClr>
                </a:solidFill>
              </a:rPr>
              <a:pPr/>
              <a:t>18-Feb-13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14853FF-C990-4486-A614-B09185F0919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4840063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A196975-D8F5-4E05-AA82-99520224486A}" type="datetimeFigureOut">
              <a:rPr lang="en-US" smtClean="0">
                <a:solidFill>
                  <a:prstClr val="black">
                    <a:tint val="75000"/>
                  </a:prstClr>
                </a:solidFill>
              </a:rPr>
              <a:pPr/>
              <a:t>18-Feb-13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14853FF-C990-4486-A614-B09185F0919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17952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A196975-D8F5-4E05-AA82-99520224486A}" type="datetimeFigureOut">
              <a:rPr lang="en-US" smtClean="0">
                <a:solidFill>
                  <a:prstClr val="black">
                    <a:tint val="75000"/>
                  </a:prstClr>
                </a:solidFill>
              </a:rPr>
              <a:pPr/>
              <a:t>18-Feb-13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14853FF-C990-4486-A614-B09185F0919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59787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A196975-D8F5-4E05-AA82-99520224486A}" type="datetimeFigureOut">
              <a:rPr lang="en-US" smtClean="0">
                <a:solidFill>
                  <a:prstClr val="black">
                    <a:tint val="75000"/>
                  </a:prstClr>
                </a:solidFill>
              </a:rPr>
              <a:pPr/>
              <a:t>18-Feb-13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14853FF-C990-4486-A614-B09185F0919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395629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A196975-D8F5-4E05-AA82-99520224486A}" type="datetimeFigureOut">
              <a:rPr lang="en-US" smtClean="0">
                <a:solidFill>
                  <a:prstClr val="black">
                    <a:tint val="75000"/>
                  </a:prstClr>
                </a:solidFill>
              </a:rPr>
              <a:pPr/>
              <a:t>18-Feb-13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14853FF-C990-4486-A614-B09185F0919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697144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A196975-D8F5-4E05-AA82-99520224486A}" type="datetimeFigureOut">
              <a:rPr lang="en-US" smtClean="0">
                <a:solidFill>
                  <a:prstClr val="black">
                    <a:tint val="75000"/>
                  </a:prstClr>
                </a:solidFill>
              </a:rPr>
              <a:pPr/>
              <a:t>18-Feb-13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14853FF-C990-4486-A614-B09185F0919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0164746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A196975-D8F5-4E05-AA82-99520224486A}" type="datetimeFigureOut">
              <a:rPr lang="en-US" smtClean="0">
                <a:solidFill>
                  <a:prstClr val="black">
                    <a:tint val="75000"/>
                  </a:prstClr>
                </a:solidFill>
              </a:rPr>
              <a:pPr/>
              <a:t>18-Feb-13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14853FF-C990-4486-A614-B09185F0919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64306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196975-D8F5-4E05-AA82-99520224486A}" type="datetimeFigureOut">
              <a:rPr lang="en-US" smtClean="0">
                <a:solidFill>
                  <a:prstClr val="black">
                    <a:tint val="75000"/>
                  </a:prstClr>
                </a:solidFill>
              </a:rPr>
              <a:pPr/>
              <a:t>18-Feb-13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14853FF-C990-4486-A614-B09185F0919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189196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196975-D8F5-4E05-AA82-99520224486A}" type="datetimeFigureOut">
              <a:rPr lang="en-US" smtClean="0">
                <a:solidFill>
                  <a:prstClr val="black">
                    <a:tint val="75000"/>
                  </a:prstClr>
                </a:solidFill>
              </a:rPr>
              <a:pPr/>
              <a:t>18-Feb-13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14853FF-C990-4486-A614-B09185F0919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804719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196975-D8F5-4E05-AA82-99520224486A}" type="datetimeFigureOut">
              <a:rPr lang="en-US" smtClean="0">
                <a:solidFill>
                  <a:prstClr val="black">
                    <a:tint val="75000"/>
                  </a:prstClr>
                </a:solidFill>
              </a:rPr>
              <a:pPr/>
              <a:t>18-Feb-13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14853FF-C990-4486-A614-B09185F0919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08794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A196975-D8F5-4E05-AA82-99520224486A}" type="datetimeFigureOut">
              <a:rPr lang="en-US" smtClean="0">
                <a:solidFill>
                  <a:prstClr val="black">
                    <a:tint val="75000"/>
                  </a:prstClr>
                </a:solidFill>
              </a:rPr>
              <a:pPr/>
              <a:t>18-Feb-13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14853FF-C990-4486-A614-B09185F0919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283909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A196975-D8F5-4E05-AA82-99520224486A}" type="datetimeFigureOut">
              <a:rPr lang="en-US" smtClean="0">
                <a:solidFill>
                  <a:prstClr val="black">
                    <a:tint val="75000"/>
                  </a:prstClr>
                </a:solidFill>
              </a:rPr>
              <a:pPr/>
              <a:t>18-Feb-13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14853FF-C990-4486-A614-B09185F0919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555096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E8BBB63-3968-4023-9D2E-8FDB92EC2D38}" type="datetimeFigureOut">
              <a:rPr lang="en-US" smtClean="0">
                <a:solidFill>
                  <a:prstClr val="black">
                    <a:tint val="75000"/>
                  </a:prstClr>
                </a:solidFill>
              </a:rPr>
              <a:pPr/>
              <a:t>18-Feb-13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0894132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8BBB63-3968-4023-9D2E-8FDB92EC2D38}" type="datetimeFigureOut">
              <a:rPr lang="en-US" smtClean="0">
                <a:solidFill>
                  <a:prstClr val="black">
                    <a:tint val="75000"/>
                  </a:prstClr>
                </a:solidFill>
              </a:rPr>
              <a:pPr/>
              <a:t>18-Feb-13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126018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8BBB63-3968-4023-9D2E-8FDB92EC2D38}" type="datetimeFigureOut">
              <a:rPr lang="en-US" smtClean="0">
                <a:solidFill>
                  <a:prstClr val="black">
                    <a:tint val="75000"/>
                  </a:prstClr>
                </a:solidFill>
              </a:rPr>
              <a:pPr/>
              <a:t>18-Feb-13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758982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E8BBB63-3968-4023-9D2E-8FDB92EC2D38}" type="datetimeFigureOut">
              <a:rPr lang="en-US" smtClean="0">
                <a:solidFill>
                  <a:prstClr val="black">
                    <a:tint val="75000"/>
                  </a:prstClr>
                </a:solidFill>
              </a:rPr>
              <a:pPr/>
              <a:t>18-Feb-13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412966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E8BBB63-3968-4023-9D2E-8FDB92EC2D38}" type="datetimeFigureOut">
              <a:rPr lang="en-US" smtClean="0">
                <a:solidFill>
                  <a:prstClr val="black">
                    <a:tint val="75000"/>
                  </a:prstClr>
                </a:solidFill>
              </a:rPr>
              <a:pPr/>
              <a:t>18-Feb-13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65561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E8BBB63-3968-4023-9D2E-8FDB92EC2D38}" type="datetimeFigureOut">
              <a:rPr lang="en-US" smtClean="0">
                <a:solidFill>
                  <a:prstClr val="black">
                    <a:tint val="75000"/>
                  </a:prstClr>
                </a:solidFill>
              </a:rPr>
              <a:pPr/>
              <a:t>18-Feb-13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1533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8BBB63-3968-4023-9D2E-8FDB92EC2D38}" type="datetimeFigureOut">
              <a:rPr lang="en-US" smtClean="0">
                <a:solidFill>
                  <a:prstClr val="black">
                    <a:tint val="75000"/>
                  </a:prstClr>
                </a:solidFill>
              </a:rPr>
              <a:pPr/>
              <a:t>18-Feb-13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821588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8BBB63-3968-4023-9D2E-8FDB92EC2D38}" type="datetimeFigureOut">
              <a:rPr lang="en-US" smtClean="0">
                <a:solidFill>
                  <a:prstClr val="black">
                    <a:tint val="75000"/>
                  </a:prstClr>
                </a:solidFill>
              </a:rPr>
              <a:pPr/>
              <a:t>18-Feb-13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1537581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8BBB63-3968-4023-9D2E-8FDB92EC2D38}" type="datetimeFigureOut">
              <a:rPr lang="en-US" smtClean="0">
                <a:solidFill>
                  <a:prstClr val="black">
                    <a:tint val="75000"/>
                  </a:prstClr>
                </a:solidFill>
              </a:rPr>
              <a:pPr/>
              <a:t>18-Feb-13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57797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8BBB63-3968-4023-9D2E-8FDB92EC2D38}" type="datetimeFigureOut">
              <a:rPr lang="en-US" smtClean="0">
                <a:solidFill>
                  <a:prstClr val="black">
                    <a:tint val="75000"/>
                  </a:prstClr>
                </a:solidFill>
              </a:rPr>
              <a:pPr/>
              <a:t>18-Feb-13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1272387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8BBB63-3968-4023-9D2E-8FDB92EC2D38}" type="datetimeFigureOut">
              <a:rPr lang="en-US" smtClean="0">
                <a:solidFill>
                  <a:prstClr val="black">
                    <a:tint val="75000"/>
                  </a:prstClr>
                </a:solidFill>
              </a:rPr>
              <a:pPr/>
              <a:t>18-Feb-13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972151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7D31E87-1B35-4442-AAEE-CDA2905FC298}" type="datetimeFigureOut">
              <a:rPr lang="en-US" smtClean="0">
                <a:solidFill>
                  <a:prstClr val="black">
                    <a:tint val="75000"/>
                  </a:prstClr>
                </a:solidFill>
              </a:rPr>
              <a:pPr/>
              <a:t>18-Feb-13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5B7E8DB-FBF3-481D-9E8F-B5C696A4B5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540174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D31E87-1B35-4442-AAEE-CDA2905FC298}" type="datetimeFigureOut">
              <a:rPr lang="en-US" smtClean="0">
                <a:solidFill>
                  <a:prstClr val="black">
                    <a:tint val="75000"/>
                  </a:prstClr>
                </a:solidFill>
              </a:rPr>
              <a:pPr/>
              <a:t>18-Feb-13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5B7E8DB-FBF3-481D-9E8F-B5C696A4B5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731163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7D31E87-1B35-4442-AAEE-CDA2905FC298}" type="datetimeFigureOut">
              <a:rPr lang="en-US" smtClean="0">
                <a:solidFill>
                  <a:prstClr val="black">
                    <a:tint val="75000"/>
                  </a:prstClr>
                </a:solidFill>
              </a:rPr>
              <a:pPr/>
              <a:t>18-Feb-13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5B7E8DB-FBF3-481D-9E8F-B5C696A4B5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2641497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7D31E87-1B35-4442-AAEE-CDA2905FC298}" type="datetimeFigureOut">
              <a:rPr lang="en-US" smtClean="0">
                <a:solidFill>
                  <a:prstClr val="black">
                    <a:tint val="75000"/>
                  </a:prstClr>
                </a:solidFill>
              </a:rPr>
              <a:pPr/>
              <a:t>18-Feb-13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5B7E8DB-FBF3-481D-9E8F-B5C696A4B5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957228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7D31E87-1B35-4442-AAEE-CDA2905FC298}" type="datetimeFigureOut">
              <a:rPr lang="en-US" smtClean="0">
                <a:solidFill>
                  <a:prstClr val="black">
                    <a:tint val="75000"/>
                  </a:prstClr>
                </a:solidFill>
              </a:rPr>
              <a:pPr/>
              <a:t>18-Feb-13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5B7E8DB-FBF3-481D-9E8F-B5C696A4B5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050836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7D31E87-1B35-4442-AAEE-CDA2905FC298}" type="datetimeFigureOut">
              <a:rPr lang="en-US" smtClean="0">
                <a:solidFill>
                  <a:prstClr val="black">
                    <a:tint val="75000"/>
                  </a:prstClr>
                </a:solidFill>
              </a:rPr>
              <a:pPr/>
              <a:t>18-Feb-13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5B7E8DB-FBF3-481D-9E8F-B5C696A4B5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6001216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D31E87-1B35-4442-AAEE-CDA2905FC298}" type="datetimeFigureOut">
              <a:rPr lang="en-US" smtClean="0">
                <a:solidFill>
                  <a:prstClr val="black">
                    <a:tint val="75000"/>
                  </a:prstClr>
                </a:solidFill>
              </a:rPr>
              <a:pPr/>
              <a:t>18-Feb-13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5B7E8DB-FBF3-481D-9E8F-B5C696A4B5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901590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D31E87-1B35-4442-AAEE-CDA2905FC298}" type="datetimeFigureOut">
              <a:rPr lang="en-US" smtClean="0">
                <a:solidFill>
                  <a:prstClr val="black">
                    <a:tint val="75000"/>
                  </a:prstClr>
                </a:solidFill>
              </a:rPr>
              <a:pPr/>
              <a:t>18-Feb-13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5B7E8DB-FBF3-481D-9E8F-B5C696A4B5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82741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D31E87-1B35-4442-AAEE-CDA2905FC298}" type="datetimeFigureOut">
              <a:rPr lang="en-US" smtClean="0">
                <a:solidFill>
                  <a:prstClr val="black">
                    <a:tint val="75000"/>
                  </a:prstClr>
                </a:solidFill>
              </a:rPr>
              <a:pPr/>
              <a:t>18-Feb-13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5B7E8DB-FBF3-481D-9E8F-B5C696A4B5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532402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D31E87-1B35-4442-AAEE-CDA2905FC298}" type="datetimeFigureOut">
              <a:rPr lang="en-US" smtClean="0">
                <a:solidFill>
                  <a:prstClr val="black">
                    <a:tint val="75000"/>
                  </a:prstClr>
                </a:solidFill>
              </a:rPr>
              <a:pPr/>
              <a:t>18-Feb-13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5B7E8DB-FBF3-481D-9E8F-B5C696A4B5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960958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D31E87-1B35-4442-AAEE-CDA2905FC298}" type="datetimeFigureOut">
              <a:rPr lang="en-US" smtClean="0">
                <a:solidFill>
                  <a:prstClr val="black">
                    <a:tint val="75000"/>
                  </a:prstClr>
                </a:solidFill>
              </a:rPr>
              <a:pPr/>
              <a:t>18-Feb-13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5B7E8DB-FBF3-481D-9E8F-B5C696A4B5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9458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553D68-EC6E-4DF8-8AA2-E21361EAF289}" type="datetimeFigureOut">
              <a:rPr lang="en-US" smtClean="0">
                <a:solidFill>
                  <a:prstClr val="black">
                    <a:tint val="75000"/>
                  </a:prstClr>
                </a:solidFill>
              </a:rPr>
              <a:pPr/>
              <a:t>18-Feb-13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77DABE-9023-4ABA-A3DF-126009E8F0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13796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BD874A-B095-43ED-97DC-7D7D58881C24}" type="datetimeFigureOut">
              <a:rPr lang="en-US" smtClean="0">
                <a:solidFill>
                  <a:prstClr val="black">
                    <a:tint val="75000"/>
                  </a:prstClr>
                </a:solidFill>
              </a:rPr>
              <a:pPr/>
              <a:t>18-Feb-13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189CEB-9E93-4390-89CD-70C6E7C8C2E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358400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196975-D8F5-4E05-AA82-99520224486A}" type="datetimeFigureOut">
              <a:rPr lang="en-US" smtClean="0">
                <a:solidFill>
                  <a:prstClr val="black">
                    <a:tint val="75000"/>
                  </a:prstClr>
                </a:solidFill>
              </a:rPr>
              <a:pPr/>
              <a:t>18-Feb-13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4853FF-C990-4486-A614-B09185F0919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67867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196975-D8F5-4E05-AA82-99520224486A}" type="datetimeFigureOut">
              <a:rPr lang="en-US" smtClean="0">
                <a:solidFill>
                  <a:prstClr val="black">
                    <a:tint val="75000"/>
                  </a:prstClr>
                </a:solidFill>
              </a:rPr>
              <a:pPr/>
              <a:t>18-Feb-13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4853FF-C990-4486-A614-B09185F0919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633173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8BBB63-3968-4023-9D2E-8FDB92EC2D38}" type="datetimeFigureOut">
              <a:rPr lang="en-US" smtClean="0">
                <a:solidFill>
                  <a:prstClr val="black">
                    <a:tint val="75000"/>
                  </a:prstClr>
                </a:solidFill>
              </a:rPr>
              <a:pPr/>
              <a:t>18-Feb-13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870B8C-936E-4F7A-904A-07A5537528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1683181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D31E87-1B35-4442-AAEE-CDA2905FC298}" type="datetimeFigureOut">
              <a:rPr lang="en-US" smtClean="0">
                <a:solidFill>
                  <a:prstClr val="black">
                    <a:tint val="75000"/>
                  </a:prstClr>
                </a:solidFill>
              </a:rPr>
              <a:pPr/>
              <a:t>18-Feb-13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B7E8DB-FBF3-481D-9E8F-B5C696A4B5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0070151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9.xml"/><Relationship Id="rId1" Type="http://schemas.openxmlformats.org/officeDocument/2006/relationships/slideLayout" Target="../slideLayouts/slideLayout40.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2.xml"/><Relationship Id="rId1" Type="http://schemas.openxmlformats.org/officeDocument/2006/relationships/slideLayout" Target="../slideLayouts/slideLayout51.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3.xml"/><Relationship Id="rId1" Type="http://schemas.openxmlformats.org/officeDocument/2006/relationships/slideLayout" Target="../slideLayouts/slideLayout51.xml"/></Relationships>
</file>

<file path=ppt/slides/_rels/slide4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51.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4.xml"/><Relationship Id="rId1" Type="http://schemas.openxmlformats.org/officeDocument/2006/relationships/slideLayout" Target="../slideLayouts/slideLayout6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2.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0.xml"/><Relationship Id="rId1" Type="http://schemas.openxmlformats.org/officeDocument/2006/relationships/slideLayout" Target="../slideLayouts/slideLayout62.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1.xml"/><Relationship Id="rId1" Type="http://schemas.openxmlformats.org/officeDocument/2006/relationships/slideLayout" Target="../slideLayouts/slideLayout5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File:Students pledging allegiance to the American flag with the Bellamy salute.jpg"/>
          <p:cNvPicPr>
            <a:picLocks noChangeAspect="1" noChangeArrowheads="1"/>
          </p:cNvPicPr>
          <p:nvPr/>
        </p:nvPicPr>
        <p:blipFill>
          <a:blip r:embed="rId3" cstate="print"/>
          <a:srcRect/>
          <a:stretch>
            <a:fillRect/>
          </a:stretch>
        </p:blipFill>
        <p:spPr bwMode="auto">
          <a:xfrm>
            <a:off x="304800" y="84952"/>
            <a:ext cx="8686800" cy="6808576"/>
          </a:xfrm>
          <a:prstGeom prst="rect">
            <a:avLst/>
          </a:prstGeom>
          <a:noFill/>
        </p:spPr>
      </p:pic>
    </p:spTree>
    <p:extLst>
      <p:ext uri="{BB962C8B-B14F-4D97-AF65-F5344CB8AC3E}">
        <p14:creationId xmlns:p14="http://schemas.microsoft.com/office/powerpoint/2010/main" val="7863249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80999"/>
            <a:ext cx="8257033" cy="61896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436845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2839" y="59476"/>
            <a:ext cx="5688561" cy="6798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91791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76200"/>
            <a:ext cx="6781800" cy="7017306"/>
          </a:xfrm>
          <a:prstGeom prst="rect">
            <a:avLst/>
          </a:prstGeom>
          <a:noFill/>
        </p:spPr>
        <p:txBody>
          <a:bodyPr wrap="square" rtlCol="0">
            <a:spAutoFit/>
          </a:bodyPr>
          <a:lstStyle/>
          <a:p>
            <a:pPr algn="ctr"/>
            <a:r>
              <a:rPr lang="en-US" i="1" dirty="0" smtClean="0"/>
              <a:t>Minersville School District v. </a:t>
            </a:r>
            <a:r>
              <a:rPr lang="en-US" i="1" dirty="0" err="1" smtClean="0"/>
              <a:t>Gobitis</a:t>
            </a:r>
            <a:r>
              <a:rPr lang="en-US" i="1" dirty="0" smtClean="0"/>
              <a:t> </a:t>
            </a:r>
            <a:r>
              <a:rPr lang="en-US" dirty="0" smtClean="0"/>
              <a:t>(1940)</a:t>
            </a:r>
          </a:p>
          <a:p>
            <a:endParaRPr lang="en-US" dirty="0"/>
          </a:p>
          <a:p>
            <a:r>
              <a:rPr lang="en-US" dirty="0"/>
              <a:t>But the manifold character of man's relations may bring his conception of religious duty into conflict with the secular interests of his fellow-men. When does the constitutional guarantee compel exemption from doing what society thinks necessary for the promotion of some great common end, or from a penalty for conduct which appears dangerous to the general good? </a:t>
            </a:r>
            <a:r>
              <a:rPr lang="en-US" dirty="0" smtClean="0"/>
              <a:t>…</a:t>
            </a:r>
          </a:p>
          <a:p>
            <a:endParaRPr lang="en-US" dirty="0"/>
          </a:p>
          <a:p>
            <a:r>
              <a:rPr lang="en-US" b="1" dirty="0">
                <a:solidFill>
                  <a:srgbClr val="FF0000"/>
                </a:solidFill>
              </a:rPr>
              <a:t>National unity is the basis of national security. To deny the legislature the right to select appropriate means for its attainment presents a totally different order of problem from that of the propriety of subordinating the possible ugliness of littered streets to the free expression opinion through </a:t>
            </a:r>
            <a:r>
              <a:rPr lang="en-US" b="1" dirty="0" smtClean="0">
                <a:solidFill>
                  <a:srgbClr val="FF0000"/>
                </a:solidFill>
              </a:rPr>
              <a:t>handbills</a:t>
            </a:r>
            <a:r>
              <a:rPr lang="en-US" dirty="0" smtClean="0"/>
              <a:t>….</a:t>
            </a:r>
          </a:p>
          <a:p>
            <a:endParaRPr lang="en-US" dirty="0"/>
          </a:p>
          <a:p>
            <a:r>
              <a:rPr lang="en-US" dirty="0"/>
              <a:t>The ultimate foundation of a free society is the binding tie of cohesive sentiment. Such a sentiment is fostered by all those agencies of the mind and spirit which may serve to gather up the traditions of a people, transmit them from generation to generation, and thereby create that continuity of a treasured common life which constitutes a civilization. 'We live by symbols.' The flag is the symbol of our national unity, transcending all internal differences, however large, within the framework of the </a:t>
            </a:r>
            <a:r>
              <a:rPr lang="en-US" dirty="0" smtClean="0"/>
              <a:t>Constitution…</a:t>
            </a:r>
          </a:p>
          <a:p>
            <a:endParaRPr lang="en-US" dirty="0"/>
          </a:p>
          <a:p>
            <a:endParaRPr lang="en-US" dirty="0"/>
          </a:p>
        </p:txBody>
      </p:sp>
    </p:spTree>
    <p:extLst>
      <p:ext uri="{BB962C8B-B14F-4D97-AF65-F5344CB8AC3E}">
        <p14:creationId xmlns:p14="http://schemas.microsoft.com/office/powerpoint/2010/main" val="37954248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9825" y="33338"/>
            <a:ext cx="4324350" cy="679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972469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9360" y="228600"/>
            <a:ext cx="5961147" cy="246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505200"/>
            <a:ext cx="4825365" cy="283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6027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File:PledgeOfAllegiance1899.jpg"/>
          <p:cNvPicPr>
            <a:picLocks noChangeAspect="1" noChangeArrowheads="1"/>
          </p:cNvPicPr>
          <p:nvPr/>
        </p:nvPicPr>
        <p:blipFill>
          <a:blip r:embed="rId3" cstate="print"/>
          <a:srcRect/>
          <a:stretch>
            <a:fillRect/>
          </a:stretch>
        </p:blipFill>
        <p:spPr bwMode="auto">
          <a:xfrm>
            <a:off x="439620" y="0"/>
            <a:ext cx="8351242" cy="6553200"/>
          </a:xfrm>
          <a:prstGeom prst="rect">
            <a:avLst/>
          </a:prstGeom>
          <a:noFill/>
        </p:spPr>
      </p:pic>
    </p:spTree>
    <p:extLst>
      <p:ext uri="{BB962C8B-B14F-4D97-AF65-F5344CB8AC3E}">
        <p14:creationId xmlns:p14="http://schemas.microsoft.com/office/powerpoint/2010/main" val="983982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81000"/>
            <a:ext cx="7315200" cy="6186309"/>
          </a:xfrm>
          <a:prstGeom prst="rect">
            <a:avLst/>
          </a:prstGeom>
          <a:noFill/>
        </p:spPr>
        <p:txBody>
          <a:bodyPr wrap="square" rtlCol="0">
            <a:spAutoFit/>
          </a:bodyPr>
          <a:lstStyle/>
          <a:p>
            <a:pPr algn="ctr"/>
            <a:r>
              <a:rPr lang="en-US" i="1" dirty="0">
                <a:solidFill>
                  <a:prstClr val="black"/>
                </a:solidFill>
              </a:rPr>
              <a:t>West Virginia Board of Education v. </a:t>
            </a:r>
            <a:r>
              <a:rPr lang="en-US" i="1" dirty="0" err="1">
                <a:solidFill>
                  <a:prstClr val="black"/>
                </a:solidFill>
              </a:rPr>
              <a:t>Barnette</a:t>
            </a:r>
            <a:r>
              <a:rPr lang="en-US" dirty="0">
                <a:solidFill>
                  <a:prstClr val="black"/>
                </a:solidFill>
              </a:rPr>
              <a:t> (1943)</a:t>
            </a:r>
          </a:p>
          <a:p>
            <a:endParaRPr lang="en-US" dirty="0">
              <a:solidFill>
                <a:prstClr val="black"/>
              </a:solidFill>
            </a:endParaRPr>
          </a:p>
          <a:p>
            <a:r>
              <a:rPr lang="en-US" sz="2000" dirty="0" smtClean="0">
                <a:solidFill>
                  <a:prstClr val="black"/>
                </a:solidFill>
              </a:rPr>
              <a:t>To </a:t>
            </a:r>
            <a:r>
              <a:rPr lang="en-US" sz="2000" dirty="0">
                <a:solidFill>
                  <a:prstClr val="black"/>
                </a:solidFill>
              </a:rPr>
              <a:t>believe that patriotism will not flourish if patriotic ceremonies are voluntary and spontaneous instead of a compulsory routine is to make an unflattering estimate of the appeal of our institutions to free minds. We can have intellectual individualism and the rich cultural diversities that we owe to exceptional minds only at the price of occasional eccentricity and abnormal attitudes. When they are so harmless to others or to the State as those we deal with here, the price is not too great. But freedom to differ is not limited to things that do not matter much. That would be a mere shadow of freedom. The test of its substance is the right to differ as to things that touch the heart of the existing order.</a:t>
            </a:r>
            <a:br>
              <a:rPr lang="en-US" sz="2000" dirty="0">
                <a:solidFill>
                  <a:prstClr val="black"/>
                </a:solidFill>
              </a:rPr>
            </a:br>
            <a:r>
              <a:rPr lang="en-US" sz="2000" dirty="0">
                <a:solidFill>
                  <a:prstClr val="black"/>
                </a:solidFill>
              </a:rPr>
              <a:t/>
            </a:r>
            <a:br>
              <a:rPr lang="en-US" sz="2000" dirty="0">
                <a:solidFill>
                  <a:prstClr val="black"/>
                </a:solidFill>
              </a:rPr>
            </a:br>
            <a:r>
              <a:rPr lang="en-US" sz="2000" b="1" dirty="0">
                <a:solidFill>
                  <a:srgbClr val="FF0000"/>
                </a:solidFill>
              </a:rPr>
              <a:t>If there is any fixed star in our constitutional constellation, it is that no official, high or petty, can prescribe what shall be orthodox in politics, nationalism, religion, or other matters of opinion or force citizens to confess by word or act their faith therein. If there are any circumstances which permit an exception, they do not now occur to us.</a:t>
            </a:r>
          </a:p>
        </p:txBody>
      </p:sp>
    </p:spTree>
    <p:extLst>
      <p:ext uri="{BB962C8B-B14F-4D97-AF65-F5344CB8AC3E}">
        <p14:creationId xmlns:p14="http://schemas.microsoft.com/office/powerpoint/2010/main" val="24876321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www.qmfound.com/DeWitt28.JPG"/>
          <p:cNvPicPr>
            <a:picLocks noChangeAspect="1" noChangeArrowheads="1"/>
          </p:cNvPicPr>
          <p:nvPr/>
        </p:nvPicPr>
        <p:blipFill>
          <a:blip r:embed="rId3" cstate="print"/>
          <a:srcRect/>
          <a:stretch>
            <a:fillRect/>
          </a:stretch>
        </p:blipFill>
        <p:spPr bwMode="auto">
          <a:xfrm>
            <a:off x="1998801" y="-57870"/>
            <a:ext cx="5468799" cy="6915870"/>
          </a:xfrm>
          <a:prstGeom prst="rect">
            <a:avLst/>
          </a:prstGeom>
          <a:noFill/>
        </p:spPr>
      </p:pic>
    </p:spTree>
    <p:extLst>
      <p:ext uri="{BB962C8B-B14F-4D97-AF65-F5344CB8AC3E}">
        <p14:creationId xmlns:p14="http://schemas.microsoft.com/office/powerpoint/2010/main" val="36561439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ttp://www.historylink.org/db_images/Hirabayashi.JPG"/>
          <p:cNvPicPr>
            <a:picLocks noChangeAspect="1" noChangeArrowheads="1"/>
          </p:cNvPicPr>
          <p:nvPr/>
        </p:nvPicPr>
        <p:blipFill>
          <a:blip r:embed="rId3" cstate="print"/>
          <a:srcRect/>
          <a:stretch>
            <a:fillRect/>
          </a:stretch>
        </p:blipFill>
        <p:spPr bwMode="auto">
          <a:xfrm>
            <a:off x="2362201" y="238125"/>
            <a:ext cx="4876800" cy="6583681"/>
          </a:xfrm>
          <a:prstGeom prst="rect">
            <a:avLst/>
          </a:prstGeom>
          <a:noFill/>
        </p:spPr>
      </p:pic>
    </p:spTree>
    <p:extLst>
      <p:ext uri="{BB962C8B-B14F-4D97-AF65-F5344CB8AC3E}">
        <p14:creationId xmlns:p14="http://schemas.microsoft.com/office/powerpoint/2010/main" val="2504000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0"/>
            <a:ext cx="7696200" cy="6863417"/>
          </a:xfrm>
          <a:prstGeom prst="rect">
            <a:avLst/>
          </a:prstGeom>
          <a:noFill/>
        </p:spPr>
        <p:txBody>
          <a:bodyPr wrap="square" rtlCol="0">
            <a:spAutoFit/>
          </a:bodyPr>
          <a:lstStyle/>
          <a:p>
            <a:pPr algn="ctr"/>
            <a:r>
              <a:rPr lang="en-US" sz="2000" i="1" dirty="0" err="1">
                <a:solidFill>
                  <a:prstClr val="black"/>
                </a:solidFill>
              </a:rPr>
              <a:t>Hirabiyashi</a:t>
            </a:r>
            <a:r>
              <a:rPr lang="en-US" sz="2000" i="1" dirty="0">
                <a:solidFill>
                  <a:prstClr val="black"/>
                </a:solidFill>
              </a:rPr>
              <a:t> v. United States </a:t>
            </a:r>
            <a:r>
              <a:rPr lang="en-US" sz="2000" dirty="0">
                <a:solidFill>
                  <a:prstClr val="black"/>
                </a:solidFill>
              </a:rPr>
              <a:t>(1943)</a:t>
            </a:r>
          </a:p>
          <a:p>
            <a:endParaRPr lang="en-US" sz="2000" dirty="0">
              <a:solidFill>
                <a:prstClr val="black"/>
              </a:solidFill>
            </a:endParaRPr>
          </a:p>
          <a:p>
            <a:r>
              <a:rPr lang="en-US" sz="2000" b="1" dirty="0" smtClean="0">
                <a:solidFill>
                  <a:srgbClr val="FF0000"/>
                </a:solidFill>
              </a:rPr>
              <a:t>There </a:t>
            </a:r>
            <a:r>
              <a:rPr lang="en-US" sz="2000" b="1" dirty="0">
                <a:solidFill>
                  <a:srgbClr val="FF0000"/>
                </a:solidFill>
              </a:rPr>
              <a:t>is support for the view that social, economic and political conditions which have prevailed since the close of the last century, when the Japanese began to come to this country in substantial numbers, have intensified their solidarity and have in large measure prevented their assimilation as an integral part of the white population . . .</a:t>
            </a:r>
          </a:p>
          <a:p>
            <a:endParaRPr lang="en-US" sz="2000" dirty="0">
              <a:solidFill>
                <a:prstClr val="black"/>
              </a:solidFill>
            </a:endParaRPr>
          </a:p>
          <a:p>
            <a:r>
              <a:rPr lang="en-US" sz="2000" dirty="0">
                <a:solidFill>
                  <a:prstClr val="black"/>
                </a:solidFill>
              </a:rPr>
              <a:t>Viewing these data in all their aspects, Congress and the Executive could reasonably have concluded that these conditions have encouraged the continued attachment of members of this group to Japan and Japanese </a:t>
            </a:r>
            <a:r>
              <a:rPr lang="en-US" sz="2000" dirty="0" smtClean="0">
                <a:solidFill>
                  <a:prstClr val="black"/>
                </a:solidFill>
              </a:rPr>
              <a:t>institutions…</a:t>
            </a:r>
          </a:p>
          <a:p>
            <a:endParaRPr lang="en-US" sz="2000" dirty="0">
              <a:solidFill>
                <a:prstClr val="black"/>
              </a:solidFill>
            </a:endParaRPr>
          </a:p>
          <a:p>
            <a:r>
              <a:rPr lang="en-US" sz="2000" dirty="0">
                <a:solidFill>
                  <a:prstClr val="black"/>
                </a:solidFill>
              </a:rPr>
              <a:t>Because racial discriminations are in most circumstances irrelevant, and therefore prohibited, it by no means follows that, in dealing with the perils of war, Congress and the Executive are wholly precluded from taking into account those facts and circumstances which are relevant to measures for our national defense and for the successful prosecution of the war, and which may, in fact, place citizens of one ancestry in a different category from others . . .</a:t>
            </a:r>
          </a:p>
          <a:p>
            <a:endParaRPr lang="en-US" sz="2000" dirty="0">
              <a:solidFill>
                <a:prstClr val="black"/>
              </a:solidFill>
            </a:endParaRPr>
          </a:p>
        </p:txBody>
      </p:sp>
    </p:spTree>
    <p:extLst>
      <p:ext uri="{BB962C8B-B14F-4D97-AF65-F5344CB8AC3E}">
        <p14:creationId xmlns:p14="http://schemas.microsoft.com/office/powerpoint/2010/main" val="401202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52400"/>
            <a:ext cx="6248400" cy="6494085"/>
          </a:xfrm>
          <a:prstGeom prst="rect">
            <a:avLst/>
          </a:prstGeom>
          <a:noFill/>
        </p:spPr>
        <p:txBody>
          <a:bodyPr wrap="square" rtlCol="0">
            <a:spAutoFit/>
          </a:bodyPr>
          <a:lstStyle/>
          <a:p>
            <a:pPr algn="ctr"/>
            <a:r>
              <a:rPr lang="en-US" b="1" dirty="0">
                <a:solidFill>
                  <a:prstClr val="black"/>
                </a:solidFill>
              </a:rPr>
              <a:t>EXECUTIVE ORDER 9066</a:t>
            </a:r>
            <a:br>
              <a:rPr lang="en-US" b="1" dirty="0">
                <a:solidFill>
                  <a:prstClr val="black"/>
                </a:solidFill>
              </a:rPr>
            </a:br>
            <a:r>
              <a:rPr lang="en-US" b="1" dirty="0">
                <a:solidFill>
                  <a:prstClr val="black"/>
                </a:solidFill>
              </a:rPr>
              <a:t>February 19, 1942   </a:t>
            </a:r>
            <a:endParaRPr lang="en-US" dirty="0">
              <a:solidFill>
                <a:prstClr val="black"/>
              </a:solidFill>
            </a:endParaRPr>
          </a:p>
          <a:p>
            <a:r>
              <a:rPr lang="en-US" sz="2000" b="1" dirty="0">
                <a:solidFill>
                  <a:prstClr val="black"/>
                </a:solidFill>
              </a:rPr>
              <a:t>Whereas, </a:t>
            </a:r>
            <a:r>
              <a:rPr lang="en-US" sz="2000" dirty="0">
                <a:solidFill>
                  <a:prstClr val="black"/>
                </a:solidFill>
              </a:rPr>
              <a:t>the successful prosecution of the war requires every possible protection against espionage and against sabotage to national-defense material, national-defense premises and national defense utilities . . .</a:t>
            </a:r>
          </a:p>
          <a:p>
            <a:endParaRPr lang="en-US" sz="2000" dirty="0">
              <a:solidFill>
                <a:prstClr val="black"/>
              </a:solidFill>
            </a:endParaRPr>
          </a:p>
          <a:p>
            <a:r>
              <a:rPr lang="en-US" sz="2000" b="1" dirty="0">
                <a:solidFill>
                  <a:prstClr val="black"/>
                </a:solidFill>
              </a:rPr>
              <a:t>Now therefore</a:t>
            </a:r>
            <a:r>
              <a:rPr lang="en-US" sz="2000" dirty="0">
                <a:solidFill>
                  <a:prstClr val="black"/>
                </a:solidFill>
              </a:rPr>
              <a:t>, by virtue of the authority vested in me as President of the United States, and Commander in Chief of the Army and Navy, I hereby authorize and direct the Secretary of War, and the Military Commanders whom he may from time to time designate, whenever he or any designated Commander deems such action to be necessary or desirable, </a:t>
            </a:r>
            <a:r>
              <a:rPr lang="en-US" sz="2000" b="1" dirty="0">
                <a:solidFill>
                  <a:srgbClr val="FF0000"/>
                </a:solidFill>
              </a:rPr>
              <a:t>to prescribe military areas in such places and of such extent as he or the appropriate Military Commander may determine, from which any or all persons may be excluded, and with respect to which, the right of any persons to enter, remain in, or leave shall be subject to whatever restriction the Secretary of War or the appropriate Military Commander may impose in his discretion</a:t>
            </a:r>
            <a:r>
              <a:rPr lang="en-US" sz="2000" dirty="0" smtClean="0">
                <a:solidFill>
                  <a:prstClr val="black"/>
                </a:solidFill>
              </a:rPr>
              <a:t>.</a:t>
            </a:r>
            <a:endParaRPr lang="en-US" sz="2000" dirty="0">
              <a:solidFill>
                <a:prstClr val="black"/>
              </a:solidFill>
            </a:endParaRPr>
          </a:p>
        </p:txBody>
      </p:sp>
    </p:spTree>
    <p:extLst>
      <p:ext uri="{BB962C8B-B14F-4D97-AF65-F5344CB8AC3E}">
        <p14:creationId xmlns:p14="http://schemas.microsoft.com/office/powerpoint/2010/main" val="36034786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https://coreycr0708.wikispaces.com/file/view/Order_9066.jpg/34427571/Order_9066.jpg"/>
          <p:cNvPicPr>
            <a:picLocks noChangeAspect="1" noChangeArrowheads="1"/>
          </p:cNvPicPr>
          <p:nvPr/>
        </p:nvPicPr>
        <p:blipFill>
          <a:blip r:embed="rId3" cstate="print"/>
          <a:srcRect/>
          <a:stretch>
            <a:fillRect/>
          </a:stretch>
        </p:blipFill>
        <p:spPr bwMode="auto">
          <a:xfrm>
            <a:off x="1987296" y="131956"/>
            <a:ext cx="5327904" cy="6497444"/>
          </a:xfrm>
          <a:prstGeom prst="rect">
            <a:avLst/>
          </a:prstGeom>
          <a:noFill/>
        </p:spPr>
      </p:pic>
    </p:spTree>
    <p:extLst>
      <p:ext uri="{BB962C8B-B14F-4D97-AF65-F5344CB8AC3E}">
        <p14:creationId xmlns:p14="http://schemas.microsoft.com/office/powerpoint/2010/main" val="32850900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8786" y="-38784"/>
            <a:ext cx="5758814" cy="68967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894364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09600"/>
            <a:ext cx="9212158" cy="55973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686130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http://www.colorado.gov/dpa/doit/archives/wwcod/image8-2.gif"/>
          <p:cNvPicPr>
            <a:picLocks noChangeAspect="1" noChangeArrowheads="1"/>
          </p:cNvPicPr>
          <p:nvPr/>
        </p:nvPicPr>
        <p:blipFill>
          <a:blip r:embed="rId3" cstate="print"/>
          <a:srcRect/>
          <a:stretch>
            <a:fillRect/>
          </a:stretch>
        </p:blipFill>
        <p:spPr bwMode="auto">
          <a:xfrm>
            <a:off x="819397" y="0"/>
            <a:ext cx="8240414" cy="6629400"/>
          </a:xfrm>
          <a:prstGeom prst="rect">
            <a:avLst/>
          </a:prstGeom>
          <a:noFill/>
        </p:spPr>
      </p:pic>
    </p:spTree>
    <p:extLst>
      <p:ext uri="{BB962C8B-B14F-4D97-AF65-F5344CB8AC3E}">
        <p14:creationId xmlns:p14="http://schemas.microsoft.com/office/powerpoint/2010/main" val="3886050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www.mlra.org/tak/imprisoned/920_442ndRegiment.jpg"/>
          <p:cNvPicPr>
            <a:picLocks noChangeAspect="1" noChangeArrowheads="1"/>
          </p:cNvPicPr>
          <p:nvPr/>
        </p:nvPicPr>
        <p:blipFill>
          <a:blip r:embed="rId3" cstate="print"/>
          <a:srcRect/>
          <a:stretch>
            <a:fillRect/>
          </a:stretch>
        </p:blipFill>
        <p:spPr bwMode="auto">
          <a:xfrm>
            <a:off x="228600" y="381000"/>
            <a:ext cx="8763000" cy="6057901"/>
          </a:xfrm>
          <a:prstGeom prst="rect">
            <a:avLst/>
          </a:prstGeom>
          <a:noFill/>
        </p:spPr>
      </p:pic>
    </p:spTree>
    <p:extLst>
      <p:ext uri="{BB962C8B-B14F-4D97-AF65-F5344CB8AC3E}">
        <p14:creationId xmlns:p14="http://schemas.microsoft.com/office/powerpoint/2010/main" val="24938732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8959"/>
            <a:ext cx="4681147" cy="6839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967720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law2.umkc.edu/faculty/projects/ftrials/conlaw/korematsu.jpg"/>
          <p:cNvPicPr>
            <a:picLocks noChangeAspect="1" noChangeArrowheads="1"/>
          </p:cNvPicPr>
          <p:nvPr/>
        </p:nvPicPr>
        <p:blipFill>
          <a:blip r:embed="rId3" cstate="print"/>
          <a:srcRect/>
          <a:stretch>
            <a:fillRect/>
          </a:stretch>
        </p:blipFill>
        <p:spPr bwMode="auto">
          <a:xfrm>
            <a:off x="1752600" y="218238"/>
            <a:ext cx="5356809" cy="6563562"/>
          </a:xfrm>
          <a:prstGeom prst="rect">
            <a:avLst/>
          </a:prstGeom>
          <a:noFill/>
        </p:spPr>
      </p:pic>
    </p:spTree>
    <p:extLst>
      <p:ext uri="{BB962C8B-B14F-4D97-AF65-F5344CB8AC3E}">
        <p14:creationId xmlns:p14="http://schemas.microsoft.com/office/powerpoint/2010/main" val="25063738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0"/>
            <a:ext cx="7543800" cy="6124754"/>
          </a:xfrm>
          <a:prstGeom prst="rect">
            <a:avLst/>
          </a:prstGeom>
          <a:noFill/>
        </p:spPr>
        <p:txBody>
          <a:bodyPr wrap="square" rtlCol="0">
            <a:spAutoFit/>
          </a:bodyPr>
          <a:lstStyle/>
          <a:p>
            <a:pPr algn="ctr"/>
            <a:r>
              <a:rPr lang="en-US" i="1" dirty="0" err="1">
                <a:solidFill>
                  <a:prstClr val="black"/>
                </a:solidFill>
              </a:rPr>
              <a:t>Korematsu</a:t>
            </a:r>
            <a:r>
              <a:rPr lang="en-US" i="1" dirty="0">
                <a:solidFill>
                  <a:prstClr val="black"/>
                </a:solidFill>
              </a:rPr>
              <a:t> v. United States </a:t>
            </a:r>
            <a:r>
              <a:rPr lang="en-US" dirty="0">
                <a:solidFill>
                  <a:prstClr val="black"/>
                </a:solidFill>
              </a:rPr>
              <a:t>(1944)</a:t>
            </a:r>
          </a:p>
          <a:p>
            <a:pPr algn="ctr"/>
            <a:endParaRPr lang="en-US" dirty="0">
              <a:solidFill>
                <a:prstClr val="black"/>
              </a:solidFill>
            </a:endParaRPr>
          </a:p>
          <a:p>
            <a:r>
              <a:rPr lang="en-US" sz="2000" dirty="0" smtClean="0">
                <a:solidFill>
                  <a:prstClr val="black"/>
                </a:solidFill>
              </a:rPr>
              <a:t>To </a:t>
            </a:r>
            <a:r>
              <a:rPr lang="en-US" sz="2000" dirty="0">
                <a:solidFill>
                  <a:prstClr val="black"/>
                </a:solidFill>
              </a:rPr>
              <a:t>cast this case into outlines of racial prejudice, without reference to the real military dangers which were presented, merely confuses the issue. </a:t>
            </a:r>
            <a:r>
              <a:rPr lang="en-US" sz="2000" b="1" dirty="0" err="1">
                <a:solidFill>
                  <a:srgbClr val="FF0000"/>
                </a:solidFill>
              </a:rPr>
              <a:t>Korematsu</a:t>
            </a:r>
            <a:r>
              <a:rPr lang="en-US" sz="2000" b="1" dirty="0">
                <a:solidFill>
                  <a:srgbClr val="FF0000"/>
                </a:solidFill>
              </a:rPr>
              <a:t> was not excluded from the Military Area because of hostility to him or his race. He was excluded because we are at war with the Japanese Empire, because the properly constituted military authorities feared an invasion of our West Coast and felt constrained to take proper security measures, </a:t>
            </a:r>
            <a:r>
              <a:rPr lang="en-US" sz="2000" dirty="0">
                <a:solidFill>
                  <a:prstClr val="black"/>
                </a:solidFill>
              </a:rPr>
              <a:t>because they decided that the military urgency of the situation demanded that all citizens of Japanese ancestry be segregated from the West Coast temporarily, and, finally, because Congress, reposing its confidence in this time of war in our military leaders -- as inevitably it must -- determined that they should have the power to do just this. </a:t>
            </a:r>
            <a:r>
              <a:rPr lang="en-US" sz="2000" b="1" dirty="0">
                <a:solidFill>
                  <a:srgbClr val="FF0000"/>
                </a:solidFill>
              </a:rPr>
              <a:t>There was evidence of disloyalty on the part of some, the military authorities considered that the need for action was great, and time was short. We cannot -- by availing ourselves of the calm perspective of hindsight -- now say that, at that time, these actions were unjustified.</a:t>
            </a:r>
          </a:p>
          <a:p>
            <a:endParaRPr lang="en-US" dirty="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34392955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0"/>
            <a:ext cx="7315200" cy="5786199"/>
          </a:xfrm>
          <a:prstGeom prst="rect">
            <a:avLst/>
          </a:prstGeom>
          <a:noFill/>
        </p:spPr>
        <p:txBody>
          <a:bodyPr wrap="square" rtlCol="0">
            <a:spAutoFit/>
          </a:bodyPr>
          <a:lstStyle/>
          <a:p>
            <a:pPr algn="ctr"/>
            <a:r>
              <a:rPr lang="en-US" i="1" dirty="0" err="1">
                <a:solidFill>
                  <a:prstClr val="black"/>
                </a:solidFill>
              </a:rPr>
              <a:t>Korematsu</a:t>
            </a:r>
            <a:r>
              <a:rPr lang="en-US" dirty="0">
                <a:solidFill>
                  <a:prstClr val="black"/>
                </a:solidFill>
              </a:rPr>
              <a:t> —Murphy </a:t>
            </a:r>
            <a:r>
              <a:rPr lang="en-US" dirty="0" smtClean="0">
                <a:solidFill>
                  <a:prstClr val="black"/>
                </a:solidFill>
              </a:rPr>
              <a:t>dissent</a:t>
            </a:r>
          </a:p>
          <a:p>
            <a:pPr algn="ctr"/>
            <a:endParaRPr lang="en-US" dirty="0">
              <a:solidFill>
                <a:prstClr val="black"/>
              </a:solidFill>
            </a:endParaRPr>
          </a:p>
          <a:p>
            <a:pPr algn="ctr"/>
            <a:endParaRPr lang="en-US" dirty="0">
              <a:solidFill>
                <a:prstClr val="black"/>
              </a:solidFill>
            </a:endParaRPr>
          </a:p>
          <a:p>
            <a:endParaRPr lang="en-US" dirty="0">
              <a:solidFill>
                <a:prstClr val="black"/>
              </a:solidFill>
            </a:endParaRPr>
          </a:p>
          <a:p>
            <a:r>
              <a:rPr lang="en-US" sz="2000" dirty="0" smtClean="0">
                <a:solidFill>
                  <a:prstClr val="black"/>
                </a:solidFill>
              </a:rPr>
              <a:t>Justification </a:t>
            </a:r>
            <a:r>
              <a:rPr lang="en-US" sz="2000" dirty="0">
                <a:solidFill>
                  <a:prstClr val="black"/>
                </a:solidFill>
              </a:rPr>
              <a:t>for the exclusion is sought, instead, mainly upon questionable racial and sociological grounds not ordinarily within the realm of expert military judgment, supplemented by certain semi-military conclusions drawn from an unwarranted use of circumstantial evidence . . .</a:t>
            </a:r>
          </a:p>
          <a:p>
            <a:endParaRPr lang="en-US" sz="2000" dirty="0">
              <a:solidFill>
                <a:prstClr val="black"/>
              </a:solidFill>
            </a:endParaRPr>
          </a:p>
          <a:p>
            <a:r>
              <a:rPr lang="en-US" sz="2000" b="1" dirty="0">
                <a:solidFill>
                  <a:srgbClr val="FF0000"/>
                </a:solidFill>
              </a:rPr>
              <a:t>I dissent, therefore, from this legalization of racism. Racial discrimination in any form and in any degree has no justifiable part whatever in our democratic way of life. It is unattractive in any setting, but it is utterly revolting among a free people who have embraced the principles set forth in the Constitution of the United States.</a:t>
            </a:r>
          </a:p>
          <a:p>
            <a:endParaRPr lang="en-US" sz="2000" dirty="0">
              <a:solidFill>
                <a:prstClr val="black"/>
              </a:solidFill>
            </a:endParaRPr>
          </a:p>
          <a:p>
            <a:endParaRPr lang="en-US" sz="2000" dirty="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20849861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32656"/>
            <a:ext cx="5410200" cy="6779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637076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258" y="228600"/>
            <a:ext cx="8171487" cy="64007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37816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34315"/>
            <a:ext cx="8001000" cy="64508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499365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533400"/>
            <a:ext cx="3200400"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685800"/>
            <a:ext cx="3616444" cy="541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3369129"/>
            <a:ext cx="2190750" cy="28561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0609512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911" y="381000"/>
            <a:ext cx="8610972" cy="594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98711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7721" y="362534"/>
            <a:ext cx="8052880" cy="61144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620606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533400"/>
            <a:ext cx="8669453" cy="57023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428503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533400"/>
            <a:ext cx="8686800"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3115229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4623" y="152400"/>
            <a:ext cx="8294558" cy="632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3033684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iss-obit.1.jpg"/>
          <p:cNvPicPr>
            <a:picLocks noChangeAspect="1"/>
          </p:cNvPicPr>
          <p:nvPr/>
        </p:nvPicPr>
        <p:blipFill>
          <a:blip r:embed="rId3" cstate="print"/>
          <a:stretch>
            <a:fillRect/>
          </a:stretch>
        </p:blipFill>
        <p:spPr>
          <a:xfrm>
            <a:off x="2453268" y="381000"/>
            <a:ext cx="4348976" cy="5943600"/>
          </a:xfrm>
          <a:prstGeom prst="rect">
            <a:avLst/>
          </a:prstGeom>
        </p:spPr>
      </p:pic>
    </p:spTree>
    <p:extLst>
      <p:ext uri="{BB962C8B-B14F-4D97-AF65-F5344CB8AC3E}">
        <p14:creationId xmlns:p14="http://schemas.microsoft.com/office/powerpoint/2010/main" val="17683007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ixon pumpkin.jpg"/>
          <p:cNvPicPr>
            <a:picLocks noChangeAspect="1"/>
          </p:cNvPicPr>
          <p:nvPr/>
        </p:nvPicPr>
        <p:blipFill>
          <a:blip r:embed="rId3" cstate="print"/>
          <a:stretch>
            <a:fillRect/>
          </a:stretch>
        </p:blipFill>
        <p:spPr>
          <a:xfrm>
            <a:off x="458152" y="228600"/>
            <a:ext cx="8227696" cy="6400800"/>
          </a:xfrm>
          <a:prstGeom prst="rect">
            <a:avLst/>
          </a:prstGeom>
        </p:spPr>
      </p:pic>
    </p:spTree>
    <p:extLst>
      <p:ext uri="{BB962C8B-B14F-4D97-AF65-F5344CB8AC3E}">
        <p14:creationId xmlns:p14="http://schemas.microsoft.com/office/powerpoint/2010/main" val="253431489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8200" y="84840"/>
            <a:ext cx="4978400" cy="66207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282181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carthylist.jpg"/>
          <p:cNvPicPr>
            <a:picLocks noChangeAspect="1"/>
          </p:cNvPicPr>
          <p:nvPr/>
        </p:nvPicPr>
        <p:blipFill>
          <a:blip r:embed="rId3" cstate="print"/>
          <a:stretch>
            <a:fillRect/>
          </a:stretch>
        </p:blipFill>
        <p:spPr>
          <a:xfrm>
            <a:off x="1013012" y="533400"/>
            <a:ext cx="7315698" cy="5638800"/>
          </a:xfrm>
          <a:prstGeom prst="rect">
            <a:avLst/>
          </a:prstGeom>
        </p:spPr>
      </p:pic>
    </p:spTree>
    <p:extLst>
      <p:ext uri="{BB962C8B-B14F-4D97-AF65-F5344CB8AC3E}">
        <p14:creationId xmlns:p14="http://schemas.microsoft.com/office/powerpoint/2010/main" val="413817265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http://www.jpl.nasa.gov/images/sputnik/sputnik-browse.jpg"/>
          <p:cNvPicPr>
            <a:picLocks noChangeAspect="1" noChangeArrowheads="1"/>
          </p:cNvPicPr>
          <p:nvPr/>
        </p:nvPicPr>
        <p:blipFill>
          <a:blip r:embed="rId3" cstate="print"/>
          <a:srcRect/>
          <a:stretch>
            <a:fillRect/>
          </a:stretch>
        </p:blipFill>
        <p:spPr bwMode="auto">
          <a:xfrm>
            <a:off x="152400" y="-2581"/>
            <a:ext cx="8991600" cy="6932235"/>
          </a:xfrm>
          <a:prstGeom prst="rect">
            <a:avLst/>
          </a:prstGeom>
          <a:noFill/>
        </p:spPr>
      </p:pic>
    </p:spTree>
    <p:extLst>
      <p:ext uri="{BB962C8B-B14F-4D97-AF65-F5344CB8AC3E}">
        <p14:creationId xmlns:p14="http://schemas.microsoft.com/office/powerpoint/2010/main" val="317478330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914400"/>
            <a:ext cx="6781800" cy="1477328"/>
          </a:xfrm>
          <a:prstGeom prst="rect">
            <a:avLst/>
          </a:prstGeom>
          <a:noFill/>
        </p:spPr>
        <p:txBody>
          <a:bodyPr wrap="square" rtlCol="0">
            <a:spAutoFit/>
          </a:bodyPr>
          <a:lstStyle/>
          <a:p>
            <a:r>
              <a:rPr lang="en-US" dirty="0">
                <a:solidFill>
                  <a:prstClr val="black"/>
                </a:solidFill>
              </a:rPr>
              <a:t>Nothing contained in this Act shall be construed to authorize any department, agency, officer or employee of the United States to exercise any direction, supervision, or control over the curriculum, program of instruction, administration, or personnel of any educational institution or school system.</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2" y="2743200"/>
            <a:ext cx="6766558"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7111553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838201"/>
            <a:ext cx="8837333" cy="5273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026038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 y="0"/>
            <a:ext cx="90297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60101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129619"/>
            <a:ext cx="4267200" cy="65987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664032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381000"/>
            <a:ext cx="7721600"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2389230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1321" y="341630"/>
            <a:ext cx="8121679" cy="59829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5534629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 y="42863"/>
            <a:ext cx="9029700" cy="6772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5208670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777130"/>
            <a:ext cx="8915399" cy="52587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1100303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457200"/>
            <a:ext cx="8637494" cy="5873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490264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redith.jpg"/>
          <p:cNvPicPr>
            <a:picLocks noChangeAspect="1"/>
          </p:cNvPicPr>
          <p:nvPr/>
        </p:nvPicPr>
        <p:blipFill>
          <a:blip r:embed="rId3" cstate="print"/>
          <a:stretch>
            <a:fillRect/>
          </a:stretch>
        </p:blipFill>
        <p:spPr>
          <a:xfrm>
            <a:off x="447515" y="685800"/>
            <a:ext cx="8491585" cy="5334000"/>
          </a:xfrm>
          <a:prstGeom prst="rect">
            <a:avLst/>
          </a:prstGeom>
        </p:spPr>
      </p:pic>
    </p:spTree>
    <p:extLst>
      <p:ext uri="{BB962C8B-B14F-4D97-AF65-F5344CB8AC3E}">
        <p14:creationId xmlns:p14="http://schemas.microsoft.com/office/powerpoint/2010/main" val="8463311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http://graphics8.nytimes.com/packages/images/photo/2008/09/22/20080924MISS/25117557.JPG"/>
          <p:cNvPicPr>
            <a:picLocks noChangeAspect="1" noChangeArrowheads="1"/>
          </p:cNvPicPr>
          <p:nvPr/>
        </p:nvPicPr>
        <p:blipFill>
          <a:blip r:embed="rId3" cstate="print"/>
          <a:srcRect/>
          <a:stretch>
            <a:fillRect/>
          </a:stretch>
        </p:blipFill>
        <p:spPr bwMode="auto">
          <a:xfrm>
            <a:off x="-18184" y="304800"/>
            <a:ext cx="9056704" cy="6324600"/>
          </a:xfrm>
          <a:prstGeom prst="rect">
            <a:avLst/>
          </a:prstGeom>
          <a:noFill/>
        </p:spPr>
      </p:pic>
    </p:spTree>
    <p:extLst>
      <p:ext uri="{BB962C8B-B14F-4D97-AF65-F5344CB8AC3E}">
        <p14:creationId xmlns:p14="http://schemas.microsoft.com/office/powerpoint/2010/main" val="107869502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115550" cy="742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390063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rnett.jpg"/>
          <p:cNvPicPr>
            <a:picLocks noChangeAspect="1"/>
          </p:cNvPicPr>
          <p:nvPr/>
        </p:nvPicPr>
        <p:blipFill>
          <a:blip r:embed="rId3" cstate="print"/>
          <a:stretch>
            <a:fillRect/>
          </a:stretch>
        </p:blipFill>
        <p:spPr>
          <a:xfrm>
            <a:off x="56444" y="342900"/>
            <a:ext cx="9087555" cy="6134100"/>
          </a:xfrm>
          <a:prstGeom prst="rect">
            <a:avLst/>
          </a:prstGeom>
        </p:spPr>
      </p:pic>
    </p:spTree>
    <p:extLst>
      <p:ext uri="{BB962C8B-B14F-4D97-AF65-F5344CB8AC3E}">
        <p14:creationId xmlns:p14="http://schemas.microsoft.com/office/powerpoint/2010/main" val="133449971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533400"/>
            <a:ext cx="7924800" cy="6186309"/>
          </a:xfrm>
          <a:prstGeom prst="rect">
            <a:avLst/>
          </a:prstGeom>
          <a:noFill/>
        </p:spPr>
        <p:txBody>
          <a:bodyPr wrap="square" rtlCol="0">
            <a:spAutoFit/>
          </a:bodyPr>
          <a:lstStyle/>
          <a:p>
            <a:r>
              <a:rPr lang="en-US" b="1" dirty="0" smtClean="0">
                <a:solidFill>
                  <a:prstClr val="black"/>
                </a:solidFill>
              </a:rPr>
              <a:t>	Robert </a:t>
            </a:r>
            <a:r>
              <a:rPr lang="en-US" b="1" dirty="0">
                <a:solidFill>
                  <a:prstClr val="black"/>
                </a:solidFill>
              </a:rPr>
              <a:t>Kennedy:</a:t>
            </a:r>
            <a:r>
              <a:rPr lang="en-US" dirty="0">
                <a:solidFill>
                  <a:prstClr val="black"/>
                </a:solidFill>
              </a:rPr>
              <a:t> I think, Governor, that the President had some questions that he wanted answers to—</a:t>
            </a:r>
          </a:p>
          <a:p>
            <a:r>
              <a:rPr lang="en-US" b="1" dirty="0" smtClean="0">
                <a:solidFill>
                  <a:prstClr val="black"/>
                </a:solidFill>
              </a:rPr>
              <a:t>	Ross </a:t>
            </a:r>
            <a:r>
              <a:rPr lang="en-US" b="1" dirty="0">
                <a:solidFill>
                  <a:prstClr val="black"/>
                </a:solidFill>
              </a:rPr>
              <a:t>Barnett:</a:t>
            </a:r>
            <a:r>
              <a:rPr lang="en-US" dirty="0">
                <a:solidFill>
                  <a:prstClr val="black"/>
                </a:solidFill>
              </a:rPr>
              <a:t> Well—</a:t>
            </a:r>
          </a:p>
          <a:p>
            <a:r>
              <a:rPr lang="en-US" b="1" dirty="0" smtClean="0">
                <a:solidFill>
                  <a:prstClr val="black"/>
                </a:solidFill>
              </a:rPr>
              <a:t>	Robert </a:t>
            </a:r>
            <a:r>
              <a:rPr lang="en-US" b="1" dirty="0">
                <a:solidFill>
                  <a:prstClr val="black"/>
                </a:solidFill>
              </a:rPr>
              <a:t>Kennedy:</a:t>
            </a:r>
            <a:r>
              <a:rPr lang="en-US" dirty="0">
                <a:solidFill>
                  <a:prstClr val="black"/>
                </a:solidFill>
              </a:rPr>
              <a:t> —to make his own determination.</a:t>
            </a:r>
          </a:p>
          <a:p>
            <a:r>
              <a:rPr lang="en-US" b="1" dirty="0" smtClean="0">
                <a:solidFill>
                  <a:prstClr val="black"/>
                </a:solidFill>
              </a:rPr>
              <a:t>	Barnett</a:t>
            </a:r>
            <a:r>
              <a:rPr lang="en-US" b="1" dirty="0">
                <a:solidFill>
                  <a:prstClr val="black"/>
                </a:solidFill>
              </a:rPr>
              <a:t>:</a:t>
            </a:r>
            <a:r>
              <a:rPr lang="en-US" dirty="0">
                <a:solidFill>
                  <a:prstClr val="black"/>
                </a:solidFill>
              </a:rPr>
              <a:t> That’s right. He wanted to know if I would obey the orders of the court, and I told him I’d have to </a:t>
            </a:r>
            <a:r>
              <a:rPr lang="en-US" dirty="0" smtClean="0">
                <a:solidFill>
                  <a:prstClr val="black"/>
                </a:solidFill>
              </a:rPr>
              <a:t>give some </a:t>
            </a:r>
            <a:r>
              <a:rPr lang="en-US" dirty="0">
                <a:solidFill>
                  <a:prstClr val="black"/>
                </a:solidFill>
              </a:rPr>
              <a:t>. . . study that over. That’s a serious thing.</a:t>
            </a:r>
          </a:p>
          <a:p>
            <a:r>
              <a:rPr lang="en-US" dirty="0" smtClean="0">
                <a:solidFill>
                  <a:prstClr val="black"/>
                </a:solidFill>
              </a:rPr>
              <a:t>	I’ve </a:t>
            </a:r>
            <a:r>
              <a:rPr lang="en-US" dirty="0">
                <a:solidFill>
                  <a:prstClr val="black"/>
                </a:solidFill>
              </a:rPr>
              <a:t>taken an oath to abide by the laws of </a:t>
            </a:r>
            <a:r>
              <a:rPr lang="en-US" i="1" dirty="0">
                <a:solidFill>
                  <a:prstClr val="black"/>
                </a:solidFill>
              </a:rPr>
              <a:t>this</a:t>
            </a:r>
            <a:r>
              <a:rPr lang="en-US" dirty="0">
                <a:solidFill>
                  <a:prstClr val="black"/>
                </a:solidFill>
              </a:rPr>
              <a:t> state and our </a:t>
            </a:r>
            <a:r>
              <a:rPr lang="en-US" i="1" dirty="0">
                <a:solidFill>
                  <a:prstClr val="black"/>
                </a:solidFill>
              </a:rPr>
              <a:t>state</a:t>
            </a:r>
            <a:r>
              <a:rPr lang="en-US" dirty="0">
                <a:solidFill>
                  <a:prstClr val="black"/>
                </a:solidFill>
              </a:rPr>
              <a:t> constitution and the constitution of the United States. And, General, how can I violate my oath of office? How can I do that, and live with the people of Mississippi? You know, they’re expecting me to keep my word. That’s what I’m up against—</a:t>
            </a:r>
          </a:p>
          <a:p>
            <a:r>
              <a:rPr lang="en-US" b="1" dirty="0" smtClean="0">
                <a:solidFill>
                  <a:prstClr val="black"/>
                </a:solidFill>
              </a:rPr>
              <a:t>	President </a:t>
            </a:r>
            <a:r>
              <a:rPr lang="en-US" b="1" dirty="0">
                <a:solidFill>
                  <a:prstClr val="black"/>
                </a:solidFill>
              </a:rPr>
              <a:t>Kennedy:</a:t>
            </a:r>
            <a:r>
              <a:rPr lang="en-US" dirty="0">
                <a:solidFill>
                  <a:prstClr val="black"/>
                </a:solidFill>
              </a:rPr>
              <a:t> </a:t>
            </a:r>
            <a:r>
              <a:rPr lang="en-US" dirty="0" smtClean="0">
                <a:solidFill>
                  <a:prstClr val="black"/>
                </a:solidFill>
              </a:rPr>
              <a:t>Oh, </a:t>
            </a:r>
            <a:r>
              <a:rPr lang="en-US" dirty="0">
                <a:solidFill>
                  <a:prstClr val="black"/>
                </a:solidFill>
              </a:rPr>
              <a:t>Governor—</a:t>
            </a:r>
          </a:p>
          <a:p>
            <a:r>
              <a:rPr lang="en-US" b="1" dirty="0" smtClean="0">
                <a:solidFill>
                  <a:prstClr val="black"/>
                </a:solidFill>
              </a:rPr>
              <a:t>	Barnett</a:t>
            </a:r>
            <a:r>
              <a:rPr lang="en-US" b="1" dirty="0">
                <a:solidFill>
                  <a:prstClr val="black"/>
                </a:solidFill>
              </a:rPr>
              <a:t>:</a:t>
            </a:r>
            <a:r>
              <a:rPr lang="en-US" dirty="0">
                <a:solidFill>
                  <a:prstClr val="black"/>
                </a:solidFill>
              </a:rPr>
              <a:t> —and I don’t understand why the court wouldn’t understand that—</a:t>
            </a:r>
          </a:p>
          <a:p>
            <a:r>
              <a:rPr lang="en-US" b="1" dirty="0" smtClean="0">
                <a:solidFill>
                  <a:prstClr val="black"/>
                </a:solidFill>
              </a:rPr>
              <a:t>	President </a:t>
            </a:r>
            <a:r>
              <a:rPr lang="en-US" b="1" dirty="0">
                <a:solidFill>
                  <a:prstClr val="black"/>
                </a:solidFill>
              </a:rPr>
              <a:t>Kennedy:</a:t>
            </a:r>
            <a:r>
              <a:rPr lang="en-US" dirty="0">
                <a:solidFill>
                  <a:prstClr val="black"/>
                </a:solidFill>
              </a:rPr>
              <a:t> Governor, this is the President speaking.</a:t>
            </a:r>
          </a:p>
          <a:p>
            <a:r>
              <a:rPr lang="en-US" b="1" dirty="0" smtClean="0">
                <a:solidFill>
                  <a:prstClr val="black"/>
                </a:solidFill>
              </a:rPr>
              <a:t>	Barnett</a:t>
            </a:r>
            <a:r>
              <a:rPr lang="en-US" b="1" dirty="0">
                <a:solidFill>
                  <a:prstClr val="black"/>
                </a:solidFill>
              </a:rPr>
              <a:t>:</a:t>
            </a:r>
            <a:r>
              <a:rPr lang="en-US" dirty="0">
                <a:solidFill>
                  <a:prstClr val="black"/>
                </a:solidFill>
              </a:rPr>
              <a:t> Yes, sir, Mr. President.</a:t>
            </a:r>
          </a:p>
          <a:p>
            <a:r>
              <a:rPr lang="en-US" b="1" dirty="0" smtClean="0">
                <a:solidFill>
                  <a:prstClr val="black"/>
                </a:solidFill>
              </a:rPr>
              <a:t>	President </a:t>
            </a:r>
            <a:r>
              <a:rPr lang="en-US" b="1" dirty="0">
                <a:solidFill>
                  <a:prstClr val="black"/>
                </a:solidFill>
              </a:rPr>
              <a:t>Kennedy:</a:t>
            </a:r>
            <a:r>
              <a:rPr lang="en-US" dirty="0">
                <a:solidFill>
                  <a:prstClr val="black"/>
                </a:solidFill>
              </a:rPr>
              <a:t> </a:t>
            </a:r>
            <a:r>
              <a:rPr lang="en-US" dirty="0" smtClean="0">
                <a:solidFill>
                  <a:prstClr val="black"/>
                </a:solidFill>
              </a:rPr>
              <a:t>Now, </a:t>
            </a:r>
            <a:r>
              <a:rPr lang="en-US" dirty="0">
                <a:solidFill>
                  <a:prstClr val="black"/>
                </a:solidFill>
              </a:rPr>
              <a:t>it’s—I know that your feeling about the law of </a:t>
            </a:r>
            <a:r>
              <a:rPr lang="en-US" dirty="0" smtClean="0">
                <a:solidFill>
                  <a:prstClr val="black"/>
                </a:solidFill>
              </a:rPr>
              <a:t>Mississippi, </a:t>
            </a:r>
            <a:r>
              <a:rPr lang="en-US" dirty="0">
                <a:solidFill>
                  <a:prstClr val="black"/>
                </a:solidFill>
              </a:rPr>
              <a:t>and the fact that you don’t want to carry out that court order.</a:t>
            </a:r>
          </a:p>
          <a:p>
            <a:r>
              <a:rPr lang="en-US" dirty="0" smtClean="0">
                <a:solidFill>
                  <a:prstClr val="black"/>
                </a:solidFill>
              </a:rPr>
              <a:t>	What </a:t>
            </a:r>
            <a:r>
              <a:rPr lang="en-US" dirty="0">
                <a:solidFill>
                  <a:prstClr val="black"/>
                </a:solidFill>
              </a:rPr>
              <a:t>we really want to have from you, though, is some understanding about whether the state police will maintain law and order. We understand your feeling about the court order</a:t>
            </a:r>
            <a:r>
              <a:rPr lang="en-US" dirty="0" smtClean="0">
                <a:solidFill>
                  <a:prstClr val="black"/>
                </a:solidFill>
              </a:rPr>
              <a:t>—</a:t>
            </a:r>
            <a:endParaRPr lang="en-US" dirty="0">
              <a:solidFill>
                <a:prstClr val="black"/>
              </a:solidFill>
            </a:endParaRPr>
          </a:p>
        </p:txBody>
      </p:sp>
    </p:spTree>
    <p:extLst>
      <p:ext uri="{BB962C8B-B14F-4D97-AF65-F5344CB8AC3E}">
        <p14:creationId xmlns:p14="http://schemas.microsoft.com/office/powerpoint/2010/main" val="219940031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533400"/>
            <a:ext cx="7848600" cy="6186309"/>
          </a:xfrm>
          <a:prstGeom prst="rect">
            <a:avLst/>
          </a:prstGeom>
          <a:noFill/>
        </p:spPr>
        <p:txBody>
          <a:bodyPr wrap="square" rtlCol="0">
            <a:spAutoFit/>
          </a:bodyPr>
          <a:lstStyle/>
          <a:p>
            <a:r>
              <a:rPr lang="en-US" b="1" dirty="0" smtClean="0">
                <a:solidFill>
                  <a:prstClr val="black"/>
                </a:solidFill>
              </a:rPr>
              <a:t>	Barnett</a:t>
            </a:r>
            <a:r>
              <a:rPr lang="en-US" b="1" dirty="0">
                <a:solidFill>
                  <a:prstClr val="black"/>
                </a:solidFill>
              </a:rPr>
              <a:t>:</a:t>
            </a:r>
            <a:r>
              <a:rPr lang="en-US" dirty="0">
                <a:solidFill>
                  <a:prstClr val="black"/>
                </a:solidFill>
              </a:rPr>
              <a:t> Yes.</a:t>
            </a:r>
          </a:p>
          <a:p>
            <a:r>
              <a:rPr lang="en-US" b="1" dirty="0" smtClean="0">
                <a:solidFill>
                  <a:prstClr val="black"/>
                </a:solidFill>
              </a:rPr>
              <a:t>	President Kennedy:</a:t>
            </a:r>
            <a:r>
              <a:rPr lang="en-US" dirty="0" smtClean="0">
                <a:solidFill>
                  <a:prstClr val="black"/>
                </a:solidFill>
              </a:rPr>
              <a:t> —and your disagreement with it. But what we’re concerned about is how much violence there’s going to be and what kind of action we’ll have to take to prevent it. And I’d like to get assurances from you that the state police down there will take positive action to maintain law and order. Then we’ll know what we have to do.</a:t>
            </a:r>
          </a:p>
          <a:p>
            <a:r>
              <a:rPr lang="en-US" b="1" dirty="0" smtClean="0">
                <a:solidFill>
                  <a:prstClr val="black"/>
                </a:solidFill>
              </a:rPr>
              <a:t>	Barnett:</a:t>
            </a:r>
            <a:r>
              <a:rPr lang="en-US" dirty="0" smtClean="0">
                <a:solidFill>
                  <a:prstClr val="black"/>
                </a:solidFill>
              </a:rPr>
              <a:t> They’ll take positive action, Mr. President, to maintain law and order as </a:t>
            </a:r>
            <a:r>
              <a:rPr lang="en-US" i="1" dirty="0" smtClean="0">
                <a:solidFill>
                  <a:prstClr val="black"/>
                </a:solidFill>
              </a:rPr>
              <a:t>best</a:t>
            </a:r>
            <a:r>
              <a:rPr lang="en-US" dirty="0" smtClean="0">
                <a:solidFill>
                  <a:prstClr val="black"/>
                </a:solidFill>
              </a:rPr>
              <a:t> we can.</a:t>
            </a:r>
          </a:p>
          <a:p>
            <a:r>
              <a:rPr lang="en-US" b="1" dirty="0" smtClean="0">
                <a:solidFill>
                  <a:prstClr val="black"/>
                </a:solidFill>
              </a:rPr>
              <a:t>	President Kennedy:</a:t>
            </a:r>
            <a:r>
              <a:rPr lang="en-US" dirty="0" smtClean="0">
                <a:solidFill>
                  <a:prstClr val="black"/>
                </a:solidFill>
              </a:rPr>
              <a:t> And, now, how good is—</a:t>
            </a:r>
          </a:p>
          <a:p>
            <a:r>
              <a:rPr lang="en-US" b="1" dirty="0" smtClean="0">
                <a:solidFill>
                  <a:prstClr val="black"/>
                </a:solidFill>
              </a:rPr>
              <a:t>	Barnett:</a:t>
            </a:r>
            <a:r>
              <a:rPr lang="en-US" dirty="0" smtClean="0">
                <a:solidFill>
                  <a:prstClr val="black"/>
                </a:solidFill>
              </a:rPr>
              <a:t> We’ll have 220 highway patrolmen—</a:t>
            </a:r>
          </a:p>
          <a:p>
            <a:r>
              <a:rPr lang="en-US" b="1" dirty="0" smtClean="0">
                <a:solidFill>
                  <a:prstClr val="black"/>
                </a:solidFill>
              </a:rPr>
              <a:t>	President Kennedy:</a:t>
            </a:r>
            <a:r>
              <a:rPr lang="en-US" dirty="0" smtClean="0">
                <a:solidFill>
                  <a:prstClr val="black"/>
                </a:solidFill>
              </a:rPr>
              <a:t> Right.</a:t>
            </a:r>
          </a:p>
          <a:p>
            <a:r>
              <a:rPr lang="en-US" b="1" dirty="0" smtClean="0">
                <a:solidFill>
                  <a:prstClr val="black"/>
                </a:solidFill>
              </a:rPr>
              <a:t>	Barnett:</a:t>
            </a:r>
            <a:r>
              <a:rPr lang="en-US" dirty="0" smtClean="0">
                <a:solidFill>
                  <a:prstClr val="black"/>
                </a:solidFill>
              </a:rPr>
              <a:t> And they’ll absolutely be unarmed.</a:t>
            </a:r>
          </a:p>
          <a:p>
            <a:r>
              <a:rPr lang="en-US" b="1" dirty="0" smtClean="0">
                <a:solidFill>
                  <a:prstClr val="black"/>
                </a:solidFill>
              </a:rPr>
              <a:t>	President Kennedy:</a:t>
            </a:r>
            <a:r>
              <a:rPr lang="en-US" dirty="0" smtClean="0">
                <a:solidFill>
                  <a:prstClr val="black"/>
                </a:solidFill>
              </a:rPr>
              <a:t> Right—</a:t>
            </a:r>
          </a:p>
          <a:p>
            <a:r>
              <a:rPr lang="en-US" b="1" dirty="0" smtClean="0">
                <a:solidFill>
                  <a:prstClr val="black"/>
                </a:solidFill>
              </a:rPr>
              <a:t>	Barnett:</a:t>
            </a:r>
            <a:r>
              <a:rPr lang="en-US" dirty="0" smtClean="0">
                <a:solidFill>
                  <a:prstClr val="black"/>
                </a:solidFill>
              </a:rPr>
              <a:t> Not a one of them will be armed.</a:t>
            </a:r>
          </a:p>
          <a:p>
            <a:r>
              <a:rPr lang="en-US" b="1" dirty="0" smtClean="0">
                <a:solidFill>
                  <a:prstClr val="black"/>
                </a:solidFill>
              </a:rPr>
              <a:t>	President Kennedy:</a:t>
            </a:r>
            <a:r>
              <a:rPr lang="en-US" dirty="0" smtClean="0">
                <a:solidFill>
                  <a:prstClr val="black"/>
                </a:solidFill>
              </a:rPr>
              <a:t> Well, no—but the problem is—well, what can they do to maintain law and order and prevent the gathering of a mob and action taken by the mob? What can they do? Can they stop that?</a:t>
            </a:r>
          </a:p>
          <a:p>
            <a:r>
              <a:rPr lang="en-US" b="1" dirty="0" smtClean="0">
                <a:solidFill>
                  <a:prstClr val="black"/>
                </a:solidFill>
              </a:rPr>
              <a:t>	Barnett:</a:t>
            </a:r>
            <a:r>
              <a:rPr lang="en-US" dirty="0" smtClean="0">
                <a:solidFill>
                  <a:prstClr val="black"/>
                </a:solidFill>
              </a:rPr>
              <a:t> Well, they’ll do their best to. They’ll do everything in their power to stop it.</a:t>
            </a:r>
          </a:p>
          <a:p>
            <a:r>
              <a:rPr lang="en-US" b="1" dirty="0" smtClean="0">
                <a:solidFill>
                  <a:prstClr val="black"/>
                </a:solidFill>
              </a:rPr>
              <a:t>	President Kennedy:</a:t>
            </a:r>
            <a:r>
              <a:rPr lang="en-US" dirty="0" smtClean="0">
                <a:solidFill>
                  <a:prstClr val="black"/>
                </a:solidFill>
              </a:rPr>
              <a:t> Now, what about the suggestions made by the Attorney General in regard to not permitting people to congregate and start a mob?</a:t>
            </a:r>
          </a:p>
        </p:txBody>
      </p:sp>
    </p:spTree>
    <p:extLst>
      <p:ext uri="{BB962C8B-B14F-4D97-AF65-F5344CB8AC3E}">
        <p14:creationId xmlns:p14="http://schemas.microsoft.com/office/powerpoint/2010/main" val="197479435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457200"/>
            <a:ext cx="7696200" cy="5909310"/>
          </a:xfrm>
          <a:prstGeom prst="rect">
            <a:avLst/>
          </a:prstGeom>
          <a:noFill/>
        </p:spPr>
        <p:txBody>
          <a:bodyPr wrap="square" rtlCol="0">
            <a:spAutoFit/>
          </a:bodyPr>
          <a:lstStyle/>
          <a:p>
            <a:r>
              <a:rPr lang="en-US" b="1" dirty="0" smtClean="0">
                <a:solidFill>
                  <a:prstClr val="black"/>
                </a:solidFill>
              </a:rPr>
              <a:t>	Barnett:</a:t>
            </a:r>
            <a:r>
              <a:rPr lang="en-US" dirty="0" smtClean="0">
                <a:solidFill>
                  <a:prstClr val="black"/>
                </a:solidFill>
              </a:rPr>
              <a:t> Well, we’ll do our best to keep ‘</a:t>
            </a:r>
            <a:r>
              <a:rPr lang="en-US" dirty="0" err="1" smtClean="0">
                <a:solidFill>
                  <a:prstClr val="black"/>
                </a:solidFill>
              </a:rPr>
              <a:t>em</a:t>
            </a:r>
            <a:r>
              <a:rPr lang="en-US" dirty="0" smtClean="0">
                <a:solidFill>
                  <a:prstClr val="black"/>
                </a:solidFill>
              </a:rPr>
              <a:t> from congregating, but that’s hard to do, you know.</a:t>
            </a:r>
          </a:p>
          <a:p>
            <a:r>
              <a:rPr lang="en-US" b="1" dirty="0" smtClean="0">
                <a:solidFill>
                  <a:prstClr val="black"/>
                </a:solidFill>
              </a:rPr>
              <a:t>	President Kennedy:</a:t>
            </a:r>
            <a:r>
              <a:rPr lang="en-US" dirty="0" smtClean="0">
                <a:solidFill>
                  <a:prstClr val="black"/>
                </a:solidFill>
              </a:rPr>
              <a:t> Well, just tell them to move along.</a:t>
            </a:r>
          </a:p>
          <a:p>
            <a:r>
              <a:rPr lang="en-US" b="1" dirty="0" smtClean="0">
                <a:solidFill>
                  <a:prstClr val="black"/>
                </a:solidFill>
              </a:rPr>
              <a:t>	Barnett:</a:t>
            </a:r>
            <a:r>
              <a:rPr lang="en-US" dirty="0" smtClean="0">
                <a:solidFill>
                  <a:prstClr val="black"/>
                </a:solidFill>
              </a:rPr>
              <a:t> When they start moving up on the sidewalks and different sides of the streets, what are you going to do about it?</a:t>
            </a:r>
          </a:p>
          <a:p>
            <a:r>
              <a:rPr lang="en-US" b="1" dirty="0" smtClean="0">
                <a:solidFill>
                  <a:prstClr val="black"/>
                </a:solidFill>
              </a:rPr>
              <a:t>	President Kennedy:</a:t>
            </a:r>
            <a:r>
              <a:rPr lang="en-US" dirty="0" smtClean="0">
                <a:solidFill>
                  <a:prstClr val="black"/>
                </a:solidFill>
              </a:rPr>
              <a:t> Well, now, as I understand it, Governor, you would do everything you can to </a:t>
            </a:r>
            <a:r>
              <a:rPr lang="en-US" i="1" dirty="0" smtClean="0">
                <a:solidFill>
                  <a:prstClr val="black"/>
                </a:solidFill>
              </a:rPr>
              <a:t>maintain </a:t>
            </a:r>
            <a:r>
              <a:rPr lang="en-US" dirty="0" smtClean="0">
                <a:solidFill>
                  <a:prstClr val="black"/>
                </a:solidFill>
              </a:rPr>
              <a:t>law and order.</a:t>
            </a:r>
          </a:p>
          <a:p>
            <a:r>
              <a:rPr lang="en-US" b="1" dirty="0" smtClean="0">
                <a:solidFill>
                  <a:prstClr val="black"/>
                </a:solidFill>
              </a:rPr>
              <a:t>	Barnett:</a:t>
            </a:r>
            <a:r>
              <a:rPr lang="en-US" dirty="0" smtClean="0">
                <a:solidFill>
                  <a:prstClr val="black"/>
                </a:solidFill>
              </a:rPr>
              <a:t> I’ll do everything in my power to maintain order—</a:t>
            </a:r>
          </a:p>
          <a:p>
            <a:r>
              <a:rPr lang="en-US" b="1" dirty="0" smtClean="0">
                <a:solidFill>
                  <a:prstClr val="black"/>
                </a:solidFill>
              </a:rPr>
              <a:t>	President Kennedy:</a:t>
            </a:r>
            <a:r>
              <a:rPr lang="en-US" dirty="0" smtClean="0">
                <a:solidFill>
                  <a:prstClr val="black"/>
                </a:solidFill>
              </a:rPr>
              <a:t> Right. Now—</a:t>
            </a:r>
          </a:p>
          <a:p>
            <a:r>
              <a:rPr lang="en-US" b="1" dirty="0" smtClean="0">
                <a:solidFill>
                  <a:prstClr val="black"/>
                </a:solidFill>
              </a:rPr>
              <a:t>	Barnett:</a:t>
            </a:r>
            <a:r>
              <a:rPr lang="en-US" dirty="0" smtClean="0">
                <a:solidFill>
                  <a:prstClr val="black"/>
                </a:solidFill>
              </a:rPr>
              <a:t> —and peace. We don’t want any shooting down here.</a:t>
            </a:r>
          </a:p>
          <a:p>
            <a:r>
              <a:rPr lang="en-US" b="1" dirty="0" smtClean="0">
                <a:solidFill>
                  <a:prstClr val="black"/>
                </a:solidFill>
              </a:rPr>
              <a:t>	President Kennedy:</a:t>
            </a:r>
            <a:r>
              <a:rPr lang="en-US" dirty="0" smtClean="0">
                <a:solidFill>
                  <a:prstClr val="black"/>
                </a:solidFill>
              </a:rPr>
              <a:t> I understand. Now, Governor, what about—can you maintain this order?</a:t>
            </a:r>
          </a:p>
          <a:p>
            <a:r>
              <a:rPr lang="en-US" b="1" dirty="0" smtClean="0">
                <a:solidFill>
                  <a:prstClr val="black"/>
                </a:solidFill>
              </a:rPr>
              <a:t>	Barnett:</a:t>
            </a:r>
            <a:r>
              <a:rPr lang="en-US" dirty="0" smtClean="0">
                <a:solidFill>
                  <a:prstClr val="black"/>
                </a:solidFill>
              </a:rPr>
              <a:t> Well, I don’t know.</a:t>
            </a:r>
          </a:p>
          <a:p>
            <a:r>
              <a:rPr lang="en-US" b="1" dirty="0" smtClean="0">
                <a:solidFill>
                  <a:prstClr val="black"/>
                </a:solidFill>
              </a:rPr>
              <a:t>	President Kennedy:</a:t>
            </a:r>
            <a:r>
              <a:rPr lang="en-US" dirty="0" smtClean="0">
                <a:solidFill>
                  <a:prstClr val="black"/>
                </a:solidFill>
              </a:rPr>
              <a:t> Yes.</a:t>
            </a:r>
          </a:p>
          <a:p>
            <a:r>
              <a:rPr lang="en-US" b="1" dirty="0" smtClean="0">
                <a:solidFill>
                  <a:prstClr val="black"/>
                </a:solidFill>
              </a:rPr>
              <a:t>	Barnett:</a:t>
            </a:r>
            <a:r>
              <a:rPr lang="en-US" dirty="0" smtClean="0">
                <a:solidFill>
                  <a:prstClr val="black"/>
                </a:solidFill>
              </a:rPr>
              <a:t> That’s what I’m worried about.</a:t>
            </a:r>
          </a:p>
          <a:p>
            <a:r>
              <a:rPr lang="en-US" b="1" dirty="0" smtClean="0">
                <a:solidFill>
                  <a:prstClr val="black"/>
                </a:solidFill>
              </a:rPr>
              <a:t>	President Kennedy:</a:t>
            </a:r>
            <a:r>
              <a:rPr lang="en-US" dirty="0" smtClean="0">
                <a:solidFill>
                  <a:prstClr val="black"/>
                </a:solidFill>
              </a:rPr>
              <a:t> I see.</a:t>
            </a:r>
          </a:p>
          <a:p>
            <a:r>
              <a:rPr lang="en-US" b="1" dirty="0" smtClean="0">
                <a:solidFill>
                  <a:prstClr val="black"/>
                </a:solidFill>
              </a:rPr>
              <a:t>	Barnett:</a:t>
            </a:r>
            <a:r>
              <a:rPr lang="en-US" dirty="0" smtClean="0">
                <a:solidFill>
                  <a:prstClr val="black"/>
                </a:solidFill>
              </a:rPr>
              <a:t> I don’t know whether I can or not.</a:t>
            </a:r>
          </a:p>
          <a:p>
            <a:r>
              <a:rPr lang="en-US" b="1" dirty="0" smtClean="0">
                <a:solidFill>
                  <a:prstClr val="black"/>
                </a:solidFill>
              </a:rPr>
              <a:t>	President Kennedy:</a:t>
            </a:r>
            <a:r>
              <a:rPr lang="en-US" dirty="0" smtClean="0">
                <a:solidFill>
                  <a:prstClr val="black"/>
                </a:solidFill>
              </a:rPr>
              <a:t> Right.</a:t>
            </a:r>
          </a:p>
          <a:p>
            <a:r>
              <a:rPr lang="en-US" b="1" dirty="0" smtClean="0">
                <a:solidFill>
                  <a:prstClr val="black"/>
                </a:solidFill>
              </a:rPr>
              <a:t>	Barnett:</a:t>
            </a:r>
            <a:r>
              <a:rPr lang="en-US" dirty="0" smtClean="0">
                <a:solidFill>
                  <a:prstClr val="black"/>
                </a:solidFill>
              </a:rPr>
              <a:t> I couldn’t have the other afternoon. [On Sept. 27, 1962, 2000 people, including students, farmers, and self-styled vigilantes, converged on Oxford to stop Meredith from registering.]</a:t>
            </a:r>
          </a:p>
        </p:txBody>
      </p:sp>
    </p:spTree>
    <p:extLst>
      <p:ext uri="{BB962C8B-B14F-4D97-AF65-F5344CB8AC3E}">
        <p14:creationId xmlns:p14="http://schemas.microsoft.com/office/powerpoint/2010/main" val="286734737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81000"/>
            <a:ext cx="8229600" cy="6186309"/>
          </a:xfrm>
          <a:prstGeom prst="rect">
            <a:avLst/>
          </a:prstGeom>
          <a:noFill/>
        </p:spPr>
        <p:txBody>
          <a:bodyPr wrap="square" rtlCol="0">
            <a:spAutoFit/>
          </a:bodyPr>
          <a:lstStyle/>
          <a:p>
            <a:r>
              <a:rPr lang="en-US" b="1" dirty="0" smtClean="0">
                <a:solidFill>
                  <a:prstClr val="black"/>
                </a:solidFill>
              </a:rPr>
              <a:t>	President Kennedy:</a:t>
            </a:r>
            <a:r>
              <a:rPr lang="en-US" dirty="0" smtClean="0">
                <a:solidFill>
                  <a:prstClr val="black"/>
                </a:solidFill>
              </a:rPr>
              <a:t> You couldn’t have?</a:t>
            </a:r>
          </a:p>
          <a:p>
            <a:r>
              <a:rPr lang="en-US" b="1" dirty="0" smtClean="0">
                <a:solidFill>
                  <a:prstClr val="black"/>
                </a:solidFill>
              </a:rPr>
              <a:t>	Barnett:</a:t>
            </a:r>
            <a:r>
              <a:rPr lang="en-US" dirty="0" smtClean="0">
                <a:solidFill>
                  <a:prstClr val="black"/>
                </a:solidFill>
              </a:rPr>
              <a:t> There was such a mob there, it would have been impossible.</a:t>
            </a:r>
          </a:p>
          <a:p>
            <a:r>
              <a:rPr lang="en-US" b="1" dirty="0" smtClean="0">
                <a:solidFill>
                  <a:prstClr val="black"/>
                </a:solidFill>
              </a:rPr>
              <a:t>	President Kennedy:</a:t>
            </a:r>
            <a:r>
              <a:rPr lang="en-US" dirty="0" smtClean="0">
                <a:solidFill>
                  <a:prstClr val="black"/>
                </a:solidFill>
              </a:rPr>
              <a:t> I see.</a:t>
            </a:r>
          </a:p>
          <a:p>
            <a:r>
              <a:rPr lang="en-US" b="1" dirty="0" smtClean="0">
                <a:solidFill>
                  <a:prstClr val="black"/>
                </a:solidFill>
              </a:rPr>
              <a:t>	Barnett:</a:t>
            </a:r>
            <a:r>
              <a:rPr lang="en-US" dirty="0" smtClean="0">
                <a:solidFill>
                  <a:prstClr val="black"/>
                </a:solidFill>
              </a:rPr>
              <a:t> There were men in there with trucks and shotguns, and all such as that. Not a lot of ‘</a:t>
            </a:r>
            <a:r>
              <a:rPr lang="en-US" dirty="0" err="1" smtClean="0">
                <a:solidFill>
                  <a:prstClr val="black"/>
                </a:solidFill>
              </a:rPr>
              <a:t>em</a:t>
            </a:r>
            <a:r>
              <a:rPr lang="en-US" dirty="0" smtClean="0">
                <a:solidFill>
                  <a:prstClr val="black"/>
                </a:solidFill>
              </a:rPr>
              <a:t>, but some, we saw, and certain people were just—they were just enraged.</a:t>
            </a:r>
          </a:p>
          <a:p>
            <a:r>
              <a:rPr lang="en-US" b="1" dirty="0" smtClean="0">
                <a:solidFill>
                  <a:prstClr val="black"/>
                </a:solidFill>
              </a:rPr>
              <a:t>	President Kennedy:</a:t>
            </a:r>
            <a:r>
              <a:rPr lang="en-US" dirty="0" smtClean="0">
                <a:solidFill>
                  <a:prstClr val="black"/>
                </a:solidFill>
              </a:rPr>
              <a:t> Well, now, will you talk—</a:t>
            </a:r>
          </a:p>
          <a:p>
            <a:r>
              <a:rPr lang="en-US" b="1" dirty="0" smtClean="0">
                <a:solidFill>
                  <a:prstClr val="black"/>
                </a:solidFill>
              </a:rPr>
              <a:t>	Barnett:</a:t>
            </a:r>
            <a:r>
              <a:rPr lang="en-US" dirty="0" smtClean="0">
                <a:solidFill>
                  <a:prstClr val="black"/>
                </a:solidFill>
              </a:rPr>
              <a:t> You just don’t understand the situation down here.</a:t>
            </a:r>
          </a:p>
          <a:p>
            <a:r>
              <a:rPr lang="en-US" b="1" dirty="0" smtClean="0">
                <a:solidFill>
                  <a:prstClr val="black"/>
                </a:solidFill>
              </a:rPr>
              <a:t>	President Kennedy:</a:t>
            </a:r>
            <a:r>
              <a:rPr lang="en-US" dirty="0" smtClean="0">
                <a:solidFill>
                  <a:prstClr val="black"/>
                </a:solidFill>
              </a:rPr>
              <a:t> Well, the only thing is I got </a:t>
            </a:r>
            <a:r>
              <a:rPr lang="en-US" i="1" dirty="0" smtClean="0">
                <a:solidFill>
                  <a:prstClr val="black"/>
                </a:solidFill>
              </a:rPr>
              <a:t>my</a:t>
            </a:r>
            <a:r>
              <a:rPr lang="en-US" dirty="0" smtClean="0">
                <a:solidFill>
                  <a:prstClr val="black"/>
                </a:solidFill>
              </a:rPr>
              <a:t> responsibility.</a:t>
            </a:r>
          </a:p>
          <a:p>
            <a:r>
              <a:rPr lang="en-US" b="1" dirty="0" smtClean="0">
                <a:solidFill>
                  <a:prstClr val="black"/>
                </a:solidFill>
              </a:rPr>
              <a:t>	Barnett:</a:t>
            </a:r>
            <a:r>
              <a:rPr lang="en-US" dirty="0" smtClean="0">
                <a:solidFill>
                  <a:prstClr val="black"/>
                </a:solidFill>
              </a:rPr>
              <a:t> I know you do.</a:t>
            </a:r>
          </a:p>
          <a:p>
            <a:r>
              <a:rPr lang="en-US" b="1" dirty="0" smtClean="0">
                <a:solidFill>
                  <a:prstClr val="black"/>
                </a:solidFill>
              </a:rPr>
              <a:t>	President Kennedy:</a:t>
            </a:r>
            <a:r>
              <a:rPr lang="en-US" dirty="0" smtClean="0">
                <a:solidFill>
                  <a:prstClr val="black"/>
                </a:solidFill>
              </a:rPr>
              <a:t> This is not my order; I just have to carry it out. So I want to get together and try to do it with you in a way which is the most satisfactory and causes the least chance of damage to people in Mississippi. That’s my interest.</a:t>
            </a:r>
          </a:p>
          <a:p>
            <a:r>
              <a:rPr lang="en-US" b="1" dirty="0" smtClean="0">
                <a:solidFill>
                  <a:prstClr val="black"/>
                </a:solidFill>
              </a:rPr>
              <a:t>	Barnett:</a:t>
            </a:r>
            <a:r>
              <a:rPr lang="en-US" dirty="0" smtClean="0">
                <a:solidFill>
                  <a:prstClr val="black"/>
                </a:solidFill>
              </a:rPr>
              <a:t> That’s right. Would you be willing to wait awhile and let the people cool off on the whole thing?</a:t>
            </a:r>
          </a:p>
          <a:p>
            <a:r>
              <a:rPr lang="en-US" b="1" dirty="0" smtClean="0">
                <a:solidFill>
                  <a:prstClr val="black"/>
                </a:solidFill>
              </a:rPr>
              <a:t>	President Kennedy:</a:t>
            </a:r>
            <a:r>
              <a:rPr lang="en-US" dirty="0" smtClean="0">
                <a:solidFill>
                  <a:prstClr val="black"/>
                </a:solidFill>
              </a:rPr>
              <a:t> </a:t>
            </a:r>
            <a:r>
              <a:rPr lang="en-US" dirty="0" smtClean="0">
                <a:solidFill>
                  <a:prstClr val="black"/>
                </a:solidFill>
              </a:rPr>
              <a:t>Unt</a:t>
            </a:r>
            <a:r>
              <a:rPr lang="en-US" dirty="0" smtClean="0">
                <a:solidFill>
                  <a:prstClr val="black"/>
                </a:solidFill>
              </a:rPr>
              <a:t>il </a:t>
            </a:r>
            <a:r>
              <a:rPr lang="en-US" dirty="0" smtClean="0">
                <a:solidFill>
                  <a:prstClr val="black"/>
                </a:solidFill>
              </a:rPr>
              <a:t>how long?</a:t>
            </a:r>
          </a:p>
          <a:p>
            <a:r>
              <a:rPr lang="en-US" b="1" dirty="0" smtClean="0">
                <a:solidFill>
                  <a:prstClr val="black"/>
                </a:solidFill>
              </a:rPr>
              <a:t>	Barnett:</a:t>
            </a:r>
            <a:r>
              <a:rPr lang="en-US" dirty="0" smtClean="0">
                <a:solidFill>
                  <a:prstClr val="black"/>
                </a:solidFill>
              </a:rPr>
              <a:t> Couldn’t you make a statement to the effect, Mr. President, Mr. [Attorney] General, that under the circumstances existing in Mississippi, that there’ll be bloodshed; you want to protect the life of, of James </a:t>
            </a:r>
            <a:r>
              <a:rPr lang="en-US" dirty="0" smtClean="0">
                <a:solidFill>
                  <a:prstClr val="black"/>
                </a:solidFill>
              </a:rPr>
              <a:t>Meredith, </a:t>
            </a:r>
            <a:r>
              <a:rPr lang="en-US" dirty="0" smtClean="0">
                <a:solidFill>
                  <a:prstClr val="black"/>
                </a:solidFill>
              </a:rPr>
              <a:t>and all other </a:t>
            </a:r>
            <a:r>
              <a:rPr lang="en-US" dirty="0" smtClean="0">
                <a:solidFill>
                  <a:prstClr val="black"/>
                </a:solidFill>
              </a:rPr>
              <a:t>people.</a:t>
            </a:r>
          </a:p>
          <a:p>
            <a:r>
              <a:rPr lang="en-US" dirty="0">
                <a:solidFill>
                  <a:prstClr val="black"/>
                </a:solidFill>
              </a:rPr>
              <a:t>	</a:t>
            </a:r>
            <a:r>
              <a:rPr lang="en-US" dirty="0" smtClean="0">
                <a:solidFill>
                  <a:prstClr val="black"/>
                </a:solidFill>
              </a:rPr>
              <a:t>And </a:t>
            </a:r>
            <a:r>
              <a:rPr lang="en-US" dirty="0" smtClean="0">
                <a:solidFill>
                  <a:prstClr val="black"/>
                </a:solidFill>
              </a:rPr>
              <a:t>under the circumstances at this time, it just wouldn’t be fair to him or others to try to register him—</a:t>
            </a:r>
          </a:p>
          <a:p>
            <a:endParaRPr lang="en-US" dirty="0">
              <a:solidFill>
                <a:prstClr val="black"/>
              </a:solidFill>
            </a:endParaRPr>
          </a:p>
        </p:txBody>
      </p:sp>
    </p:spTree>
    <p:extLst>
      <p:ext uri="{BB962C8B-B14F-4D97-AF65-F5344CB8AC3E}">
        <p14:creationId xmlns:p14="http://schemas.microsoft.com/office/powerpoint/2010/main" val="158422392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609600"/>
            <a:ext cx="8153400" cy="3970318"/>
          </a:xfrm>
          <a:prstGeom prst="rect">
            <a:avLst/>
          </a:prstGeom>
          <a:noFill/>
        </p:spPr>
        <p:txBody>
          <a:bodyPr wrap="square" rtlCol="0">
            <a:spAutoFit/>
          </a:bodyPr>
          <a:lstStyle/>
          <a:p>
            <a:r>
              <a:rPr lang="en-US" b="1" dirty="0" smtClean="0">
                <a:solidFill>
                  <a:prstClr val="black"/>
                </a:solidFill>
              </a:rPr>
              <a:t>	President Kennedy:</a:t>
            </a:r>
            <a:r>
              <a:rPr lang="en-US" dirty="0" smtClean="0">
                <a:solidFill>
                  <a:prstClr val="black"/>
                </a:solidFill>
              </a:rPr>
              <a:t> Well, then at what time would it be fair?</a:t>
            </a:r>
          </a:p>
          <a:p>
            <a:r>
              <a:rPr lang="en-US" b="1" dirty="0" smtClean="0">
                <a:solidFill>
                  <a:prstClr val="black"/>
                </a:solidFill>
              </a:rPr>
              <a:t>	Barnett:</a:t>
            </a:r>
            <a:r>
              <a:rPr lang="en-US" dirty="0" smtClean="0">
                <a:solidFill>
                  <a:prstClr val="black"/>
                </a:solidFill>
              </a:rPr>
              <a:t> Well, we, we could wait a—I don’t know.</a:t>
            </a:r>
          </a:p>
          <a:p>
            <a:r>
              <a:rPr lang="en-US" b="1" dirty="0" smtClean="0">
                <a:solidFill>
                  <a:prstClr val="black"/>
                </a:solidFill>
              </a:rPr>
              <a:t>	President Kennedy:</a:t>
            </a:r>
            <a:r>
              <a:rPr lang="en-US" dirty="0" smtClean="0">
                <a:solidFill>
                  <a:prstClr val="black"/>
                </a:solidFill>
              </a:rPr>
              <a:t> Yeah.</a:t>
            </a:r>
          </a:p>
          <a:p>
            <a:r>
              <a:rPr lang="en-US" b="1" dirty="0" smtClean="0">
                <a:solidFill>
                  <a:prstClr val="black"/>
                </a:solidFill>
              </a:rPr>
              <a:t>	Barnett:</a:t>
            </a:r>
            <a:r>
              <a:rPr lang="en-US" dirty="0" smtClean="0">
                <a:solidFill>
                  <a:prstClr val="black"/>
                </a:solidFill>
              </a:rPr>
              <a:t> It might be in two or three weeks, it might cool off a little.</a:t>
            </a:r>
          </a:p>
          <a:p>
            <a:r>
              <a:rPr lang="en-US" b="1" dirty="0" smtClean="0">
                <a:solidFill>
                  <a:prstClr val="black"/>
                </a:solidFill>
              </a:rPr>
              <a:t>	President Kennedy:</a:t>
            </a:r>
            <a:r>
              <a:rPr lang="en-US" dirty="0" smtClean="0">
                <a:solidFill>
                  <a:prstClr val="black"/>
                </a:solidFill>
              </a:rPr>
              <a:t> Well, would you undertake to register him in two weeks?</a:t>
            </a:r>
          </a:p>
          <a:p>
            <a:r>
              <a:rPr lang="en-US" b="1" dirty="0" smtClean="0">
                <a:solidFill>
                  <a:prstClr val="black"/>
                </a:solidFill>
              </a:rPr>
              <a:t>	Barnett:</a:t>
            </a:r>
            <a:r>
              <a:rPr lang="en-US" dirty="0" smtClean="0">
                <a:solidFill>
                  <a:prstClr val="black"/>
                </a:solidFill>
              </a:rPr>
              <a:t> Well, now, you know I can’t undertake to register him myself—</a:t>
            </a:r>
          </a:p>
          <a:p>
            <a:r>
              <a:rPr lang="en-US" b="1" dirty="0" smtClean="0">
                <a:solidFill>
                  <a:prstClr val="black"/>
                </a:solidFill>
              </a:rPr>
              <a:t>	President Kennedy:</a:t>
            </a:r>
            <a:r>
              <a:rPr lang="en-US" dirty="0" smtClean="0">
                <a:solidFill>
                  <a:prstClr val="black"/>
                </a:solidFill>
              </a:rPr>
              <a:t> I see.</a:t>
            </a:r>
          </a:p>
          <a:p>
            <a:r>
              <a:rPr lang="en-US" b="1" dirty="0" smtClean="0">
                <a:solidFill>
                  <a:prstClr val="black"/>
                </a:solidFill>
              </a:rPr>
              <a:t>	Barnett:</a:t>
            </a:r>
            <a:r>
              <a:rPr lang="en-US" dirty="0" smtClean="0">
                <a:solidFill>
                  <a:prstClr val="black"/>
                </a:solidFill>
              </a:rPr>
              <a:t> —but you all might make some progress that way, you know.</a:t>
            </a:r>
          </a:p>
          <a:p>
            <a:r>
              <a:rPr lang="en-US" b="1" dirty="0" smtClean="0">
                <a:solidFill>
                  <a:prstClr val="black"/>
                </a:solidFill>
              </a:rPr>
              <a:t>	President Kennedy:</a:t>
            </a:r>
            <a:r>
              <a:rPr lang="en-US" dirty="0" smtClean="0">
                <a:solidFill>
                  <a:prstClr val="black"/>
                </a:solidFill>
              </a:rPr>
              <a:t> [</a:t>
            </a:r>
            <a:r>
              <a:rPr lang="en-US" i="1" dirty="0" smtClean="0">
                <a:solidFill>
                  <a:prstClr val="black"/>
                </a:solidFill>
              </a:rPr>
              <a:t>Laughs sarcastically</a:t>
            </a:r>
            <a:r>
              <a:rPr lang="en-US" dirty="0" smtClean="0">
                <a:solidFill>
                  <a:prstClr val="black"/>
                </a:solidFill>
              </a:rPr>
              <a:t>.] Yeah. Well, we’d be faced with—unless we had your support and assurance, we’d be—</a:t>
            </a:r>
          </a:p>
          <a:p>
            <a:r>
              <a:rPr lang="en-US" b="1" dirty="0" smtClean="0">
                <a:solidFill>
                  <a:prstClr val="black"/>
                </a:solidFill>
              </a:rPr>
              <a:t>	Barnett:</a:t>
            </a:r>
            <a:r>
              <a:rPr lang="en-US" dirty="0" smtClean="0">
                <a:solidFill>
                  <a:prstClr val="black"/>
                </a:solidFill>
              </a:rPr>
              <a:t> I say I’m going to, I’m going to cooperate. I might not know when you’re going to register him, you know.</a:t>
            </a:r>
          </a:p>
          <a:p>
            <a:r>
              <a:rPr lang="en-US" b="1" dirty="0" smtClean="0">
                <a:solidFill>
                  <a:prstClr val="black"/>
                </a:solidFill>
              </a:rPr>
              <a:t>	President Kennedy:</a:t>
            </a:r>
            <a:r>
              <a:rPr lang="en-US" dirty="0" smtClean="0">
                <a:solidFill>
                  <a:prstClr val="black"/>
                </a:solidFill>
              </a:rPr>
              <a:t> I see.</a:t>
            </a:r>
          </a:p>
        </p:txBody>
      </p:sp>
    </p:spTree>
    <p:extLst>
      <p:ext uri="{BB962C8B-B14F-4D97-AF65-F5344CB8AC3E}">
        <p14:creationId xmlns:p14="http://schemas.microsoft.com/office/powerpoint/2010/main" val="82828191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graphics8.nytimes.com/packages/images/photo/2008/09/22/20080924MISS/9537429.JPG"/>
          <p:cNvPicPr>
            <a:picLocks noChangeAspect="1" noChangeArrowheads="1"/>
          </p:cNvPicPr>
          <p:nvPr/>
        </p:nvPicPr>
        <p:blipFill>
          <a:blip r:embed="rId3" cstate="print"/>
          <a:srcRect/>
          <a:stretch>
            <a:fillRect/>
          </a:stretch>
        </p:blipFill>
        <p:spPr bwMode="auto">
          <a:xfrm>
            <a:off x="376758" y="398146"/>
            <a:ext cx="8462442" cy="6078854"/>
          </a:xfrm>
          <a:prstGeom prst="rect">
            <a:avLst/>
          </a:prstGeom>
          <a:noFill/>
        </p:spPr>
      </p:pic>
    </p:spTree>
    <p:extLst>
      <p:ext uri="{BB962C8B-B14F-4D97-AF65-F5344CB8AC3E}">
        <p14:creationId xmlns:p14="http://schemas.microsoft.com/office/powerpoint/2010/main" val="209272698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allace_at_University_of_Alabama_edit2.jpg"/>
          <p:cNvPicPr>
            <a:picLocks noChangeAspect="1"/>
          </p:cNvPicPr>
          <p:nvPr/>
        </p:nvPicPr>
        <p:blipFill>
          <a:blip r:embed="rId3" cstate="print"/>
          <a:stretch>
            <a:fillRect/>
          </a:stretch>
        </p:blipFill>
        <p:spPr>
          <a:xfrm>
            <a:off x="421533" y="381000"/>
            <a:ext cx="8407356" cy="6019800"/>
          </a:xfrm>
          <a:prstGeom prst="rect">
            <a:avLst/>
          </a:prstGeom>
        </p:spPr>
      </p:pic>
    </p:spTree>
    <p:extLst>
      <p:ext uri="{BB962C8B-B14F-4D97-AF65-F5344CB8AC3E}">
        <p14:creationId xmlns:p14="http://schemas.microsoft.com/office/powerpoint/2010/main" val="3218104832"/>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2996</TotalTime>
  <Words>672</Words>
  <Application>Microsoft Office PowerPoint</Application>
  <PresentationFormat>On-screen Show (4:3)</PresentationFormat>
  <Paragraphs>134</Paragraphs>
  <Slides>55</Slides>
  <Notes>31</Notes>
  <HiddenSlides>0</HiddenSlides>
  <MMClips>0</MMClips>
  <ScaleCrop>false</ScaleCrop>
  <HeadingPairs>
    <vt:vector size="4" baseType="variant">
      <vt:variant>
        <vt:lpstr>Theme</vt:lpstr>
      </vt:variant>
      <vt:variant>
        <vt:i4>6</vt:i4>
      </vt:variant>
      <vt:variant>
        <vt:lpstr>Slide Titles</vt:lpstr>
      </vt:variant>
      <vt:variant>
        <vt:i4>55</vt:i4>
      </vt:variant>
    </vt:vector>
  </HeadingPairs>
  <TitlesOfParts>
    <vt:vector size="61" baseType="lpstr">
      <vt:lpstr>1_Office Theme</vt:lpstr>
      <vt:lpstr>2_Office Theme</vt:lpstr>
      <vt:lpstr>3_Office Theme</vt:lpstr>
      <vt:lpstr>4_Office Theme</vt:lpstr>
      <vt:lpstr>5_Office Theme</vt:lpstr>
      <vt:lpstr>6_Office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KC</dc:creator>
  <cp:lastModifiedBy>KC</cp:lastModifiedBy>
  <cp:revision>27</cp:revision>
  <dcterms:created xsi:type="dcterms:W3CDTF">2013-02-14T01:10:00Z</dcterms:created>
  <dcterms:modified xsi:type="dcterms:W3CDTF">2013-02-19T01:23:49Z</dcterms:modified>
</cp:coreProperties>
</file>