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7" r:id="rId3"/>
    <p:sldId id="258" r:id="rId4"/>
    <p:sldId id="259" r:id="rId5"/>
    <p:sldId id="262" r:id="rId6"/>
    <p:sldId id="260" r:id="rId7"/>
    <p:sldId id="261" r:id="rId8"/>
    <p:sldId id="269" r:id="rId9"/>
    <p:sldId id="264" r:id="rId10"/>
    <p:sldId id="266" r:id="rId11"/>
    <p:sldId id="265" r:id="rId12"/>
    <p:sldId id="263" r:id="rId13"/>
    <p:sldId id="267" r:id="rId14"/>
    <p:sldId id="301" r:id="rId15"/>
    <p:sldId id="271" r:id="rId16"/>
    <p:sldId id="270" r:id="rId17"/>
    <p:sldId id="302" r:id="rId18"/>
    <p:sldId id="272" r:id="rId19"/>
    <p:sldId id="273" r:id="rId20"/>
    <p:sldId id="275" r:id="rId21"/>
    <p:sldId id="274" r:id="rId22"/>
    <p:sldId id="277" r:id="rId23"/>
    <p:sldId id="283" r:id="rId24"/>
    <p:sldId id="276" r:id="rId25"/>
    <p:sldId id="284" r:id="rId26"/>
    <p:sldId id="281" r:id="rId27"/>
    <p:sldId id="285" r:id="rId28"/>
    <p:sldId id="286" r:id="rId29"/>
    <p:sldId id="293" r:id="rId30"/>
    <p:sldId id="294" r:id="rId31"/>
    <p:sldId id="290" r:id="rId32"/>
    <p:sldId id="289" r:id="rId33"/>
    <p:sldId id="292" r:id="rId34"/>
    <p:sldId id="287" r:id="rId35"/>
    <p:sldId id="288" r:id="rId36"/>
    <p:sldId id="280" r:id="rId37"/>
    <p:sldId id="279" r:id="rId38"/>
    <p:sldId id="278" r:id="rId39"/>
    <p:sldId id="298" r:id="rId40"/>
    <p:sldId id="300" r:id="rId41"/>
    <p:sldId id="295" r:id="rId42"/>
    <p:sldId id="296" r:id="rId43"/>
    <p:sldId id="297" r:id="rId44"/>
    <p:sldId id="303" r:id="rId45"/>
    <p:sldId id="305" r:id="rId46"/>
    <p:sldId id="306"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1AB4D0-9FC6-41B0-BF1F-07E7D04154EB}" type="datetimeFigureOut">
              <a:rPr lang="en-US" smtClean="0"/>
              <a:t>15-Apr-13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268F61-1297-459F-9E89-BD05756F890D}" type="slidenum">
              <a:rPr lang="en-US" smtClean="0"/>
              <a:t>‹#›</a:t>
            </a:fld>
            <a:endParaRPr lang="en-US"/>
          </a:p>
        </p:txBody>
      </p:sp>
    </p:spTree>
    <p:extLst>
      <p:ext uri="{BB962C8B-B14F-4D97-AF65-F5344CB8AC3E}">
        <p14:creationId xmlns:p14="http://schemas.microsoft.com/office/powerpoint/2010/main" val="80629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Dover PA</a:t>
            </a:r>
            <a:endParaRPr lang="en-US" dirty="0"/>
          </a:p>
        </p:txBody>
      </p:sp>
      <p:sp>
        <p:nvSpPr>
          <p:cNvPr id="4" name="Slide Number Placeholder 3"/>
          <p:cNvSpPr>
            <a:spLocks noGrp="1"/>
          </p:cNvSpPr>
          <p:nvPr>
            <p:ph type="sldNum" sz="quarter" idx="10"/>
          </p:nvPr>
        </p:nvSpPr>
        <p:spPr/>
        <p:txBody>
          <a:bodyPr/>
          <a:lstStyle/>
          <a:p>
            <a:fld id="{E2268F61-1297-459F-9E89-BD05756F890D}" type="slidenum">
              <a:rPr lang="en-US" smtClean="0"/>
              <a:t>26</a:t>
            </a:fld>
            <a:endParaRPr lang="en-US"/>
          </a:p>
        </p:txBody>
      </p:sp>
    </p:spTree>
    <p:extLst>
      <p:ext uri="{BB962C8B-B14F-4D97-AF65-F5344CB8AC3E}">
        <p14:creationId xmlns:p14="http://schemas.microsoft.com/office/powerpoint/2010/main" val="4151721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Nick smith</a:t>
            </a:r>
            <a:endParaRPr lang="en-US" dirty="0"/>
          </a:p>
        </p:txBody>
      </p:sp>
      <p:sp>
        <p:nvSpPr>
          <p:cNvPr id="4" name="Slide Number Placeholder 3"/>
          <p:cNvSpPr>
            <a:spLocks noGrp="1"/>
          </p:cNvSpPr>
          <p:nvPr>
            <p:ph type="sldNum" sz="quarter" idx="10"/>
          </p:nvPr>
        </p:nvSpPr>
        <p:spPr/>
        <p:txBody>
          <a:bodyPr/>
          <a:lstStyle/>
          <a:p>
            <a:fld id="{E2268F61-1297-459F-9E89-BD05756F890D}" type="slidenum">
              <a:rPr lang="en-US" smtClean="0"/>
              <a:t>31</a:t>
            </a:fld>
            <a:endParaRPr lang="en-US"/>
          </a:p>
        </p:txBody>
      </p:sp>
    </p:spTree>
    <p:extLst>
      <p:ext uri="{BB962C8B-B14F-4D97-AF65-F5344CB8AC3E}">
        <p14:creationId xmlns:p14="http://schemas.microsoft.com/office/powerpoint/2010/main" val="3652600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4D2733-ACF5-4FF2-983F-92D358B3329E}" type="datetimeFigureOut">
              <a:rPr lang="en-US" smtClean="0"/>
              <a:t>15-Apr-13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50875-E29D-4CD0-8AF5-85C4013609FB}" type="slidenum">
              <a:rPr lang="en-US" smtClean="0"/>
              <a:t>‹#›</a:t>
            </a:fld>
            <a:endParaRPr lang="en-US"/>
          </a:p>
        </p:txBody>
      </p:sp>
    </p:spTree>
    <p:extLst>
      <p:ext uri="{BB962C8B-B14F-4D97-AF65-F5344CB8AC3E}">
        <p14:creationId xmlns:p14="http://schemas.microsoft.com/office/powerpoint/2010/main" val="2709279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D2733-ACF5-4FF2-983F-92D358B3329E}" type="datetimeFigureOut">
              <a:rPr lang="en-US" smtClean="0"/>
              <a:t>15-Apr-13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50875-E29D-4CD0-8AF5-85C4013609FB}" type="slidenum">
              <a:rPr lang="en-US" smtClean="0"/>
              <a:t>‹#›</a:t>
            </a:fld>
            <a:endParaRPr lang="en-US"/>
          </a:p>
        </p:txBody>
      </p:sp>
    </p:spTree>
    <p:extLst>
      <p:ext uri="{BB962C8B-B14F-4D97-AF65-F5344CB8AC3E}">
        <p14:creationId xmlns:p14="http://schemas.microsoft.com/office/powerpoint/2010/main" val="3761296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4D2733-ACF5-4FF2-983F-92D358B3329E}" type="datetimeFigureOut">
              <a:rPr lang="en-US" smtClean="0"/>
              <a:t>15-Apr-13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50875-E29D-4CD0-8AF5-85C4013609FB}" type="slidenum">
              <a:rPr lang="en-US" smtClean="0"/>
              <a:t>‹#›</a:t>
            </a:fld>
            <a:endParaRPr lang="en-US"/>
          </a:p>
        </p:txBody>
      </p:sp>
    </p:spTree>
    <p:extLst>
      <p:ext uri="{BB962C8B-B14F-4D97-AF65-F5344CB8AC3E}">
        <p14:creationId xmlns:p14="http://schemas.microsoft.com/office/powerpoint/2010/main" val="1788326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4D2733-ACF5-4FF2-983F-92D358B3329E}" type="datetimeFigureOut">
              <a:rPr lang="en-US" smtClean="0"/>
              <a:t>15-Apr-13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D50875-E29D-4CD0-8AF5-85C4013609FB}" type="slidenum">
              <a:rPr lang="en-US" smtClean="0"/>
              <a:t>‹#›</a:t>
            </a:fld>
            <a:endParaRPr lang="en-US"/>
          </a:p>
        </p:txBody>
      </p:sp>
    </p:spTree>
    <p:extLst>
      <p:ext uri="{BB962C8B-B14F-4D97-AF65-F5344CB8AC3E}">
        <p14:creationId xmlns:p14="http://schemas.microsoft.com/office/powerpoint/2010/main" val="2720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4D2733-ACF5-4FF2-983F-92D358B3329E}" type="datetimeFigureOut">
              <a:rPr lang="en-US" smtClean="0"/>
              <a:t>15-Apr-13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D50875-E29D-4CD0-8AF5-85C4013609FB}" type="slidenum">
              <a:rPr lang="en-US" smtClean="0"/>
              <a:t>‹#›</a:t>
            </a:fld>
            <a:endParaRPr lang="en-US"/>
          </a:p>
        </p:txBody>
      </p:sp>
    </p:spTree>
    <p:extLst>
      <p:ext uri="{BB962C8B-B14F-4D97-AF65-F5344CB8AC3E}">
        <p14:creationId xmlns:p14="http://schemas.microsoft.com/office/powerpoint/2010/main" val="266597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4D2733-ACF5-4FF2-983F-92D358B3329E}" type="datetimeFigureOut">
              <a:rPr lang="en-US" smtClean="0"/>
              <a:t>15-Apr-13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D50875-E29D-4CD0-8AF5-85C4013609FB}" type="slidenum">
              <a:rPr lang="en-US" smtClean="0"/>
              <a:t>‹#›</a:t>
            </a:fld>
            <a:endParaRPr lang="en-US"/>
          </a:p>
        </p:txBody>
      </p:sp>
    </p:spTree>
    <p:extLst>
      <p:ext uri="{BB962C8B-B14F-4D97-AF65-F5344CB8AC3E}">
        <p14:creationId xmlns:p14="http://schemas.microsoft.com/office/powerpoint/2010/main" val="1302325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D2733-ACF5-4FF2-983F-92D358B3329E}" type="datetimeFigureOut">
              <a:rPr lang="en-US" smtClean="0"/>
              <a:t>15-Apr-13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D50875-E29D-4CD0-8AF5-85C4013609FB}" type="slidenum">
              <a:rPr lang="en-US" smtClean="0"/>
              <a:t>‹#›</a:t>
            </a:fld>
            <a:endParaRPr lang="en-US"/>
          </a:p>
        </p:txBody>
      </p:sp>
    </p:spTree>
    <p:extLst>
      <p:ext uri="{BB962C8B-B14F-4D97-AF65-F5344CB8AC3E}">
        <p14:creationId xmlns:p14="http://schemas.microsoft.com/office/powerpoint/2010/main" val="10848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D2733-ACF5-4FF2-983F-92D358B3329E}" type="datetimeFigureOut">
              <a:rPr lang="en-US" smtClean="0"/>
              <a:t>15-Apr-13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D50875-E29D-4CD0-8AF5-85C4013609FB}" type="slidenum">
              <a:rPr lang="en-US" smtClean="0"/>
              <a:t>‹#›</a:t>
            </a:fld>
            <a:endParaRPr lang="en-US"/>
          </a:p>
        </p:txBody>
      </p:sp>
    </p:spTree>
    <p:extLst>
      <p:ext uri="{BB962C8B-B14F-4D97-AF65-F5344CB8AC3E}">
        <p14:creationId xmlns:p14="http://schemas.microsoft.com/office/powerpoint/2010/main" val="3078055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D2733-ACF5-4FF2-983F-92D358B3329E}" type="datetimeFigureOut">
              <a:rPr lang="en-US" smtClean="0"/>
              <a:t>15-Apr-13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D50875-E29D-4CD0-8AF5-85C4013609FB}" type="slidenum">
              <a:rPr lang="en-US" smtClean="0"/>
              <a:t>‹#›</a:t>
            </a:fld>
            <a:endParaRPr lang="en-US"/>
          </a:p>
        </p:txBody>
      </p:sp>
    </p:spTree>
    <p:extLst>
      <p:ext uri="{BB962C8B-B14F-4D97-AF65-F5344CB8AC3E}">
        <p14:creationId xmlns:p14="http://schemas.microsoft.com/office/powerpoint/2010/main" val="2374399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D2733-ACF5-4FF2-983F-92D358B3329E}" type="datetimeFigureOut">
              <a:rPr lang="en-US" smtClean="0"/>
              <a:t>15-Apr-13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50875-E29D-4CD0-8AF5-85C4013609FB}" type="slidenum">
              <a:rPr lang="en-US" smtClean="0"/>
              <a:t>‹#›</a:t>
            </a:fld>
            <a:endParaRPr lang="en-US"/>
          </a:p>
        </p:txBody>
      </p:sp>
    </p:spTree>
    <p:extLst>
      <p:ext uri="{BB962C8B-B14F-4D97-AF65-F5344CB8AC3E}">
        <p14:creationId xmlns:p14="http://schemas.microsoft.com/office/powerpoint/2010/main" val="3300010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D2733-ACF5-4FF2-983F-92D358B3329E}" type="datetimeFigureOut">
              <a:rPr lang="en-US" smtClean="0"/>
              <a:t>15-Apr-13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50875-E29D-4CD0-8AF5-85C4013609FB}" type="slidenum">
              <a:rPr lang="en-US" smtClean="0"/>
              <a:t>‹#›</a:t>
            </a:fld>
            <a:endParaRPr lang="en-US"/>
          </a:p>
        </p:txBody>
      </p:sp>
    </p:spTree>
    <p:extLst>
      <p:ext uri="{BB962C8B-B14F-4D97-AF65-F5344CB8AC3E}">
        <p14:creationId xmlns:p14="http://schemas.microsoft.com/office/powerpoint/2010/main" val="458375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D2733-ACF5-4FF2-983F-92D358B3329E}" type="datetimeFigureOut">
              <a:rPr lang="en-US" smtClean="0"/>
              <a:t>15-Apr-13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50875-E29D-4CD0-8AF5-85C4013609FB}" type="slidenum">
              <a:rPr lang="en-US" smtClean="0"/>
              <a:t>‹#›</a:t>
            </a:fld>
            <a:endParaRPr lang="en-US"/>
          </a:p>
        </p:txBody>
      </p:sp>
    </p:spTree>
    <p:extLst>
      <p:ext uri="{BB962C8B-B14F-4D97-AF65-F5344CB8AC3E}">
        <p14:creationId xmlns:p14="http://schemas.microsoft.com/office/powerpoint/2010/main" val="16662279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1" y="0"/>
            <a:ext cx="4776988" cy="6783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8967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1" y="522448"/>
            <a:ext cx="7551419" cy="5878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9680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85750"/>
            <a:ext cx="8382000" cy="628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5236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533400"/>
            <a:ext cx="4395459" cy="5823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1214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0" y="381000"/>
            <a:ext cx="7721600"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2954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571" y="1600200"/>
            <a:ext cx="3379305"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219200"/>
            <a:ext cx="2581275" cy="374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5154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57200"/>
            <a:ext cx="4150604" cy="5741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8847" y="1219200"/>
            <a:ext cx="3932518"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7305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81000"/>
            <a:ext cx="7162800" cy="5355312"/>
          </a:xfrm>
          <a:prstGeom prst="rect">
            <a:avLst/>
          </a:prstGeom>
          <a:noFill/>
        </p:spPr>
        <p:txBody>
          <a:bodyPr wrap="square" rtlCol="0">
            <a:spAutoFit/>
          </a:bodyPr>
          <a:lstStyle/>
          <a:p>
            <a:pPr algn="ctr"/>
            <a:r>
              <a:rPr lang="en-US" i="1" dirty="0" smtClean="0"/>
              <a:t>Gonzalez v. Reno </a:t>
            </a:r>
            <a:r>
              <a:rPr lang="en-US" dirty="0" smtClean="0"/>
              <a:t>(2000)</a:t>
            </a:r>
          </a:p>
          <a:p>
            <a:endParaRPr lang="en-US" dirty="0"/>
          </a:p>
          <a:p>
            <a:r>
              <a:rPr lang="en-US" dirty="0" smtClean="0"/>
              <a:t>In this case, because the law -- particularly section 1158 -- is silent about the validity of Plaintiff’s purported asylum applications, it fell to the INS to make a discretionary policy choice. The INS, exercising its gap-filling discretion, determined these things: (1) six-year-old children lack the capacity to sign and to submit personally an application for asylum; (2) instead, six-year-old children must be represented by an adult in immigration matters; (3) absent special circumstances, the only proper adult to represent a six-year-old child is the child’s parent, even when the</a:t>
            </a:r>
          </a:p>
          <a:p>
            <a:r>
              <a:rPr lang="en-US" dirty="0" smtClean="0"/>
              <a:t>parent is not in this country; and, (4) that the parent lives in a communist-totalitarian state (such as Cuba), in and of itself, does not constitute a special circumstance requiring the selection of a non-parental representative…</a:t>
            </a:r>
          </a:p>
          <a:p>
            <a:endParaRPr lang="en-US" dirty="0"/>
          </a:p>
          <a:p>
            <a:r>
              <a:rPr lang="en-US" b="1" dirty="0" smtClean="0">
                <a:solidFill>
                  <a:srgbClr val="FF0000"/>
                </a:solidFill>
              </a:rPr>
              <a:t>We are not untroubled by the degree of obedience that the INS policy appears to give to the wishes of parents, especially parents who are outside this country’s jurisdiction.</a:t>
            </a:r>
            <a:endParaRPr lang="en-US" b="1" dirty="0">
              <a:solidFill>
                <a:srgbClr val="FF0000"/>
              </a:solidFill>
            </a:endParaRPr>
          </a:p>
          <a:p>
            <a:endParaRPr lang="en-US" dirty="0"/>
          </a:p>
        </p:txBody>
      </p:sp>
    </p:spTree>
    <p:extLst>
      <p:ext uri="{BB962C8B-B14F-4D97-AF65-F5344CB8AC3E}">
        <p14:creationId xmlns:p14="http://schemas.microsoft.com/office/powerpoint/2010/main" val="478607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33399"/>
            <a:ext cx="8088993" cy="5782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7980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1" y="609600"/>
            <a:ext cx="9435244" cy="5303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7847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18770"/>
            <a:ext cx="4800600" cy="6320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3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381000"/>
            <a:ext cx="7997602" cy="6278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1342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4308" y="8128"/>
            <a:ext cx="5457092" cy="6621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676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76400"/>
            <a:ext cx="5598646" cy="4369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286000" y="381000"/>
            <a:ext cx="4876800" cy="369332"/>
          </a:xfrm>
          <a:prstGeom prst="rect">
            <a:avLst/>
          </a:prstGeom>
          <a:noFill/>
        </p:spPr>
        <p:txBody>
          <a:bodyPr wrap="square" rtlCol="0">
            <a:spAutoFit/>
          </a:bodyPr>
          <a:lstStyle/>
          <a:p>
            <a:pPr algn="ctr"/>
            <a:r>
              <a:rPr lang="en-US" dirty="0" smtClean="0"/>
              <a:t>Miami-Dade County Presidential Results</a:t>
            </a:r>
            <a:endParaRPr lang="en-US" dirty="0"/>
          </a:p>
        </p:txBody>
      </p:sp>
    </p:spTree>
    <p:extLst>
      <p:ext uri="{BB962C8B-B14F-4D97-AF65-F5344CB8AC3E}">
        <p14:creationId xmlns:p14="http://schemas.microsoft.com/office/powerpoint/2010/main" val="2648402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06712"/>
            <a:ext cx="8991600" cy="5945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3834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85" y="685800"/>
            <a:ext cx="8985738"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0427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52461"/>
            <a:ext cx="8534400" cy="5654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338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sh compassio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95400" y="838200"/>
            <a:ext cx="6731000" cy="5048250"/>
          </a:xfrm>
          <a:prstGeom prst="rect">
            <a:avLst/>
          </a:prstGeom>
        </p:spPr>
      </p:pic>
    </p:spTree>
    <p:extLst>
      <p:ext uri="{BB962C8B-B14F-4D97-AF65-F5344CB8AC3E}">
        <p14:creationId xmlns:p14="http://schemas.microsoft.com/office/powerpoint/2010/main" val="4552187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395" y="217932"/>
            <a:ext cx="7632405" cy="6563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6885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shmcc abortio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47800" y="685800"/>
            <a:ext cx="6781800" cy="5086350"/>
          </a:xfrm>
          <a:prstGeom prst="rect">
            <a:avLst/>
          </a:prstGeom>
        </p:spPr>
      </p:pic>
    </p:spTree>
    <p:extLst>
      <p:ext uri="{BB962C8B-B14F-4D97-AF65-F5344CB8AC3E}">
        <p14:creationId xmlns:p14="http://schemas.microsoft.com/office/powerpoint/2010/main" val="10266880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639" y="838200"/>
            <a:ext cx="8822725"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984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30200"/>
            <a:ext cx="7391400" cy="6011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8345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476" y="457200"/>
            <a:ext cx="8876323"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0559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925" y="128588"/>
            <a:ext cx="7296150" cy="660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3649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25" y="14288"/>
            <a:ext cx="7372350" cy="6829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6215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371600"/>
            <a:ext cx="9074803" cy="497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1588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5" y="1752600"/>
            <a:ext cx="9265917"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1582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304800"/>
            <a:ext cx="6553200" cy="5632311"/>
          </a:xfrm>
          <a:prstGeom prst="rect">
            <a:avLst/>
          </a:prstGeom>
          <a:noFill/>
        </p:spPr>
        <p:txBody>
          <a:bodyPr wrap="square" rtlCol="0">
            <a:spAutoFit/>
          </a:bodyPr>
          <a:lstStyle/>
          <a:p>
            <a:pPr algn="ctr"/>
            <a:r>
              <a:rPr lang="en-US" i="1" dirty="0" err="1" smtClean="0"/>
              <a:t>Kitzmiller</a:t>
            </a:r>
            <a:r>
              <a:rPr lang="en-US" i="1" dirty="0" smtClean="0"/>
              <a:t> v. Dover School District </a:t>
            </a:r>
            <a:r>
              <a:rPr lang="en-US" dirty="0" smtClean="0"/>
              <a:t>(2005)</a:t>
            </a:r>
          </a:p>
          <a:p>
            <a:endParaRPr lang="en-US" dirty="0"/>
          </a:p>
          <a:p>
            <a:r>
              <a:rPr lang="en-US" dirty="0" smtClean="0"/>
              <a:t>Although proponents of the IDM occasionally suggest that the designer could be a space alien or a time-traveling cell biologist, no serious alternative to God as the designer has been proposed by members of the IDM, including Defendants’ expert witnesses…</a:t>
            </a:r>
          </a:p>
          <a:p>
            <a:endParaRPr lang="en-US" dirty="0"/>
          </a:p>
          <a:p>
            <a:r>
              <a:rPr lang="en-US" dirty="0" smtClean="0"/>
              <a:t>A significant aspect of the IDM is that despite Defendants’ protestations to the contrary, it describes ID as a religious argument. In that vein, the writings of leading ID proponents reveal that the designer postulated by their argument is the God of Christianity…</a:t>
            </a:r>
          </a:p>
          <a:p>
            <a:endParaRPr lang="en-US" dirty="0"/>
          </a:p>
          <a:p>
            <a:r>
              <a:rPr lang="en-US" b="1" dirty="0" smtClean="0">
                <a:solidFill>
                  <a:srgbClr val="FF0000"/>
                </a:solidFill>
              </a:rPr>
              <a:t>In summary, the disclaimer singles out the theory of evolution for special treatment, misrepresents its status in the scientific community, causes students to doubt its validity without scientific justification, presents students with a religious alternative masquerading as a scientific theory, directs them to consult a creationist text as though it were a science resource, and instructs students to forego scientific inquiry in the public school classroom and instead to seek out religious instruction elsewhere.</a:t>
            </a:r>
            <a:endParaRPr lang="en-US" b="1" dirty="0">
              <a:solidFill>
                <a:srgbClr val="FF0000"/>
              </a:solidFill>
            </a:endParaRPr>
          </a:p>
        </p:txBody>
      </p:sp>
    </p:spTree>
    <p:extLst>
      <p:ext uri="{BB962C8B-B14F-4D97-AF65-F5344CB8AC3E}">
        <p14:creationId xmlns:p14="http://schemas.microsoft.com/office/powerpoint/2010/main" val="2173949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0" y="381000"/>
            <a:ext cx="792480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5754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1666"/>
            <a:ext cx="8839200" cy="6614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66220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632" y="457200"/>
            <a:ext cx="5115168" cy="5867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7244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8" y="2057401"/>
            <a:ext cx="9001125"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905000" y="533400"/>
            <a:ext cx="5105400" cy="369332"/>
          </a:xfrm>
          <a:prstGeom prst="rect">
            <a:avLst/>
          </a:prstGeom>
          <a:noFill/>
        </p:spPr>
        <p:txBody>
          <a:bodyPr wrap="square" rtlCol="0">
            <a:spAutoFit/>
          </a:bodyPr>
          <a:lstStyle/>
          <a:p>
            <a:pPr algn="ctr"/>
            <a:r>
              <a:rPr lang="en-US" dirty="0" smtClean="0"/>
              <a:t>Medicare Part D Vote</a:t>
            </a:r>
            <a:endParaRPr lang="en-US" dirty="0"/>
          </a:p>
        </p:txBody>
      </p:sp>
    </p:spTree>
    <p:extLst>
      <p:ext uri="{BB962C8B-B14F-4D97-AF65-F5344CB8AC3E}">
        <p14:creationId xmlns:p14="http://schemas.microsoft.com/office/powerpoint/2010/main" val="184819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8620125" cy="1472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447800" y="304800"/>
            <a:ext cx="5867400" cy="369332"/>
          </a:xfrm>
          <a:prstGeom prst="rect">
            <a:avLst/>
          </a:prstGeom>
          <a:noFill/>
        </p:spPr>
        <p:txBody>
          <a:bodyPr wrap="square" rtlCol="0">
            <a:spAutoFit/>
          </a:bodyPr>
          <a:lstStyle/>
          <a:p>
            <a:pPr algn="ctr"/>
            <a:r>
              <a:rPr lang="en-US" dirty="0" smtClean="0"/>
              <a:t>The Generation Gap Begins (2004)</a:t>
            </a:r>
            <a:endParaRPr lang="en-US" dirty="0"/>
          </a:p>
        </p:txBody>
      </p:sp>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914" y="3276600"/>
            <a:ext cx="8478611"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3783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381000"/>
            <a:ext cx="8626832" cy="6138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6367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315" y="-38803"/>
            <a:ext cx="8392885" cy="6820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7308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2791" y="234432"/>
            <a:ext cx="4973809" cy="6318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5096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89921"/>
            <a:ext cx="8686800" cy="5580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1094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85750"/>
            <a:ext cx="8153400" cy="611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67517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75" y="533400"/>
            <a:ext cx="9131403" cy="5714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48067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 y="762000"/>
            <a:ext cx="9127066"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131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457200"/>
            <a:ext cx="6705600" cy="5355312"/>
          </a:xfrm>
          <a:prstGeom prst="rect">
            <a:avLst/>
          </a:prstGeom>
          <a:noFill/>
        </p:spPr>
        <p:txBody>
          <a:bodyPr wrap="square" rtlCol="0">
            <a:spAutoFit/>
          </a:bodyPr>
          <a:lstStyle/>
          <a:p>
            <a:pPr algn="ctr"/>
            <a:r>
              <a:rPr lang="en-US" i="1" dirty="0" smtClean="0"/>
              <a:t>Stenberg v. </a:t>
            </a:r>
            <a:r>
              <a:rPr lang="en-US" i="1" dirty="0" err="1" smtClean="0"/>
              <a:t>Carhart</a:t>
            </a:r>
            <a:r>
              <a:rPr lang="en-US" i="1" dirty="0" smtClean="0"/>
              <a:t> </a:t>
            </a:r>
            <a:r>
              <a:rPr lang="en-US" dirty="0" smtClean="0"/>
              <a:t>(2000)</a:t>
            </a:r>
          </a:p>
          <a:p>
            <a:endParaRPr lang="en-US" dirty="0"/>
          </a:p>
          <a:p>
            <a:r>
              <a:rPr lang="en-US" dirty="0" smtClean="0"/>
              <a:t>We </a:t>
            </a:r>
            <a:r>
              <a:rPr lang="en-US" dirty="0"/>
              <a:t>again consider the right to an abortion. We understand the controversial nature of the problem. Millions of Americans believe that life begins at conception and consequently that an abortion is akin to causing the death of an innocent child; they recoil at the thought of a law that would permit it. Other millions fear that a law that forbids abortion would condemn many American women to lives that lack dignity, depriving them of equal liberty and leading those with least resources to undergo illegal abortions with the attendant risks of death and suffering. </a:t>
            </a:r>
            <a:r>
              <a:rPr lang="en-US" b="1" dirty="0">
                <a:solidFill>
                  <a:srgbClr val="FF0000"/>
                </a:solidFill>
              </a:rPr>
              <a:t>Taking account of these virtually irreconcilable points of view, aware that constitutional law must govern a society whose different members sincerely hold directly opposing views, and considering the matter in light of the Constitution’s guarantees of fundamental individual liberty, this Court, in the course of a generation, has determined and then </a:t>
            </a:r>
            <a:r>
              <a:rPr lang="en-US" b="1" dirty="0" err="1">
                <a:solidFill>
                  <a:srgbClr val="FF0000"/>
                </a:solidFill>
              </a:rPr>
              <a:t>redetermined</a:t>
            </a:r>
            <a:r>
              <a:rPr lang="en-US" b="1" dirty="0">
                <a:solidFill>
                  <a:srgbClr val="FF0000"/>
                </a:solidFill>
              </a:rPr>
              <a:t> that the Constitution offers basic protection to the woman’s right to choose.</a:t>
            </a:r>
          </a:p>
          <a:p>
            <a:endParaRPr lang="en-US" dirty="0"/>
          </a:p>
        </p:txBody>
      </p:sp>
    </p:spTree>
    <p:extLst>
      <p:ext uri="{BB962C8B-B14F-4D97-AF65-F5344CB8AC3E}">
        <p14:creationId xmlns:p14="http://schemas.microsoft.com/office/powerpoint/2010/main" val="16604012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0"/>
            <a:ext cx="6248400" cy="3970318"/>
          </a:xfrm>
          <a:prstGeom prst="rect">
            <a:avLst/>
          </a:prstGeom>
          <a:noFill/>
        </p:spPr>
        <p:txBody>
          <a:bodyPr wrap="square" rtlCol="0">
            <a:spAutoFit/>
          </a:bodyPr>
          <a:lstStyle/>
          <a:p>
            <a:r>
              <a:rPr lang="en-US" dirty="0"/>
              <a:t>Justice Thomas says that the cases just cited limit this principle to situations where the pregnancy </a:t>
            </a:r>
            <a:r>
              <a:rPr lang="en-US" i="1" dirty="0"/>
              <a:t>itself </a:t>
            </a:r>
            <a:r>
              <a:rPr lang="en-US" dirty="0"/>
              <a:t>creates a threat to health. </a:t>
            </a:r>
            <a:r>
              <a:rPr lang="en-US" dirty="0" smtClean="0"/>
              <a:t> </a:t>
            </a:r>
            <a:r>
              <a:rPr lang="en-US" dirty="0"/>
              <a:t>He is </a:t>
            </a:r>
            <a:r>
              <a:rPr lang="en-US" dirty="0" smtClean="0"/>
              <a:t>wrong.</a:t>
            </a:r>
          </a:p>
          <a:p>
            <a:endParaRPr lang="en-US" dirty="0"/>
          </a:p>
          <a:p>
            <a:r>
              <a:rPr lang="en-US" dirty="0" smtClean="0"/>
              <a:t>The </a:t>
            </a:r>
            <a:r>
              <a:rPr lang="en-US" dirty="0"/>
              <a:t>cited cases, reaffirmed in </a:t>
            </a:r>
            <a:r>
              <a:rPr lang="en-US" i="1" dirty="0"/>
              <a:t>Casey</a:t>
            </a:r>
            <a:r>
              <a:rPr lang="en-US" dirty="0"/>
              <a:t>,</a:t>
            </a:r>
            <a:r>
              <a:rPr lang="en-US" i="1" dirty="0"/>
              <a:t> </a:t>
            </a:r>
            <a:r>
              <a:rPr lang="en-US" dirty="0"/>
              <a:t>recognize that a State cannot subject women’s health to significant risks both in that context, </a:t>
            </a:r>
            <a:r>
              <a:rPr lang="en-US" i="1" dirty="0"/>
              <a:t>and also</a:t>
            </a:r>
            <a:r>
              <a:rPr lang="en-US" dirty="0"/>
              <a:t> where state regulations force women to use riskier methods</a:t>
            </a:r>
            <a:r>
              <a:rPr lang="en-US" i="1" dirty="0"/>
              <a:t> </a:t>
            </a:r>
            <a:r>
              <a:rPr lang="en-US" dirty="0"/>
              <a:t>of abortion. </a:t>
            </a:r>
            <a:r>
              <a:rPr lang="en-US" b="1" dirty="0">
                <a:solidFill>
                  <a:srgbClr val="FF0000"/>
                </a:solidFill>
              </a:rPr>
              <a:t>Our cases have repeatedly invalidated statutes that in the process of </a:t>
            </a:r>
            <a:r>
              <a:rPr lang="en-US" b="1" dirty="0" smtClean="0">
                <a:solidFill>
                  <a:srgbClr val="FF0000"/>
                </a:solidFill>
              </a:rPr>
              <a:t>regulating the</a:t>
            </a:r>
            <a:r>
              <a:rPr lang="en-US" b="1" dirty="0">
                <a:solidFill>
                  <a:srgbClr val="FF0000"/>
                </a:solidFill>
              </a:rPr>
              <a:t> </a:t>
            </a:r>
            <a:r>
              <a:rPr lang="en-US" b="1" i="1" dirty="0" smtClean="0">
                <a:solidFill>
                  <a:srgbClr val="FF0000"/>
                </a:solidFill>
              </a:rPr>
              <a:t>methods</a:t>
            </a:r>
            <a:r>
              <a:rPr lang="en-US" b="1" dirty="0">
                <a:solidFill>
                  <a:srgbClr val="FF0000"/>
                </a:solidFill>
              </a:rPr>
              <a:t> of abortion, imposed significant health risks. They make clear that a risk to a women’s health is the same whether it happens to arise from regulating a particular method of abortion, or from barring abortion entirely. </a:t>
            </a:r>
            <a:r>
              <a:rPr lang="en-US" dirty="0"/>
              <a:t>Our holding does not go beyond those cases, as ratified in </a:t>
            </a:r>
            <a:r>
              <a:rPr lang="en-US" i="1" dirty="0"/>
              <a:t>Casey</a:t>
            </a:r>
            <a:r>
              <a:rPr lang="en-US" dirty="0"/>
              <a:t>.</a:t>
            </a:r>
          </a:p>
        </p:txBody>
      </p:sp>
    </p:spTree>
    <p:extLst>
      <p:ext uri="{BB962C8B-B14F-4D97-AF65-F5344CB8AC3E}">
        <p14:creationId xmlns:p14="http://schemas.microsoft.com/office/powerpoint/2010/main" val="10098277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533400"/>
            <a:ext cx="5867400" cy="5078313"/>
          </a:xfrm>
          <a:prstGeom prst="rect">
            <a:avLst/>
          </a:prstGeom>
          <a:noFill/>
        </p:spPr>
        <p:txBody>
          <a:bodyPr wrap="square" rtlCol="0">
            <a:spAutoFit/>
          </a:bodyPr>
          <a:lstStyle/>
          <a:p>
            <a:pPr algn="ctr"/>
            <a:r>
              <a:rPr lang="en-US" i="1" dirty="0" smtClean="0"/>
              <a:t>Gonzales v. </a:t>
            </a:r>
            <a:r>
              <a:rPr lang="en-US" i="1" dirty="0" err="1" smtClean="0"/>
              <a:t>Carhart</a:t>
            </a:r>
            <a:r>
              <a:rPr lang="en-US" i="1" dirty="0" smtClean="0"/>
              <a:t> </a:t>
            </a:r>
            <a:r>
              <a:rPr lang="en-US" dirty="0" smtClean="0"/>
              <a:t>(2007)</a:t>
            </a:r>
          </a:p>
          <a:p>
            <a:endParaRPr lang="en-US" dirty="0"/>
          </a:p>
          <a:p>
            <a:r>
              <a:rPr lang="en-US" dirty="0"/>
              <a:t>Whatever one’s views concerning the </a:t>
            </a:r>
            <a:r>
              <a:rPr lang="en-US" i="1" dirty="0"/>
              <a:t>Casey</a:t>
            </a:r>
            <a:r>
              <a:rPr lang="en-US" dirty="0"/>
              <a:t> joint opinion, it is evident a premise central to its conclusion—that the government has a legitimate and substantial interest in preserving and promoting fetal life—would be repudiated were the Court now to affirm the judgments of the Courts of Appeals [and overturn the law]…</a:t>
            </a:r>
          </a:p>
          <a:p>
            <a:endParaRPr lang="en-US" dirty="0" smtClean="0"/>
          </a:p>
          <a:p>
            <a:r>
              <a:rPr lang="en-US" b="1" dirty="0" smtClean="0">
                <a:solidFill>
                  <a:srgbClr val="FF0000"/>
                </a:solidFill>
              </a:rPr>
              <a:t>The </a:t>
            </a:r>
            <a:r>
              <a:rPr lang="en-US" b="1" dirty="0">
                <a:solidFill>
                  <a:srgbClr val="FF0000"/>
                </a:solidFill>
              </a:rPr>
              <a:t>Act’s ban on abortions that involve partial delivery of a living fetus furthers the Government’s objectives.</a:t>
            </a:r>
            <a:r>
              <a:rPr lang="en-US" dirty="0"/>
              <a:t> No one would dispute that, for many, D&amp;E is a procedure itself laden with the power to devalue human life. Congress could nonetheless conclude that the type of abortion proscribed by the Act requires specific regulation because it implicates additional ethical and moral concerns that justify a special prohibition</a:t>
            </a:r>
          </a:p>
          <a:p>
            <a:endParaRPr lang="en-US" dirty="0"/>
          </a:p>
        </p:txBody>
      </p:sp>
    </p:spTree>
    <p:extLst>
      <p:ext uri="{BB962C8B-B14F-4D97-AF65-F5344CB8AC3E}">
        <p14:creationId xmlns:p14="http://schemas.microsoft.com/office/powerpoint/2010/main" val="2186061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92999"/>
            <a:ext cx="5105399" cy="6570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52286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1" y="241812"/>
            <a:ext cx="5105400" cy="6101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59825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84200"/>
            <a:ext cx="8458200"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36541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423</TotalTime>
  <Words>597</Words>
  <Application>Microsoft Office PowerPoint</Application>
  <PresentationFormat>On-screen Show (4:3)</PresentationFormat>
  <Paragraphs>31</Paragraphs>
  <Slides>46</Slides>
  <Notes>2</Notes>
  <HiddenSlides>0</HiddenSlides>
  <MMClips>2</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31</cp:revision>
  <dcterms:created xsi:type="dcterms:W3CDTF">2013-04-13T19:55:20Z</dcterms:created>
  <dcterms:modified xsi:type="dcterms:W3CDTF">2013-04-15T22:54:21Z</dcterms:modified>
</cp:coreProperties>
</file>