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15" r:id="rId2"/>
    <p:sldId id="319" r:id="rId3"/>
    <p:sldId id="320" r:id="rId4"/>
    <p:sldId id="323" r:id="rId5"/>
    <p:sldId id="324" r:id="rId6"/>
    <p:sldId id="373" r:id="rId7"/>
    <p:sldId id="374" r:id="rId8"/>
    <p:sldId id="375" r:id="rId9"/>
    <p:sldId id="391" r:id="rId10"/>
    <p:sldId id="390" r:id="rId11"/>
    <p:sldId id="347" r:id="rId12"/>
    <p:sldId id="348" r:id="rId13"/>
    <p:sldId id="349" r:id="rId14"/>
    <p:sldId id="351" r:id="rId15"/>
    <p:sldId id="353" r:id="rId16"/>
    <p:sldId id="355" r:id="rId17"/>
    <p:sldId id="356" r:id="rId18"/>
    <p:sldId id="357" r:id="rId19"/>
    <p:sldId id="359" r:id="rId20"/>
    <p:sldId id="362" r:id="rId21"/>
    <p:sldId id="369" r:id="rId22"/>
    <p:sldId id="377" r:id="rId23"/>
    <p:sldId id="386" r:id="rId24"/>
    <p:sldId id="378" r:id="rId25"/>
    <p:sldId id="379" r:id="rId26"/>
    <p:sldId id="380" r:id="rId27"/>
    <p:sldId id="381" r:id="rId28"/>
    <p:sldId id="383" r:id="rId29"/>
    <p:sldId id="382" r:id="rId30"/>
    <p:sldId id="370" r:id="rId31"/>
    <p:sldId id="376" r:id="rId32"/>
    <p:sldId id="274" r:id="rId33"/>
    <p:sldId id="284" r:id="rId34"/>
    <p:sldId id="277" r:id="rId35"/>
    <p:sldId id="276" r:id="rId36"/>
    <p:sldId id="384" r:id="rId37"/>
    <p:sldId id="309" r:id="rId38"/>
    <p:sldId id="278" r:id="rId39"/>
    <p:sldId id="294" r:id="rId40"/>
    <p:sldId id="285" r:id="rId41"/>
    <p:sldId id="289" r:id="rId42"/>
    <p:sldId id="293" r:id="rId43"/>
    <p:sldId id="346" r:id="rId44"/>
    <p:sldId id="385" r:id="rId45"/>
    <p:sldId id="387" r:id="rId46"/>
    <p:sldId id="389" r:id="rId47"/>
    <p:sldId id="38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50AF63-9D90-464E-BBD8-FD4E193AAFAE}" type="datetimeFigureOut">
              <a:rPr lang="en-US" smtClean="0"/>
              <a:pPr/>
              <a:t>05-Feb-13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8F9EFD-E2D7-4A7F-A9F9-79AE1EB936A1}" type="slidenum">
              <a:rPr lang="en-US" smtClean="0"/>
              <a:pPr/>
              <a:t>‹#›</a:t>
            </a:fld>
            <a:endParaRPr lang="en-US"/>
          </a:p>
        </p:txBody>
      </p:sp>
    </p:spTree>
    <p:extLst>
      <p:ext uri="{BB962C8B-B14F-4D97-AF65-F5344CB8AC3E}">
        <p14:creationId xmlns:p14="http://schemas.microsoft.com/office/powerpoint/2010/main" val="235512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hughes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Fdr</a:t>
            </a:r>
            <a:r>
              <a:rPr lang="en-US" dirty="0" smtClean="0"/>
              <a:t> with ccc camp in VA</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pPr/>
              <a:t>23</a:t>
            </a:fld>
            <a:endParaRPr lang="en-US"/>
          </a:p>
        </p:txBody>
      </p:sp>
    </p:spTree>
    <p:extLst>
      <p:ext uri="{BB962C8B-B14F-4D97-AF65-F5344CB8AC3E}">
        <p14:creationId xmlns:p14="http://schemas.microsoft.com/office/powerpoint/2010/main" val="145565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lbj</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pPr/>
              <a:t>29</a:t>
            </a:fld>
            <a:endParaRPr lang="en-US"/>
          </a:p>
        </p:txBody>
      </p:sp>
    </p:spTree>
    <p:extLst>
      <p:ext uri="{BB962C8B-B14F-4D97-AF65-F5344CB8AC3E}">
        <p14:creationId xmlns:p14="http://schemas.microsoft.com/office/powerpoint/2010/main" val="2582511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Marty </a:t>
            </a:r>
            <a:r>
              <a:rPr lang="en-US" dirty="0" err="1" smtClean="0"/>
              <a:t>glickman</a:t>
            </a:r>
            <a:r>
              <a:rPr lang="en-US" dirty="0" smtClean="0"/>
              <a:t> and </a:t>
            </a:r>
            <a:r>
              <a:rPr lang="en-US" dirty="0" err="1" smtClean="0"/>
              <a:t>sam</a:t>
            </a:r>
            <a:r>
              <a:rPr lang="en-US" dirty="0" smtClean="0"/>
              <a:t> </a:t>
            </a:r>
            <a:r>
              <a:rPr lang="en-US" dirty="0" err="1" smtClean="0"/>
              <a:t>stoller</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pPr/>
              <a:t>36</a:t>
            </a:fld>
            <a:endParaRPr lang="en-US"/>
          </a:p>
        </p:txBody>
      </p:sp>
    </p:spTree>
    <p:extLst>
      <p:ext uri="{BB962C8B-B14F-4D97-AF65-F5344CB8AC3E}">
        <p14:creationId xmlns:p14="http://schemas.microsoft.com/office/powerpoint/2010/main" val="505288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Avery </a:t>
            </a:r>
            <a:r>
              <a:rPr lang="en-US" dirty="0" err="1" smtClean="0"/>
              <a:t>brundage</a:t>
            </a:r>
            <a:endParaRPr lang="en-US" dirty="0"/>
          </a:p>
        </p:txBody>
      </p:sp>
      <p:sp>
        <p:nvSpPr>
          <p:cNvPr id="4" name="Slide Number Placeholder 3"/>
          <p:cNvSpPr>
            <a:spLocks noGrp="1"/>
          </p:cNvSpPr>
          <p:nvPr>
            <p:ph type="sldNum" sz="quarter" idx="10"/>
          </p:nvPr>
        </p:nvSpPr>
        <p:spPr/>
        <p:txBody>
          <a:bodyPr/>
          <a:lstStyle/>
          <a:p>
            <a:fld id="{155899BB-F5BB-49C8-B40C-2757BD33DC2E}" type="slidenum">
              <a:rPr lang="en-US" smtClean="0"/>
              <a:pPr/>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43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538A41-1A5B-4A88-80EC-0F902C66A774}" type="datetimeFigureOut">
              <a:rPr lang="en-US" smtClean="0"/>
              <a:pPr/>
              <a:t>05-Feb-13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38A41-1A5B-4A88-80EC-0F902C66A774}" type="datetimeFigureOut">
              <a:rPr lang="en-US" smtClean="0"/>
              <a:pPr/>
              <a:t>05-Feb-13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538A41-1A5B-4A88-80EC-0F902C66A774}" type="datetimeFigureOut">
              <a:rPr lang="en-US" smtClean="0"/>
              <a:pPr/>
              <a:t>05-Feb-13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538A41-1A5B-4A88-80EC-0F902C66A774}" type="datetimeFigureOut">
              <a:rPr lang="en-US" smtClean="0"/>
              <a:pPr/>
              <a:t>05-Feb-13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538A41-1A5B-4A88-80EC-0F902C66A774}" type="datetimeFigureOut">
              <a:rPr lang="en-US" smtClean="0"/>
              <a:pPr/>
              <a:t>05-Feb-13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538A41-1A5B-4A88-80EC-0F902C66A774}" type="datetimeFigureOut">
              <a:rPr lang="en-US" smtClean="0"/>
              <a:pPr/>
              <a:t>05-Feb-13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538A41-1A5B-4A88-80EC-0F902C66A774}" type="datetimeFigureOut">
              <a:rPr lang="en-US" smtClean="0"/>
              <a:pPr/>
              <a:t>05-Feb-13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538A41-1A5B-4A88-80EC-0F902C66A774}" type="datetimeFigureOut">
              <a:rPr lang="en-US" smtClean="0"/>
              <a:pPr/>
              <a:t>05-Feb-13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538A41-1A5B-4A88-80EC-0F902C66A774}" type="datetimeFigureOut">
              <a:rPr lang="en-US" smtClean="0"/>
              <a:pPr/>
              <a:t>05-Feb-13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38A41-1A5B-4A88-80EC-0F902C66A774}" type="datetimeFigureOut">
              <a:rPr lang="en-US" smtClean="0"/>
              <a:pPr/>
              <a:t>05-Feb-13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38A41-1A5B-4A88-80EC-0F902C66A774}" type="datetimeFigureOut">
              <a:rPr lang="en-US" smtClean="0"/>
              <a:pPr/>
              <a:t>05-Feb-13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CE9E5-201A-4C62-B9CC-DFB1BBCFFC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538A41-1A5B-4A88-80EC-0F902C66A774}" type="datetimeFigureOut">
              <a:rPr lang="en-US" smtClean="0"/>
              <a:pPr/>
              <a:t>05-Feb-13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ECE9E5-201A-4C62-B9CC-DFB1BBCFFC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law.cornell.edu/supct/html/historics/USSC_CR_0304_0144_ZO.html"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www.law.cornell.edu/supct-cgi/get-const?amendmentxiv"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1929_wall_street_crash_graph.svg.png"/>
          <p:cNvPicPr>
            <a:picLocks noChangeAspect="1"/>
          </p:cNvPicPr>
          <p:nvPr/>
        </p:nvPicPr>
        <p:blipFill>
          <a:blip r:embed="rId3" cstate="print"/>
          <a:stretch>
            <a:fillRect/>
          </a:stretch>
        </p:blipFill>
        <p:spPr>
          <a:xfrm>
            <a:off x="0" y="1143000"/>
            <a:ext cx="9144000" cy="457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990600" y="188469"/>
            <a:ext cx="7467600" cy="622690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889819" y="1"/>
            <a:ext cx="7492181" cy="69342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 changes.PNG"/>
          <p:cNvPicPr>
            <a:picLocks noChangeAspect="1"/>
          </p:cNvPicPr>
          <p:nvPr/>
        </p:nvPicPr>
        <p:blipFill>
          <a:blip r:embed="rId3" cstate="print"/>
          <a:stretch>
            <a:fillRect/>
          </a:stretch>
        </p:blipFill>
        <p:spPr>
          <a:xfrm>
            <a:off x="677275" y="228600"/>
            <a:ext cx="7789448" cy="64008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2019021" y="51546"/>
            <a:ext cx="5067579" cy="680645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762000"/>
            <a:ext cx="20955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7560" y="2971800"/>
            <a:ext cx="4000500"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710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716" y="533400"/>
            <a:ext cx="9458956" cy="50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606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204" y="152400"/>
            <a:ext cx="8092266"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654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248" y="431660"/>
            <a:ext cx="7720552" cy="6197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208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33400"/>
            <a:ext cx="5943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3007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M9FB95ylqDk/TSIbVJqif1I/AAAAAAAAACg/tyWgnsQLncQ/s1600/240px-Charles_Evans_Hughes-01.jpg"/>
          <p:cNvPicPr>
            <a:picLocks noChangeAspect="1" noChangeArrowheads="1"/>
          </p:cNvPicPr>
          <p:nvPr/>
        </p:nvPicPr>
        <p:blipFill>
          <a:blip r:embed="rId3" cstate="print"/>
          <a:srcRect/>
          <a:stretch>
            <a:fillRect/>
          </a:stretch>
        </p:blipFill>
        <p:spPr bwMode="auto">
          <a:xfrm>
            <a:off x="2231835" y="182880"/>
            <a:ext cx="4549965" cy="6294120"/>
          </a:xfrm>
          <a:prstGeom prst="rect">
            <a:avLst/>
          </a:prstGeom>
          <a:noFill/>
        </p:spPr>
      </p:pic>
    </p:spTree>
    <p:extLst>
      <p:ext uri="{BB962C8B-B14F-4D97-AF65-F5344CB8AC3E}">
        <p14:creationId xmlns:p14="http://schemas.microsoft.com/office/powerpoint/2010/main" val="208980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77200" cy="4555093"/>
          </a:xfrm>
          <a:prstGeom prst="rect">
            <a:avLst/>
          </a:prstGeom>
          <a:noFill/>
        </p:spPr>
        <p:txBody>
          <a:bodyPr wrap="square" rtlCol="0">
            <a:spAutoFit/>
          </a:bodyPr>
          <a:lstStyle/>
          <a:p>
            <a:pPr algn="ctr"/>
            <a:r>
              <a:rPr lang="en-US" i="1" dirty="0" err="1" smtClean="0">
                <a:solidFill>
                  <a:prstClr val="black"/>
                </a:solidFill>
              </a:rPr>
              <a:t>Schecter</a:t>
            </a:r>
            <a:r>
              <a:rPr lang="en-US" i="1" dirty="0" smtClean="0">
                <a:solidFill>
                  <a:prstClr val="black"/>
                </a:solidFill>
              </a:rPr>
              <a:t> Poultry Co. v. United States </a:t>
            </a:r>
            <a:r>
              <a:rPr lang="en-US" dirty="0" smtClean="0">
                <a:solidFill>
                  <a:prstClr val="black"/>
                </a:solidFill>
              </a:rPr>
              <a:t>(1935)</a:t>
            </a:r>
          </a:p>
          <a:p>
            <a:endParaRPr lang="en-US" dirty="0">
              <a:solidFill>
                <a:prstClr val="black"/>
              </a:solidFill>
            </a:endParaRPr>
          </a:p>
          <a:p>
            <a:endParaRPr lang="en-US" dirty="0" smtClean="0">
              <a:solidFill>
                <a:prstClr val="black"/>
              </a:solidFill>
            </a:endParaRPr>
          </a:p>
          <a:p>
            <a:r>
              <a:rPr lang="en-US" sz="2000" dirty="0" smtClean="0">
                <a:solidFill>
                  <a:prstClr val="black"/>
                </a:solidFill>
              </a:rPr>
              <a:t>It is not the province of the Court to consider the economic advantages or disadvantages of such a centralized system. </a:t>
            </a:r>
            <a:r>
              <a:rPr lang="en-US" sz="2000" b="1" dirty="0" smtClean="0">
                <a:solidFill>
                  <a:srgbClr val="FF0000"/>
                </a:solidFill>
              </a:rPr>
              <a:t>It is sufficient to say that the Federal Constitution does not provide for it.</a:t>
            </a:r>
            <a:r>
              <a:rPr lang="en-US" sz="2000" dirty="0" smtClean="0">
                <a:solidFill>
                  <a:prstClr val="black"/>
                </a:solidFill>
              </a:rPr>
              <a:t> Our growth and development have called for wide use of the commerce power of the federal government in its control over the expanded activities of interstate commerce and in protecting that commerce from burdens, interferences, and conspiracies to restrain and monopolize it. But the authority of the federal government may not be pushed to such an extreme as to destroy the distinction, which the commerce clause itself establishes, between commerce 'among the several States' and the internal concerns of a state. </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2391998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en.academic.ru/pictures/enwiki/49/1936_Electoral_Map.png"/>
          <p:cNvPicPr>
            <a:picLocks noChangeAspect="1" noChangeArrowheads="1"/>
          </p:cNvPicPr>
          <p:nvPr/>
        </p:nvPicPr>
        <p:blipFill>
          <a:blip r:embed="rId3" cstate="print"/>
          <a:srcRect/>
          <a:stretch>
            <a:fillRect/>
          </a:stretch>
        </p:blipFill>
        <p:spPr bwMode="auto">
          <a:xfrm>
            <a:off x="-196920" y="838200"/>
            <a:ext cx="9361439" cy="5029200"/>
          </a:xfrm>
          <a:prstGeom prst="rect">
            <a:avLst/>
          </a:prstGeom>
          <a:noFill/>
        </p:spPr>
      </p:pic>
    </p:spTree>
    <p:extLst>
      <p:ext uri="{BB962C8B-B14F-4D97-AF65-F5344CB8AC3E}">
        <p14:creationId xmlns:p14="http://schemas.microsoft.com/office/powerpoint/2010/main" val="3608362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19140" y="1371600"/>
            <a:ext cx="9182285" cy="4114799"/>
          </a:xfrm>
          <a:prstGeom prst="rect">
            <a:avLst/>
          </a:prstGeom>
          <a:noFill/>
          <a:ln w="9525">
            <a:noFill/>
            <a:miter lim="800000"/>
            <a:headEnd/>
            <a:tailEnd/>
          </a:ln>
        </p:spPr>
      </p:pic>
    </p:spTree>
    <p:extLst>
      <p:ext uri="{BB962C8B-B14F-4D97-AF65-F5344CB8AC3E}">
        <p14:creationId xmlns:p14="http://schemas.microsoft.com/office/powerpoint/2010/main" val="204352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nisk.k12.ny.us/fdr/1937/37_scgifs/large/37020608.gif"/>
          <p:cNvPicPr>
            <a:picLocks noChangeAspect="1" noChangeArrowheads="1"/>
          </p:cNvPicPr>
          <p:nvPr/>
        </p:nvPicPr>
        <p:blipFill>
          <a:blip r:embed="rId3" cstate="print"/>
          <a:srcRect/>
          <a:stretch>
            <a:fillRect/>
          </a:stretch>
        </p:blipFill>
        <p:spPr bwMode="auto">
          <a:xfrm>
            <a:off x="1524000" y="0"/>
            <a:ext cx="5927187" cy="7315200"/>
          </a:xfrm>
          <a:prstGeom prst="rect">
            <a:avLst/>
          </a:prstGeom>
          <a:noFill/>
        </p:spPr>
      </p:pic>
    </p:spTree>
    <p:extLst>
      <p:ext uri="{BB962C8B-B14F-4D97-AF65-F5344CB8AC3E}">
        <p14:creationId xmlns:p14="http://schemas.microsoft.com/office/powerpoint/2010/main" val="30202348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conlaw/courtpacking.jpg"/>
          <p:cNvPicPr>
            <a:picLocks noChangeAspect="1" noChangeArrowheads="1"/>
          </p:cNvPicPr>
          <p:nvPr/>
        </p:nvPicPr>
        <p:blipFill>
          <a:blip r:embed="rId3" cstate="print"/>
          <a:srcRect/>
          <a:stretch>
            <a:fillRect/>
          </a:stretch>
        </p:blipFill>
        <p:spPr bwMode="auto">
          <a:xfrm>
            <a:off x="1961536" y="130175"/>
            <a:ext cx="4972664" cy="6423025"/>
          </a:xfrm>
          <a:prstGeom prst="rect">
            <a:avLst/>
          </a:prstGeom>
          <a:noFill/>
        </p:spPr>
      </p:pic>
    </p:spTree>
    <p:extLst>
      <p:ext uri="{BB962C8B-B14F-4D97-AF65-F5344CB8AC3E}">
        <p14:creationId xmlns:p14="http://schemas.microsoft.com/office/powerpoint/2010/main" val="23079648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academic.brooklyn.cuny.edu/history/johnson/owenroberts.jpg"/>
          <p:cNvPicPr>
            <a:picLocks noChangeAspect="1" noChangeArrowheads="1"/>
          </p:cNvPicPr>
          <p:nvPr/>
        </p:nvPicPr>
        <p:blipFill>
          <a:blip r:embed="rId3" cstate="print"/>
          <a:srcRect/>
          <a:stretch>
            <a:fillRect/>
          </a:stretch>
        </p:blipFill>
        <p:spPr bwMode="auto">
          <a:xfrm>
            <a:off x="2654877" y="144236"/>
            <a:ext cx="4126923" cy="6485164"/>
          </a:xfrm>
          <a:prstGeom prst="rect">
            <a:avLst/>
          </a:prstGeom>
          <a:noFill/>
        </p:spPr>
      </p:pic>
    </p:spTree>
    <p:extLst>
      <p:ext uri="{BB962C8B-B14F-4D97-AF65-F5344CB8AC3E}">
        <p14:creationId xmlns:p14="http://schemas.microsoft.com/office/powerpoint/2010/main" val="3178012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848600" cy="5632311"/>
          </a:xfrm>
          <a:prstGeom prst="rect">
            <a:avLst/>
          </a:prstGeom>
          <a:noFill/>
        </p:spPr>
        <p:txBody>
          <a:bodyPr wrap="square" rtlCol="0">
            <a:spAutoFit/>
          </a:bodyPr>
          <a:lstStyle/>
          <a:p>
            <a:pPr algn="ctr"/>
            <a:r>
              <a:rPr lang="en-US" i="1" dirty="0" smtClean="0">
                <a:solidFill>
                  <a:prstClr val="black"/>
                </a:solidFill>
              </a:rPr>
              <a:t>West Coast Hotel v. Parrish </a:t>
            </a:r>
            <a:r>
              <a:rPr lang="en-US" dirty="0" smtClean="0">
                <a:solidFill>
                  <a:prstClr val="black"/>
                </a:solidFill>
              </a:rPr>
              <a:t>(1937)</a:t>
            </a:r>
          </a:p>
          <a:p>
            <a:endParaRPr lang="en-US" dirty="0">
              <a:solidFill>
                <a:prstClr val="black"/>
              </a:solidFill>
            </a:endParaRPr>
          </a:p>
          <a:p>
            <a:r>
              <a:rPr lang="en-US" dirty="0">
                <a:solidFill>
                  <a:prstClr val="black"/>
                </a:solidFill>
              </a:rPr>
              <a:t>The constitutional provision invoked is the due process clause of the Fourteenth Amendment governing the states, as the due process clause invoked in </a:t>
            </a:r>
            <a:r>
              <a:rPr lang="en-US" dirty="0" smtClean="0">
                <a:solidFill>
                  <a:prstClr val="black"/>
                </a:solidFill>
              </a:rPr>
              <a:t>the </a:t>
            </a:r>
            <a:r>
              <a:rPr lang="en-US" i="1" dirty="0" smtClean="0">
                <a:solidFill>
                  <a:prstClr val="black"/>
                </a:solidFill>
              </a:rPr>
              <a:t>Adkins</a:t>
            </a:r>
            <a:r>
              <a:rPr lang="en-US" dirty="0" smtClean="0">
                <a:solidFill>
                  <a:prstClr val="black"/>
                </a:solidFill>
              </a:rPr>
              <a:t> </a:t>
            </a:r>
            <a:r>
              <a:rPr lang="en-US" dirty="0">
                <a:solidFill>
                  <a:prstClr val="black"/>
                </a:solidFill>
              </a:rPr>
              <a:t>Case governed Congress. In each case the violation alleged by those attacking minimum wage regulation for women is deprivation of freedom of contract. What is this freedom? </a:t>
            </a:r>
            <a:r>
              <a:rPr lang="en-US" b="1" dirty="0">
                <a:solidFill>
                  <a:srgbClr val="FF0000"/>
                </a:solidFill>
              </a:rPr>
              <a:t>The Constitution does not speak of freedom of contract. It speaks of liberty and prohibits the deprivation of liberty without due process of law. In prohibiting that deprivation, the Constitution does not recognize an absolute and uncontrollable liberty. </a:t>
            </a:r>
            <a:r>
              <a:rPr lang="en-US" dirty="0">
                <a:solidFill>
                  <a:prstClr val="black"/>
                </a:solidFill>
              </a:rPr>
              <a:t>Liberty in each of its phases has its history and connotation. But the liberty safeguarded is liberty in a social organization which requires the protection of law against the evils which menace the health, safety, morals, and welfare of the people. Liberty under the Constitution is thus necessarily subject to the restraints of due process, and regulation which is reasonable in relation to its subject and is adopted in the interests of the community is due </a:t>
            </a:r>
            <a:r>
              <a:rPr lang="en-US" dirty="0" smtClean="0">
                <a:solidFill>
                  <a:prstClr val="black"/>
                </a:solidFill>
              </a:rPr>
              <a:t>process . . .</a:t>
            </a:r>
          </a:p>
          <a:p>
            <a:endParaRPr lang="en-US" dirty="0">
              <a:solidFill>
                <a:prstClr val="black"/>
              </a:solidFill>
            </a:endParaRPr>
          </a:p>
          <a:p>
            <a:r>
              <a:rPr lang="en-US" dirty="0">
                <a:solidFill>
                  <a:prstClr val="black"/>
                </a:solidFill>
              </a:rPr>
              <a:t>We think that the views thus expressed are sound and that the</a:t>
            </a:r>
            <a:r>
              <a:rPr lang="en-US" b="1" dirty="0">
                <a:solidFill>
                  <a:srgbClr val="FF0000"/>
                </a:solidFill>
              </a:rPr>
              <a:t> decision in the </a:t>
            </a:r>
            <a:r>
              <a:rPr lang="en-US" b="1" i="1" dirty="0">
                <a:solidFill>
                  <a:srgbClr val="FF0000"/>
                </a:solidFill>
              </a:rPr>
              <a:t>Adkins</a:t>
            </a:r>
            <a:r>
              <a:rPr lang="en-US" b="1" dirty="0">
                <a:solidFill>
                  <a:srgbClr val="FF0000"/>
                </a:solidFill>
              </a:rPr>
              <a:t> Case was a departure from the true application of the principles governing the regulation by the state of the relation of employer and employed</a:t>
            </a:r>
            <a:r>
              <a:rPr lang="en-US" dirty="0">
                <a:solidFill>
                  <a:prstClr val="black"/>
                </a:solidFill>
              </a:rPr>
              <a:t>. </a:t>
            </a:r>
          </a:p>
        </p:txBody>
      </p:sp>
    </p:spTree>
    <p:extLst>
      <p:ext uri="{BB962C8B-B14F-4D97-AF65-F5344CB8AC3E}">
        <p14:creationId xmlns:p14="http://schemas.microsoft.com/office/powerpoint/2010/main" val="40063606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2209800"/>
            <a:ext cx="9375337" cy="2390700"/>
          </a:xfrm>
          <a:prstGeom prst="rect">
            <a:avLst/>
          </a:prstGeom>
          <a:noFill/>
          <a:ln w="9525">
            <a:noFill/>
            <a:miter lim="800000"/>
            <a:headEnd/>
            <a:tailEnd/>
          </a:ln>
        </p:spPr>
      </p:pic>
    </p:spTree>
    <p:extLst>
      <p:ext uri="{BB962C8B-B14F-4D97-AF65-F5344CB8AC3E}">
        <p14:creationId xmlns:p14="http://schemas.microsoft.com/office/powerpoint/2010/main" val="945976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909310"/>
          </a:xfrm>
          <a:prstGeom prst="rect">
            <a:avLst/>
          </a:prstGeom>
          <a:noFill/>
        </p:spPr>
        <p:txBody>
          <a:bodyPr wrap="square" rtlCol="0">
            <a:spAutoFit/>
          </a:bodyPr>
          <a:lstStyle/>
          <a:p>
            <a:pPr algn="ctr"/>
            <a:r>
              <a:rPr lang="en-US" i="1" dirty="0">
                <a:solidFill>
                  <a:prstClr val="black"/>
                </a:solidFill>
              </a:rPr>
              <a:t>United States v. </a:t>
            </a:r>
            <a:r>
              <a:rPr lang="en-US" i="1" dirty="0" err="1">
                <a:solidFill>
                  <a:prstClr val="black"/>
                </a:solidFill>
              </a:rPr>
              <a:t>Carolene</a:t>
            </a:r>
            <a:r>
              <a:rPr lang="en-US" i="1" dirty="0">
                <a:solidFill>
                  <a:prstClr val="black"/>
                </a:solidFill>
              </a:rPr>
              <a:t> Products Co. </a:t>
            </a:r>
            <a:r>
              <a:rPr lang="en-US" dirty="0">
                <a:solidFill>
                  <a:prstClr val="black"/>
                </a:solidFill>
              </a:rPr>
              <a:t>(1938)</a:t>
            </a:r>
          </a:p>
          <a:p>
            <a:endParaRPr lang="en-US" dirty="0">
              <a:solidFill>
                <a:prstClr val="black"/>
              </a:solidFill>
            </a:endParaRPr>
          </a:p>
          <a:p>
            <a:r>
              <a:rPr lang="en-US" baseline="30000" dirty="0" smtClean="0">
                <a:solidFill>
                  <a:prstClr val="black"/>
                </a:solidFill>
                <a:hlinkClick r:id="rId3"/>
              </a:rPr>
              <a:t>4.</a:t>
            </a:r>
            <a:r>
              <a:rPr lang="en-US" dirty="0" smtClean="0">
                <a:solidFill>
                  <a:prstClr val="black"/>
                </a:solidFill>
              </a:rPr>
              <a:t> There may be narrower scope for operation of the presumption of constitutionality when legislation appears on its face to be within a specific prohibition of the Constitution, such as those of the first ten amendments, which are deemed equally specific when held to be embraced within the Fourteenth.</a:t>
            </a:r>
          </a:p>
          <a:p>
            <a:r>
              <a:rPr lang="en-US" dirty="0" smtClean="0">
                <a:solidFill>
                  <a:prstClr val="black"/>
                </a:solidFill>
              </a:rPr>
              <a:t>It is unnecessary to consider now whether legislation which restricts those political processes which can ordinarily be expected to bring about repeal of undesirable legislation is to be subjected to more exacting judicial scrutiny under the general prohibitions of the </a:t>
            </a:r>
            <a:r>
              <a:rPr lang="en-US" dirty="0" smtClean="0">
                <a:solidFill>
                  <a:prstClr val="black"/>
                </a:solidFill>
                <a:hlinkClick r:id="rId4"/>
              </a:rPr>
              <a:t>Fourteenth Amendment</a:t>
            </a:r>
            <a:r>
              <a:rPr lang="en-US" dirty="0" smtClean="0">
                <a:solidFill>
                  <a:prstClr val="black"/>
                </a:solidFill>
              </a:rPr>
              <a:t> than are most other types of legislation . . .</a:t>
            </a:r>
          </a:p>
          <a:p>
            <a:endParaRPr lang="en-US" dirty="0" smtClean="0">
              <a:solidFill>
                <a:prstClr val="black"/>
              </a:solidFill>
            </a:endParaRPr>
          </a:p>
          <a:p>
            <a:r>
              <a:rPr lang="en-US" b="1" dirty="0" smtClean="0">
                <a:solidFill>
                  <a:srgbClr val="FF0000"/>
                </a:solidFill>
              </a:rPr>
              <a:t>Nor need we enquire whether similar considerations enter into the review of statutes directed at particular religious, or national, or racial minorities</a:t>
            </a:r>
            <a:r>
              <a:rPr lang="en-US" b="1" i="1" dirty="0" smtClean="0">
                <a:solidFill>
                  <a:srgbClr val="FF0000"/>
                </a:solidFill>
              </a:rPr>
              <a:t>:</a:t>
            </a:r>
            <a:r>
              <a:rPr lang="en-US" b="1" dirty="0" smtClean="0">
                <a:solidFill>
                  <a:srgbClr val="FF0000"/>
                </a:solidFill>
              </a:rPr>
              <a:t> 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  </a:t>
            </a:r>
          </a:p>
          <a:p>
            <a:endParaRPr lang="en-US" dirty="0" smtClean="0">
              <a:solidFill>
                <a:prstClr val="black"/>
              </a:solidFill>
            </a:endParaRP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544270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ache3.asset-cache.net/xc/50456699.jpg?v=1&amp;c=IWSAsset&amp;k=2&amp;d=E41C9FE5C4AA0A143CE40D8DC1EF2E476303290266B48A4E9F67054ECBC2E286B01E70F2B3269972"/>
          <p:cNvPicPr>
            <a:picLocks noChangeAspect="1" noChangeArrowheads="1"/>
          </p:cNvPicPr>
          <p:nvPr/>
        </p:nvPicPr>
        <p:blipFill>
          <a:blip r:embed="rId3" cstate="print"/>
          <a:srcRect/>
          <a:stretch>
            <a:fillRect/>
          </a:stretch>
        </p:blipFill>
        <p:spPr bwMode="auto">
          <a:xfrm>
            <a:off x="1219799" y="228600"/>
            <a:ext cx="7009801" cy="5263252"/>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1828800" y="5867400"/>
            <a:ext cx="5753100" cy="685800"/>
          </a:xfrm>
          <a:prstGeom prst="rect">
            <a:avLst/>
          </a:prstGeom>
          <a:noFill/>
          <a:ln w="9525">
            <a:noFill/>
            <a:miter lim="800000"/>
            <a:headEnd/>
            <a:tailEnd/>
          </a:ln>
        </p:spPr>
      </p:pic>
    </p:spTree>
    <p:extLst>
      <p:ext uri="{BB962C8B-B14F-4D97-AF65-F5344CB8AC3E}">
        <p14:creationId xmlns:p14="http://schemas.microsoft.com/office/powerpoint/2010/main" val="3140303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413385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0017" y="2438400"/>
            <a:ext cx="2751666"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5812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848" y="666400"/>
            <a:ext cx="7488151" cy="54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4057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838" y="90488"/>
            <a:ext cx="7934325"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06056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381000"/>
            <a:ext cx="771525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706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371600"/>
            <a:ext cx="6324600" cy="3416320"/>
          </a:xfrm>
          <a:prstGeom prst="rect">
            <a:avLst/>
          </a:prstGeom>
          <a:noFill/>
        </p:spPr>
        <p:txBody>
          <a:bodyPr wrap="square" rtlCol="0">
            <a:spAutoFit/>
          </a:bodyPr>
          <a:lstStyle/>
          <a:p>
            <a:pPr algn="ctr"/>
            <a:r>
              <a:rPr lang="en-US" sz="2400" dirty="0" smtClean="0"/>
              <a:t>National Youth Administration (June 1935)</a:t>
            </a:r>
          </a:p>
          <a:p>
            <a:endParaRPr lang="en-US" sz="2400" dirty="0"/>
          </a:p>
          <a:p>
            <a:r>
              <a:rPr lang="en-US" sz="2400" dirty="0"/>
              <a:t>To initiate and administer a program of approved projects which shall provide relief, work relief, and employment for persons between the ages of sixteen and twenty-five years who are no longer in regular attendance at a school requiring full time, and who are not regularly engaged in remunerative employment.</a:t>
            </a:r>
          </a:p>
        </p:txBody>
      </p:sp>
    </p:spTree>
    <p:extLst>
      <p:ext uri="{BB962C8B-B14F-4D97-AF65-F5344CB8AC3E}">
        <p14:creationId xmlns:p14="http://schemas.microsoft.com/office/powerpoint/2010/main" val="2561666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458" y="-28863"/>
            <a:ext cx="4502542" cy="681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6618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3352800" cy="294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041" y="2743200"/>
            <a:ext cx="372824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684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8382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13910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gardenofpraise.com/images2/eroos7.gif"/>
          <p:cNvPicPr>
            <a:picLocks noChangeAspect="1" noChangeArrowheads="1"/>
          </p:cNvPicPr>
          <p:nvPr/>
        </p:nvPicPr>
        <p:blipFill>
          <a:blip r:embed="rId3" cstate="print"/>
          <a:srcRect/>
          <a:stretch>
            <a:fillRect/>
          </a:stretch>
        </p:blipFill>
        <p:spPr bwMode="auto">
          <a:xfrm>
            <a:off x="943346" y="204311"/>
            <a:ext cx="7591054" cy="6120289"/>
          </a:xfrm>
          <a:prstGeom prst="rect">
            <a:avLst/>
          </a:prstGeom>
          <a:noFill/>
        </p:spPr>
      </p:pic>
    </p:spTree>
    <p:extLst>
      <p:ext uri="{BB962C8B-B14F-4D97-AF65-F5344CB8AC3E}">
        <p14:creationId xmlns:p14="http://schemas.microsoft.com/office/powerpoint/2010/main" val="35756565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7086600" cy="5632311"/>
          </a:xfrm>
          <a:prstGeom prst="rect">
            <a:avLst/>
          </a:prstGeom>
          <a:noFill/>
        </p:spPr>
        <p:txBody>
          <a:bodyPr wrap="square" rtlCol="0">
            <a:spAutoFit/>
          </a:bodyPr>
          <a:lstStyle/>
          <a:p>
            <a:pPr algn="ctr"/>
            <a:r>
              <a:rPr lang="en-US" dirty="0" smtClean="0"/>
              <a:t>Fair Labor Standards Act (1938), </a:t>
            </a:r>
            <a:r>
              <a:rPr lang="en-US" dirty="0"/>
              <a:t>§ 212</a:t>
            </a:r>
            <a:endParaRPr lang="en-US" dirty="0" smtClean="0"/>
          </a:p>
          <a:p>
            <a:endParaRPr lang="en-US" dirty="0"/>
          </a:p>
          <a:p>
            <a:pPr fontAlgn="base"/>
            <a:r>
              <a:rPr lang="en-US" b="1" dirty="0"/>
              <a:t>(a)</a:t>
            </a:r>
            <a:r>
              <a:rPr lang="en-US" dirty="0"/>
              <a:t> </a:t>
            </a:r>
            <a:r>
              <a:rPr lang="en-US" b="1" dirty="0"/>
              <a:t>Restrictions on shipment of goods; prosecution; </a:t>
            </a:r>
            <a:r>
              <a:rPr lang="en-US" b="1" dirty="0" smtClean="0"/>
              <a:t>conviction</a:t>
            </a:r>
          </a:p>
          <a:p>
            <a:pPr fontAlgn="base"/>
            <a:endParaRPr lang="en-US" b="1" dirty="0"/>
          </a:p>
          <a:p>
            <a:pPr fontAlgn="base"/>
            <a:r>
              <a:rPr lang="en-US" dirty="0" smtClean="0"/>
              <a:t>No </a:t>
            </a:r>
            <a:r>
              <a:rPr lang="en-US" dirty="0"/>
              <a:t>producer, manufacturer, or dealer shall ship or deliver for shipment in commerce any goods produced in an establishment situated in the United States in or about which within thirty days prior to the removal of such goods therefrom any oppressive child labor has been </a:t>
            </a:r>
            <a:r>
              <a:rPr lang="en-US" dirty="0" smtClean="0"/>
              <a:t>employed.</a:t>
            </a:r>
          </a:p>
          <a:p>
            <a:pPr fontAlgn="base"/>
            <a:endParaRPr lang="en-US" dirty="0"/>
          </a:p>
          <a:p>
            <a:pPr fontAlgn="base"/>
            <a:r>
              <a:rPr lang="en-US" b="1" dirty="0" smtClean="0"/>
              <a:t>(</a:t>
            </a:r>
            <a:r>
              <a:rPr lang="en-US" b="1" dirty="0"/>
              <a:t>c)</a:t>
            </a:r>
            <a:r>
              <a:rPr lang="en-US" dirty="0"/>
              <a:t> </a:t>
            </a:r>
            <a:r>
              <a:rPr lang="en-US" b="1" dirty="0"/>
              <a:t>Oppressive child </a:t>
            </a:r>
            <a:r>
              <a:rPr lang="en-US" b="1" dirty="0" smtClean="0"/>
              <a:t>labor</a:t>
            </a:r>
          </a:p>
          <a:p>
            <a:pPr fontAlgn="base"/>
            <a:endParaRPr lang="en-US" b="1" dirty="0"/>
          </a:p>
          <a:p>
            <a:pPr fontAlgn="base"/>
            <a:r>
              <a:rPr lang="en-US" dirty="0" smtClean="0"/>
              <a:t>No </a:t>
            </a:r>
            <a:r>
              <a:rPr lang="en-US" dirty="0"/>
              <a:t>employer shall employ any oppressive child labor in commerce or in the production of goods for commerce or in any enterprise engaged in commerce or in the production of goods for commerce</a:t>
            </a:r>
            <a:r>
              <a:rPr lang="en-US" dirty="0" smtClean="0"/>
              <a:t>.</a:t>
            </a:r>
          </a:p>
          <a:p>
            <a:pPr fontAlgn="base"/>
            <a:endParaRPr lang="en-US" dirty="0"/>
          </a:p>
          <a:p>
            <a:pPr fontAlgn="base"/>
            <a:r>
              <a:rPr lang="en-US" b="1" dirty="0"/>
              <a:t>(d)</a:t>
            </a:r>
            <a:r>
              <a:rPr lang="en-US" dirty="0"/>
              <a:t> </a:t>
            </a:r>
            <a:r>
              <a:rPr lang="en-US" b="1" dirty="0"/>
              <a:t>Proof of </a:t>
            </a:r>
            <a:r>
              <a:rPr lang="en-US" b="1" dirty="0" smtClean="0"/>
              <a:t>age</a:t>
            </a:r>
          </a:p>
          <a:p>
            <a:pPr fontAlgn="base"/>
            <a:endParaRPr lang="en-US" b="1" dirty="0"/>
          </a:p>
          <a:p>
            <a:pPr fontAlgn="base"/>
            <a:r>
              <a:rPr lang="en-US" dirty="0" smtClean="0"/>
              <a:t>In </a:t>
            </a:r>
            <a:r>
              <a:rPr lang="en-US" dirty="0"/>
              <a:t>order to carry out the objectives of this section, the Secretary may by regulation require employers to obtain from any employee proof of age.</a:t>
            </a:r>
          </a:p>
          <a:p>
            <a:endParaRPr lang="en-US" dirty="0"/>
          </a:p>
        </p:txBody>
      </p:sp>
    </p:spTree>
    <p:extLst>
      <p:ext uri="{BB962C8B-B14F-4D97-AF65-F5344CB8AC3E}">
        <p14:creationId xmlns:p14="http://schemas.microsoft.com/office/powerpoint/2010/main" val="19191056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seeds of peace 1936.jpg"/>
          <p:cNvPicPr>
            <a:picLocks noChangeAspect="1"/>
          </p:cNvPicPr>
          <p:nvPr/>
        </p:nvPicPr>
        <p:blipFill>
          <a:blip r:embed="rId3" cstate="print"/>
          <a:stretch>
            <a:fillRect/>
          </a:stretch>
        </p:blipFill>
        <p:spPr>
          <a:xfrm>
            <a:off x="2024742" y="43960"/>
            <a:ext cx="5061858" cy="681404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y.jpg"/>
          <p:cNvPicPr>
            <a:picLocks noChangeAspect="1"/>
          </p:cNvPicPr>
          <p:nvPr/>
        </p:nvPicPr>
        <p:blipFill>
          <a:blip r:embed="rId3" cstate="print"/>
          <a:stretch>
            <a:fillRect/>
          </a:stretch>
        </p:blipFill>
        <p:spPr>
          <a:xfrm>
            <a:off x="2005965" y="0"/>
            <a:ext cx="5132070" cy="68580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zi-olympics2.jpg"/>
          <p:cNvPicPr>
            <a:picLocks noChangeAspect="1"/>
          </p:cNvPicPr>
          <p:nvPr/>
        </p:nvPicPr>
        <p:blipFill>
          <a:blip r:embed="rId3" cstate="print"/>
          <a:stretch>
            <a:fillRect/>
          </a:stretch>
        </p:blipFill>
        <p:spPr>
          <a:xfrm>
            <a:off x="1" y="94784"/>
            <a:ext cx="9144000" cy="666843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ympics opening.jpg"/>
          <p:cNvPicPr>
            <a:picLocks noChangeAspect="1"/>
          </p:cNvPicPr>
          <p:nvPr/>
        </p:nvPicPr>
        <p:blipFill>
          <a:blip r:embed="rId3" cstate="print"/>
          <a:stretch>
            <a:fillRect/>
          </a:stretch>
        </p:blipFill>
        <p:spPr>
          <a:xfrm>
            <a:off x="22746" y="365760"/>
            <a:ext cx="9121254" cy="611124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749808"/>
            <a:ext cx="3429000" cy="5023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872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Avery Brundage.jpg"/>
          <p:cNvPicPr>
            <a:picLocks noChangeAspect="1" noChangeArrowheads="1"/>
          </p:cNvPicPr>
          <p:nvPr/>
        </p:nvPicPr>
        <p:blipFill>
          <a:blip r:embed="rId3" cstate="print"/>
          <a:srcRect/>
          <a:stretch>
            <a:fillRect/>
          </a:stretch>
        </p:blipFill>
        <p:spPr bwMode="auto">
          <a:xfrm>
            <a:off x="2689056" y="325594"/>
            <a:ext cx="4245144" cy="599900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seOwens_1936Olympics.jpg"/>
          <p:cNvPicPr>
            <a:picLocks noChangeAspect="1"/>
          </p:cNvPicPr>
          <p:nvPr/>
        </p:nvPicPr>
        <p:blipFill>
          <a:blip r:embed="rId3" cstate="print"/>
          <a:stretch>
            <a:fillRect/>
          </a:stretch>
        </p:blipFill>
        <p:spPr>
          <a:xfrm>
            <a:off x="2057400" y="0"/>
            <a:ext cx="5029200" cy="68580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zi_propaganda_ein_volk.jpg"/>
          <p:cNvPicPr>
            <a:picLocks noChangeAspect="1"/>
          </p:cNvPicPr>
          <p:nvPr/>
        </p:nvPicPr>
        <p:blipFill>
          <a:blip r:embed="rId3" cstate="print"/>
          <a:stretch>
            <a:fillRect/>
          </a:stretch>
        </p:blipFill>
        <p:spPr>
          <a:xfrm>
            <a:off x="2191294" y="26656"/>
            <a:ext cx="4742906" cy="683134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 vienna.jpg"/>
          <p:cNvPicPr>
            <a:picLocks noChangeAspect="1"/>
          </p:cNvPicPr>
          <p:nvPr/>
        </p:nvPicPr>
        <p:blipFill>
          <a:blip r:embed="rId3" cstate="print"/>
          <a:stretch>
            <a:fillRect/>
          </a:stretch>
        </p:blipFill>
        <p:spPr>
          <a:xfrm>
            <a:off x="2148840" y="0"/>
            <a:ext cx="4846320" cy="6858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ansch.jpg"/>
          <p:cNvPicPr>
            <a:picLocks noChangeAspect="1"/>
          </p:cNvPicPr>
          <p:nvPr/>
        </p:nvPicPr>
        <p:blipFill>
          <a:blip r:embed="rId3" cstate="print"/>
          <a:stretch>
            <a:fillRect/>
          </a:stretch>
        </p:blipFill>
        <p:spPr>
          <a:xfrm>
            <a:off x="1337094" y="0"/>
            <a:ext cx="6469811" cy="6858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aceintime.jpg"/>
          <p:cNvPicPr>
            <a:picLocks noChangeAspect="1"/>
          </p:cNvPicPr>
          <p:nvPr/>
        </p:nvPicPr>
        <p:blipFill>
          <a:blip r:embed="rId3" cstate="print"/>
          <a:stretch>
            <a:fillRect/>
          </a:stretch>
        </p:blipFill>
        <p:spPr>
          <a:xfrm>
            <a:off x="862213" y="0"/>
            <a:ext cx="7419574"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cond_world_war_europe_1940_map_de.png"/>
          <p:cNvPicPr>
            <a:picLocks noChangeAspect="1"/>
          </p:cNvPicPr>
          <p:nvPr/>
        </p:nvPicPr>
        <p:blipFill>
          <a:blip r:embed="rId3" cstate="print"/>
          <a:stretch>
            <a:fillRect/>
          </a:stretch>
        </p:blipFill>
        <p:spPr>
          <a:xfrm>
            <a:off x="1280160" y="0"/>
            <a:ext cx="6583680" cy="6858000"/>
          </a:xfrm>
          <a:prstGeom prst="rect">
            <a:avLst/>
          </a:prstGeom>
        </p:spPr>
      </p:pic>
    </p:spTree>
    <p:extLst>
      <p:ext uri="{BB962C8B-B14F-4D97-AF65-F5344CB8AC3E}">
        <p14:creationId xmlns:p14="http://schemas.microsoft.com/office/powerpoint/2010/main" val="16560152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64523"/>
            <a:ext cx="7543800" cy="6320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621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826" y="443496"/>
            <a:ext cx="4420774" cy="618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1444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85997"/>
            <a:ext cx="4648200" cy="6400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2405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591" y="306876"/>
            <a:ext cx="4266809" cy="647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2568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825</TotalTime>
  <Words>443</Words>
  <Application>Microsoft Office PowerPoint</Application>
  <PresentationFormat>On-screen Show (4:3)</PresentationFormat>
  <Paragraphs>69</Paragraphs>
  <Slides>47</Slides>
  <Notes>31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cp:lastModifiedBy>
  <cp:revision>37</cp:revision>
  <dcterms:created xsi:type="dcterms:W3CDTF">2009-10-25T20:48:49Z</dcterms:created>
  <dcterms:modified xsi:type="dcterms:W3CDTF">2013-02-06T03:16:43Z</dcterms:modified>
</cp:coreProperties>
</file>