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63" r:id="rId4"/>
    <p:sldId id="264" r:id="rId5"/>
    <p:sldId id="262" r:id="rId6"/>
    <p:sldId id="259" r:id="rId7"/>
    <p:sldId id="265" r:id="rId8"/>
    <p:sldId id="266" r:id="rId9"/>
    <p:sldId id="267" r:id="rId10"/>
    <p:sldId id="268" r:id="rId11"/>
    <p:sldId id="269" r:id="rId12"/>
    <p:sldId id="270" r:id="rId13"/>
    <p:sldId id="271" r:id="rId14"/>
    <p:sldId id="272" r:id="rId15"/>
    <p:sldId id="273" r:id="rId16"/>
    <p:sldId id="275" r:id="rId17"/>
    <p:sldId id="276" r:id="rId18"/>
    <p:sldId id="274" r:id="rId19"/>
    <p:sldId id="277" r:id="rId20"/>
    <p:sldId id="278" r:id="rId21"/>
    <p:sldId id="257" r:id="rId22"/>
    <p:sldId id="279" r:id="rId23"/>
    <p:sldId id="281" r:id="rId24"/>
    <p:sldId id="280" r:id="rId25"/>
    <p:sldId id="28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474043-379D-4BEE-8CAE-CEB6A990AB35}" type="datetimeFigureOut">
              <a:rPr lang="en-US" smtClean="0"/>
              <a:t>04-Feb-13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AB8246-2F99-482F-81BC-0BE8D79714C9}" type="slidenum">
              <a:rPr lang="en-US" smtClean="0"/>
              <a:t>‹#›</a:t>
            </a:fld>
            <a:endParaRPr lang="en-US"/>
          </a:p>
        </p:txBody>
      </p:sp>
    </p:spTree>
    <p:extLst>
      <p:ext uri="{BB962C8B-B14F-4D97-AF65-F5344CB8AC3E}">
        <p14:creationId xmlns:p14="http://schemas.microsoft.com/office/powerpoint/2010/main" val="1845530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14-hr days PA coal mines</a:t>
            </a:r>
            <a:endParaRPr lang="en-US" dirty="0"/>
          </a:p>
        </p:txBody>
      </p:sp>
      <p:sp>
        <p:nvSpPr>
          <p:cNvPr id="4" name="Slide Number Placeholder 3"/>
          <p:cNvSpPr>
            <a:spLocks noGrp="1"/>
          </p:cNvSpPr>
          <p:nvPr>
            <p:ph type="sldNum" sz="quarter" idx="10"/>
          </p:nvPr>
        </p:nvSpPr>
        <p:spPr/>
        <p:txBody>
          <a:bodyPr/>
          <a:lstStyle/>
          <a:p>
            <a:fld id="{D8AB8246-2F99-482F-81BC-0BE8D79714C9}" type="slidenum">
              <a:rPr lang="en-US" smtClean="0"/>
              <a:t>5</a:t>
            </a:fld>
            <a:endParaRPr lang="en-US"/>
          </a:p>
        </p:txBody>
      </p:sp>
    </p:spTree>
    <p:extLst>
      <p:ext uri="{BB962C8B-B14F-4D97-AF65-F5344CB8AC3E}">
        <p14:creationId xmlns:p14="http://schemas.microsoft.com/office/powerpoint/2010/main" val="2671086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Israel </a:t>
            </a:r>
            <a:r>
              <a:rPr lang="en-US" dirty="0" err="1" smtClean="0"/>
              <a:t>moore</a:t>
            </a:r>
            <a:r>
              <a:rPr lang="en-US" dirty="0" smtClean="0"/>
              <a:t> foster (R-OH)</a:t>
            </a:r>
            <a:endParaRPr lang="en-US" dirty="0"/>
          </a:p>
        </p:txBody>
      </p:sp>
      <p:sp>
        <p:nvSpPr>
          <p:cNvPr id="4" name="Slide Number Placeholder 3"/>
          <p:cNvSpPr>
            <a:spLocks noGrp="1"/>
          </p:cNvSpPr>
          <p:nvPr>
            <p:ph type="sldNum" sz="quarter" idx="10"/>
          </p:nvPr>
        </p:nvSpPr>
        <p:spPr/>
        <p:txBody>
          <a:bodyPr/>
          <a:lstStyle/>
          <a:p>
            <a:fld id="{D8AB8246-2F99-482F-81BC-0BE8D79714C9}" type="slidenum">
              <a:rPr lang="en-US" smtClean="0"/>
              <a:t>7</a:t>
            </a:fld>
            <a:endParaRPr lang="en-US"/>
          </a:p>
        </p:txBody>
      </p:sp>
    </p:spTree>
    <p:extLst>
      <p:ext uri="{BB962C8B-B14F-4D97-AF65-F5344CB8AC3E}">
        <p14:creationId xmlns:p14="http://schemas.microsoft.com/office/powerpoint/2010/main" val="952292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 smith</a:t>
            </a:r>
            <a:endParaRPr lang="en-US" dirty="0"/>
          </a:p>
        </p:txBody>
      </p:sp>
      <p:sp>
        <p:nvSpPr>
          <p:cNvPr id="4" name="Slide Number Placeholder 3"/>
          <p:cNvSpPr>
            <a:spLocks noGrp="1"/>
          </p:cNvSpPr>
          <p:nvPr>
            <p:ph type="sldNum" sz="quarter" idx="10"/>
          </p:nvPr>
        </p:nvSpPr>
        <p:spPr/>
        <p:txBody>
          <a:bodyPr/>
          <a:lstStyle/>
          <a:p>
            <a:fld id="{D8AB8246-2F99-482F-81BC-0BE8D79714C9}" type="slidenum">
              <a:rPr lang="en-US" smtClean="0"/>
              <a:t>15</a:t>
            </a:fld>
            <a:endParaRPr lang="en-US"/>
          </a:p>
        </p:txBody>
      </p:sp>
    </p:spTree>
    <p:extLst>
      <p:ext uri="{BB962C8B-B14F-4D97-AF65-F5344CB8AC3E}">
        <p14:creationId xmlns:p14="http://schemas.microsoft.com/office/powerpoint/2010/main" val="3151802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scopes</a:t>
            </a:r>
            <a:endParaRPr lang="en-US" dirty="0"/>
          </a:p>
        </p:txBody>
      </p:sp>
      <p:sp>
        <p:nvSpPr>
          <p:cNvPr id="4" name="Slide Number Placeholder 3"/>
          <p:cNvSpPr>
            <a:spLocks noGrp="1"/>
          </p:cNvSpPr>
          <p:nvPr>
            <p:ph type="sldNum" sz="quarter" idx="10"/>
          </p:nvPr>
        </p:nvSpPr>
        <p:spPr/>
        <p:txBody>
          <a:bodyPr/>
          <a:lstStyle/>
          <a:p>
            <a:fld id="{D8AB8246-2F99-482F-81BC-0BE8D79714C9}" type="slidenum">
              <a:rPr lang="en-US" smtClean="0"/>
              <a:t>16</a:t>
            </a:fld>
            <a:endParaRPr lang="en-US"/>
          </a:p>
        </p:txBody>
      </p:sp>
    </p:spTree>
    <p:extLst>
      <p:ext uri="{BB962C8B-B14F-4D97-AF65-F5344CB8AC3E}">
        <p14:creationId xmlns:p14="http://schemas.microsoft.com/office/powerpoint/2010/main" val="3612017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Darrow and </a:t>
            </a:r>
            <a:r>
              <a:rPr lang="en-US" dirty="0" err="1" smtClean="0"/>
              <a:t>bryan</a:t>
            </a:r>
            <a:endParaRPr lang="en-US" dirty="0"/>
          </a:p>
        </p:txBody>
      </p:sp>
      <p:sp>
        <p:nvSpPr>
          <p:cNvPr id="4" name="Slide Number Placeholder 3"/>
          <p:cNvSpPr>
            <a:spLocks noGrp="1"/>
          </p:cNvSpPr>
          <p:nvPr>
            <p:ph type="sldNum" sz="quarter" idx="10"/>
          </p:nvPr>
        </p:nvSpPr>
        <p:spPr/>
        <p:txBody>
          <a:bodyPr/>
          <a:lstStyle/>
          <a:p>
            <a:fld id="{D8AB8246-2F99-482F-81BC-0BE8D79714C9}" type="slidenum">
              <a:rPr lang="en-US" smtClean="0"/>
              <a:t>18</a:t>
            </a:fld>
            <a:endParaRPr lang="en-US"/>
          </a:p>
        </p:txBody>
      </p:sp>
    </p:spTree>
    <p:extLst>
      <p:ext uri="{BB962C8B-B14F-4D97-AF65-F5344CB8AC3E}">
        <p14:creationId xmlns:p14="http://schemas.microsoft.com/office/powerpoint/2010/main" val="2311838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Cyril </a:t>
            </a:r>
            <a:r>
              <a:rPr lang="en-US" dirty="0" err="1" smtClean="0"/>
              <a:t>wilcox</a:t>
            </a:r>
            <a:endParaRPr lang="en-US" dirty="0"/>
          </a:p>
        </p:txBody>
      </p:sp>
      <p:sp>
        <p:nvSpPr>
          <p:cNvPr id="4" name="Slide Number Placeholder 3"/>
          <p:cNvSpPr>
            <a:spLocks noGrp="1"/>
          </p:cNvSpPr>
          <p:nvPr>
            <p:ph type="sldNum" sz="quarter" idx="10"/>
          </p:nvPr>
        </p:nvSpPr>
        <p:spPr/>
        <p:txBody>
          <a:bodyPr/>
          <a:lstStyle/>
          <a:p>
            <a:fld id="{D8AB8246-2F99-482F-81BC-0BE8D79714C9}" type="slidenum">
              <a:rPr lang="en-US" smtClean="0"/>
              <a:t>21</a:t>
            </a:fld>
            <a:endParaRPr lang="en-US"/>
          </a:p>
        </p:txBody>
      </p:sp>
    </p:spTree>
    <p:extLst>
      <p:ext uri="{BB962C8B-B14F-4D97-AF65-F5344CB8AC3E}">
        <p14:creationId xmlns:p14="http://schemas.microsoft.com/office/powerpoint/2010/main" val="3566073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8F9470-B7CA-4BCD-8A79-0A068B2BFD74}" type="datetimeFigureOut">
              <a:rPr lang="en-US" smtClean="0"/>
              <a:t>04-Feb-13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1102038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8F9470-B7CA-4BCD-8A79-0A068B2BFD74}" type="datetimeFigureOut">
              <a:rPr lang="en-US" smtClean="0"/>
              <a:t>04-Feb-13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3971816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8F9470-B7CA-4BCD-8A79-0A068B2BFD74}" type="datetimeFigureOut">
              <a:rPr lang="en-US" smtClean="0"/>
              <a:t>04-Feb-13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2789461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8F9470-B7CA-4BCD-8A79-0A068B2BFD74}" type="datetimeFigureOut">
              <a:rPr lang="en-US" smtClean="0"/>
              <a:t>04-Feb-13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517728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8F9470-B7CA-4BCD-8A79-0A068B2BFD74}" type="datetimeFigureOut">
              <a:rPr lang="en-US" smtClean="0"/>
              <a:t>04-Feb-13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934168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8F9470-B7CA-4BCD-8A79-0A068B2BFD74}" type="datetimeFigureOut">
              <a:rPr lang="en-US" smtClean="0"/>
              <a:t>04-Feb-13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207661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8F9470-B7CA-4BCD-8A79-0A068B2BFD74}" type="datetimeFigureOut">
              <a:rPr lang="en-US" smtClean="0"/>
              <a:t>04-Feb-13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2275341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8F9470-B7CA-4BCD-8A79-0A068B2BFD74}" type="datetimeFigureOut">
              <a:rPr lang="en-US" smtClean="0"/>
              <a:t>04-Feb-13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1274641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8F9470-B7CA-4BCD-8A79-0A068B2BFD74}" type="datetimeFigureOut">
              <a:rPr lang="en-US" smtClean="0"/>
              <a:t>04-Feb-13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582181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8F9470-B7CA-4BCD-8A79-0A068B2BFD74}" type="datetimeFigureOut">
              <a:rPr lang="en-US" smtClean="0"/>
              <a:t>04-Feb-13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823746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8F9470-B7CA-4BCD-8A79-0A068B2BFD74}" type="datetimeFigureOut">
              <a:rPr lang="en-US" smtClean="0"/>
              <a:t>04-Feb-13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EC75D6-09E0-4F10-8003-4478630DC97C}" type="slidenum">
              <a:rPr lang="en-US" smtClean="0"/>
              <a:t>‹#›</a:t>
            </a:fld>
            <a:endParaRPr lang="en-US"/>
          </a:p>
        </p:txBody>
      </p:sp>
    </p:spTree>
    <p:extLst>
      <p:ext uri="{BB962C8B-B14F-4D97-AF65-F5344CB8AC3E}">
        <p14:creationId xmlns:p14="http://schemas.microsoft.com/office/powerpoint/2010/main" val="1130679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8F9470-B7CA-4BCD-8A79-0A068B2BFD74}" type="datetimeFigureOut">
              <a:rPr lang="en-US" smtClean="0"/>
              <a:t>04-Feb-13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EC75D6-09E0-4F10-8003-4478630DC97C}" type="slidenum">
              <a:rPr lang="en-US" smtClean="0"/>
              <a:t>‹#›</a:t>
            </a:fld>
            <a:endParaRPr lang="en-US"/>
          </a:p>
        </p:txBody>
      </p:sp>
    </p:spTree>
    <p:extLst>
      <p:ext uri="{BB962C8B-B14F-4D97-AF65-F5344CB8AC3E}">
        <p14:creationId xmlns:p14="http://schemas.microsoft.com/office/powerpoint/2010/main" val="2107784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199" y="0"/>
            <a:ext cx="4754365" cy="6824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265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071" y="381000"/>
            <a:ext cx="8839755"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967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0302" y="167543"/>
            <a:ext cx="6564498" cy="638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5904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2321" y="21770"/>
            <a:ext cx="4755655" cy="6683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5454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0025"/>
            <a:ext cx="9286875" cy="64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833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838200"/>
            <a:ext cx="6019800" cy="5632311"/>
          </a:xfrm>
          <a:prstGeom prst="rect">
            <a:avLst/>
          </a:prstGeom>
          <a:noFill/>
        </p:spPr>
        <p:txBody>
          <a:bodyPr wrap="square" rtlCol="0">
            <a:spAutoFit/>
          </a:bodyPr>
          <a:lstStyle/>
          <a:p>
            <a:pPr algn="ctr"/>
            <a:r>
              <a:rPr lang="en-US" i="1" dirty="0" smtClean="0"/>
              <a:t>Hammer v. </a:t>
            </a:r>
            <a:r>
              <a:rPr lang="en-US" i="1" dirty="0" err="1" smtClean="0"/>
              <a:t>Dagenhart</a:t>
            </a:r>
            <a:r>
              <a:rPr lang="en-US" i="1" dirty="0" smtClean="0"/>
              <a:t> </a:t>
            </a:r>
            <a:r>
              <a:rPr lang="en-US" dirty="0" smtClean="0"/>
              <a:t>(1918)</a:t>
            </a:r>
          </a:p>
          <a:p>
            <a:endParaRPr lang="en-US" dirty="0"/>
          </a:p>
          <a:p>
            <a:r>
              <a:rPr lang="en-US" dirty="0"/>
              <a:t>In our view the necessary effect of this act is, by means of a prohibition against the movement in interstate commerce of ordinary commercial commodities, to regulate the hours of labor of children in factories and mines within the states, a purely state </a:t>
            </a:r>
            <a:r>
              <a:rPr lang="en-US" dirty="0" smtClean="0"/>
              <a:t>authority.</a:t>
            </a:r>
            <a:endParaRPr lang="en-US" dirty="0"/>
          </a:p>
          <a:p>
            <a:endParaRPr lang="en-US" dirty="0" smtClean="0"/>
          </a:p>
          <a:p>
            <a:endParaRPr lang="en-US" dirty="0"/>
          </a:p>
          <a:p>
            <a:endParaRPr lang="en-US" dirty="0" smtClean="0"/>
          </a:p>
          <a:p>
            <a:pPr algn="ctr"/>
            <a:r>
              <a:rPr lang="en-US" i="1" dirty="0" smtClean="0"/>
              <a:t>Bailey v. Drexel Furniture </a:t>
            </a:r>
            <a:r>
              <a:rPr lang="en-US" dirty="0" smtClean="0"/>
              <a:t>(1922)</a:t>
            </a:r>
          </a:p>
          <a:p>
            <a:endParaRPr lang="en-US" dirty="0"/>
          </a:p>
          <a:p>
            <a:r>
              <a:rPr lang="en-US" dirty="0"/>
              <a:t>The good sought in unconstitutional legislation is an insidious feature, because it leads citizens and legislators of good purpose to promote it, without thought of the serious breach it will make in the ark of our covenant, or the harm which will come from breaking down recognized standards. In the maintenance of local self-government, on the one hand, and the national power, on the other, our country has been able to endure and prosper for near a century and a half</a:t>
            </a:r>
          </a:p>
        </p:txBody>
      </p:sp>
    </p:spTree>
    <p:extLst>
      <p:ext uri="{BB962C8B-B14F-4D97-AF65-F5344CB8AC3E}">
        <p14:creationId xmlns:p14="http://schemas.microsoft.com/office/powerpoint/2010/main" val="1946732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81000"/>
            <a:ext cx="6400800" cy="3693319"/>
          </a:xfrm>
          <a:prstGeom prst="rect">
            <a:avLst/>
          </a:prstGeom>
          <a:noFill/>
        </p:spPr>
        <p:txBody>
          <a:bodyPr wrap="square" rtlCol="0">
            <a:spAutoFit/>
          </a:bodyPr>
          <a:lstStyle/>
          <a:p>
            <a:pPr algn="ctr"/>
            <a:r>
              <a:rPr lang="en-US" dirty="0" smtClean="0"/>
              <a:t>Child Labor Amendment (1924)</a:t>
            </a:r>
          </a:p>
          <a:p>
            <a:endParaRPr lang="en-US" dirty="0"/>
          </a:p>
          <a:p>
            <a:r>
              <a:rPr lang="en-US" b="1" dirty="0"/>
              <a:t>Section 1</a:t>
            </a:r>
            <a:r>
              <a:rPr lang="en-US" dirty="0"/>
              <a:t>. The Congress shall have power to limit, regulate, and prohibit the labor of persons under eighteen years of age</a:t>
            </a:r>
            <a:r>
              <a:rPr lang="en-US" dirty="0" smtClean="0"/>
              <a:t>.</a:t>
            </a:r>
          </a:p>
          <a:p>
            <a:r>
              <a:rPr lang="en-US" dirty="0" smtClean="0"/>
              <a:t/>
            </a:r>
            <a:br>
              <a:rPr lang="en-US" dirty="0" smtClean="0"/>
            </a:br>
            <a:r>
              <a:rPr lang="en-US" b="1" dirty="0"/>
              <a:t>Section 2</a:t>
            </a:r>
            <a:r>
              <a:rPr lang="en-US" dirty="0"/>
              <a:t>. The power of the several States is unimpaired by this article except that the operation of State laws shall be suspended to the extent necessary to give effect to legislation enacted by the </a:t>
            </a:r>
            <a:r>
              <a:rPr lang="en-US" dirty="0" smtClean="0"/>
              <a:t>Congress.</a:t>
            </a:r>
          </a:p>
          <a:p>
            <a:endParaRPr lang="en-US" dirty="0"/>
          </a:p>
          <a:p>
            <a:r>
              <a:rPr lang="en-US" dirty="0" smtClean="0"/>
              <a:t>Passes House, 297-69; passes Senate, 61-23</a:t>
            </a:r>
          </a:p>
          <a:p>
            <a:endParaRPr lang="en-US" dirty="0"/>
          </a:p>
          <a:p>
            <a:r>
              <a:rPr lang="en-US" dirty="0" smtClean="0"/>
              <a:t>Ratified by 28 states.</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4396" y="3733800"/>
            <a:ext cx="3106616"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4687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8784" y="228600"/>
            <a:ext cx="3609975"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2520" y="3733800"/>
            <a:ext cx="5116919"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6571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457200"/>
            <a:ext cx="6705600" cy="6186309"/>
          </a:xfrm>
          <a:prstGeom prst="rect">
            <a:avLst/>
          </a:prstGeom>
          <a:noFill/>
        </p:spPr>
        <p:txBody>
          <a:bodyPr wrap="square" rtlCol="0">
            <a:spAutoFit/>
          </a:bodyPr>
          <a:lstStyle/>
          <a:p>
            <a:pPr algn="ctr"/>
            <a:r>
              <a:rPr lang="en-US" dirty="0" err="1" smtClean="0"/>
              <a:t>Siman</a:t>
            </a:r>
            <a:r>
              <a:rPr lang="en-US" dirty="0" smtClean="0"/>
              <a:t> Act (1919)</a:t>
            </a:r>
          </a:p>
          <a:p>
            <a:endParaRPr lang="en-US" dirty="0"/>
          </a:p>
          <a:p>
            <a:r>
              <a:rPr lang="en-US" dirty="0"/>
              <a:t>Section 1. No person, individually or as a teacher, shall, in any private, denominational, parochial or public school, teach any subject to any person in any language other than the English language.</a:t>
            </a:r>
          </a:p>
          <a:p>
            <a:r>
              <a:rPr lang="en-US" dirty="0"/>
              <a:t>Sec. 2. Languages, other than the English language, may be taught as languages only after a pupil shall have attained and successfully passed the eighth grade as evidenced by a certificate of graduation issued by the county superintendent of the county in which the child resides</a:t>
            </a:r>
            <a:r>
              <a:rPr lang="en-US" dirty="0" smtClean="0"/>
              <a:t>.</a:t>
            </a:r>
            <a:endParaRPr lang="en-US" dirty="0"/>
          </a:p>
          <a:p>
            <a:pPr algn="ctr"/>
            <a:r>
              <a:rPr lang="en-US" dirty="0" smtClean="0"/>
              <a:t>Nebraska Supreme Court decision</a:t>
            </a:r>
          </a:p>
          <a:p>
            <a:endParaRPr lang="en-US" dirty="0"/>
          </a:p>
          <a:p>
            <a:r>
              <a:rPr lang="en-US" dirty="0"/>
              <a:t>The salutary purpose of the statute is clear. </a:t>
            </a:r>
            <a:r>
              <a:rPr lang="en-US" dirty="0">
                <a:solidFill>
                  <a:srgbClr val="FF0000"/>
                </a:solidFill>
              </a:rPr>
              <a:t>The Legislature had seen the baneful effects of permitting foreigners, who had taken residence in this country, to rear and educate their children in the language of their native land. The result of that condition was found to be inimical to our own safety. </a:t>
            </a:r>
            <a:r>
              <a:rPr lang="en-US" dirty="0"/>
              <a:t>To allow the children of foreigners, who had emigrated here, to be taught from early childhood the language of the country of their parents was ... to educate them so that they must always think in that language, and, as a consequence, naturally inculcate in them the ideas and sentiments foreign to the best interests of this country</a:t>
            </a:r>
            <a:r>
              <a:rPr lang="en-US" dirty="0" smtClean="0"/>
              <a:t>.</a:t>
            </a:r>
            <a:endParaRPr lang="en-US" dirty="0"/>
          </a:p>
        </p:txBody>
      </p:sp>
    </p:spTree>
    <p:extLst>
      <p:ext uri="{BB962C8B-B14F-4D97-AF65-F5344CB8AC3E}">
        <p14:creationId xmlns:p14="http://schemas.microsoft.com/office/powerpoint/2010/main" val="2588758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457200"/>
            <a:ext cx="6858000" cy="3416320"/>
          </a:xfrm>
          <a:prstGeom prst="rect">
            <a:avLst/>
          </a:prstGeom>
          <a:noFill/>
        </p:spPr>
        <p:txBody>
          <a:bodyPr wrap="square" rtlCol="0">
            <a:spAutoFit/>
          </a:bodyPr>
          <a:lstStyle/>
          <a:p>
            <a:pPr algn="ctr"/>
            <a:r>
              <a:rPr lang="en-US" i="1" dirty="0" smtClean="0"/>
              <a:t>Meyer v. Nebraska </a:t>
            </a:r>
            <a:r>
              <a:rPr lang="en-US" dirty="0" smtClean="0"/>
              <a:t>(1923)</a:t>
            </a:r>
          </a:p>
          <a:p>
            <a:endParaRPr lang="en-US" dirty="0"/>
          </a:p>
          <a:p>
            <a:r>
              <a:rPr lang="en-US" dirty="0"/>
              <a:t>That the State may do much, go very far, indeed, in order to improve the quality of its citizens, physically, mentally and morally, is clear; but the individual has certain fundamental rights which must be respected. The protection of the Constitution extends to all, to those who speak other languages as well as to those born with English on the tongue. Perhaps it would be highly advantageous if all had ready understanding of our ordinary speech, but this cannot be coerced by methods which conflict with the Constitution — a desirable end cannot be promoted by prohibited means</a:t>
            </a:r>
            <a:r>
              <a:rPr lang="en-US" dirty="0" smtClean="0"/>
              <a:t>.</a:t>
            </a:r>
          </a:p>
          <a:p>
            <a:endParaRPr lang="en-US" dirty="0"/>
          </a:p>
        </p:txBody>
      </p:sp>
    </p:spTree>
    <p:extLst>
      <p:ext uri="{BB962C8B-B14F-4D97-AF65-F5344CB8AC3E}">
        <p14:creationId xmlns:p14="http://schemas.microsoft.com/office/powerpoint/2010/main" val="606024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28600"/>
            <a:ext cx="5943600" cy="1754326"/>
          </a:xfrm>
          <a:prstGeom prst="rect">
            <a:avLst/>
          </a:prstGeom>
          <a:noFill/>
        </p:spPr>
        <p:txBody>
          <a:bodyPr wrap="square" rtlCol="0">
            <a:spAutoFit/>
          </a:bodyPr>
          <a:lstStyle/>
          <a:p>
            <a:pPr algn="ctr"/>
            <a:r>
              <a:rPr lang="en-US" i="1" dirty="0" smtClean="0"/>
              <a:t>Pierce v. Society of Sisters </a:t>
            </a:r>
            <a:r>
              <a:rPr lang="en-US" dirty="0" smtClean="0"/>
              <a:t>(1925)</a:t>
            </a:r>
          </a:p>
          <a:p>
            <a:endParaRPr lang="en-US" dirty="0" smtClean="0"/>
          </a:p>
          <a:p>
            <a:r>
              <a:rPr lang="en-US" dirty="0" smtClean="0"/>
              <a:t>The fundamental liberty upon which all governments in this Union repose excludes any general power of the State to standardize its children by forcing them to accept instruction from public teachers only.</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209800"/>
            <a:ext cx="6007608"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7287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8241" y="0"/>
            <a:ext cx="5123102"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657599"/>
            <a:ext cx="3974022" cy="3173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886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25" y="914400"/>
            <a:ext cx="7729468" cy="4952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6939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194" y="577800"/>
            <a:ext cx="7274406" cy="56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2203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2329" y="147876"/>
            <a:ext cx="5953871" cy="625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4695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34389"/>
            <a:ext cx="4419600" cy="658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2779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675324"/>
            <a:ext cx="7315200" cy="5746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0973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077" y="152400"/>
            <a:ext cx="7385538"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371600" y="5638800"/>
            <a:ext cx="6400800" cy="646331"/>
          </a:xfrm>
          <a:prstGeom prst="rect">
            <a:avLst/>
          </a:prstGeom>
          <a:noFill/>
        </p:spPr>
        <p:txBody>
          <a:bodyPr wrap="square" rtlCol="0">
            <a:spAutoFit/>
          </a:bodyPr>
          <a:lstStyle/>
          <a:p>
            <a:r>
              <a:rPr lang="en-US" dirty="0" smtClean="0"/>
              <a:t>Darrow: </a:t>
            </a:r>
            <a:r>
              <a:rPr lang="en-US" dirty="0"/>
              <a:t>"We have the purpose of preventing bigots and ignoramuses from controlling the education of the United States."</a:t>
            </a:r>
          </a:p>
        </p:txBody>
      </p:sp>
    </p:spTree>
    <p:extLst>
      <p:ext uri="{BB962C8B-B14F-4D97-AF65-F5344CB8AC3E}">
        <p14:creationId xmlns:p14="http://schemas.microsoft.com/office/powerpoint/2010/main" val="893268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04800"/>
            <a:ext cx="6781800" cy="6463308"/>
          </a:xfrm>
          <a:prstGeom prst="rect">
            <a:avLst/>
          </a:prstGeom>
          <a:noFill/>
        </p:spPr>
        <p:txBody>
          <a:bodyPr wrap="square" rtlCol="0">
            <a:spAutoFit/>
          </a:bodyPr>
          <a:lstStyle/>
          <a:p>
            <a:pPr algn="ctr"/>
            <a:r>
              <a:rPr lang="en-US" i="1" dirty="0" smtClean="0"/>
              <a:t>Scopes v. State </a:t>
            </a:r>
            <a:r>
              <a:rPr lang="en-US" dirty="0" smtClean="0"/>
              <a:t>(1927): TN Supreme Court</a:t>
            </a:r>
          </a:p>
          <a:p>
            <a:endParaRPr lang="en-US" dirty="0"/>
          </a:p>
          <a:p>
            <a:r>
              <a:rPr lang="en-US" dirty="0" smtClean="0">
                <a:effectLst/>
              </a:rPr>
              <a:t>We are not able to see how the prohibition of teaching the theory that man has descended from a lower order of animals gives preference to any religious establishment or mode of worship. So far as we know, there is no religious establishment or organized body that has in its creed or confession of faith any article denying or affirming such a theory. So far as we know, the denial or affirmation of such a theory does not enter into any recognized mode of worship. Since this cause has been pending in this court, we have been favored, in addition to briefs of counsel and various amici curiae, with a multitude of resolutions, addresses, and communications from scientific bodies, religious factions, and individuals giving us the benefit of their views upon the theory of evolution. Examination of these contributions indicates that Protestants, Catholics, and Jews are divided among themselves in their beliefs, and that there is no unanimity among the members of any religious establishment as to this subject. Belief or unbelief in the theory of evolution is no more a characteristic of any religious establishment or mode of worship than is belief or unbelief in the wisdom of the prohibition laws. It would appear that members of the same churches quite generally disagree as to these things.</a:t>
            </a:r>
          </a:p>
          <a:p>
            <a:r>
              <a:rPr lang="en-US" dirty="0" smtClean="0"/>
              <a:t/>
            </a:r>
            <a:br>
              <a:rPr lang="en-US" dirty="0" smtClean="0"/>
            </a:br>
            <a:endParaRPr lang="en-US" dirty="0"/>
          </a:p>
        </p:txBody>
      </p:sp>
    </p:spTree>
    <p:extLst>
      <p:ext uri="{BB962C8B-B14F-4D97-AF65-F5344CB8AC3E}">
        <p14:creationId xmlns:p14="http://schemas.microsoft.com/office/powerpoint/2010/main" val="2719661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799"/>
            <a:ext cx="5647917" cy="6238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3907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742950"/>
            <a:ext cx="3886200" cy="5479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2877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893" y="26020"/>
            <a:ext cx="8296507" cy="6222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4801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059" y="640337"/>
            <a:ext cx="5732741" cy="53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8513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 y="504825"/>
            <a:ext cx="8934450" cy="584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3884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199"/>
            <a:ext cx="8320007" cy="503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7495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857</Words>
  <Application>Microsoft Office PowerPoint</Application>
  <PresentationFormat>On-screen Show (4:3)</PresentationFormat>
  <Paragraphs>47</Paragraphs>
  <Slides>25</Slides>
  <Notes>6</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19</cp:revision>
  <dcterms:created xsi:type="dcterms:W3CDTF">2013-02-01T03:07:40Z</dcterms:created>
  <dcterms:modified xsi:type="dcterms:W3CDTF">2013-02-04T23:54:45Z</dcterms:modified>
</cp:coreProperties>
</file>