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48"/>
  </p:notesMasterIdLst>
  <p:sldIdLst>
    <p:sldId id="322" r:id="rId4"/>
    <p:sldId id="323" r:id="rId5"/>
    <p:sldId id="312" r:id="rId6"/>
    <p:sldId id="313" r:id="rId7"/>
    <p:sldId id="314" r:id="rId8"/>
    <p:sldId id="315" r:id="rId9"/>
    <p:sldId id="316" r:id="rId10"/>
    <p:sldId id="317" r:id="rId11"/>
    <p:sldId id="291" r:id="rId12"/>
    <p:sldId id="280" r:id="rId13"/>
    <p:sldId id="320" r:id="rId14"/>
    <p:sldId id="319" r:id="rId15"/>
    <p:sldId id="281" r:id="rId16"/>
    <p:sldId id="282" r:id="rId17"/>
    <p:sldId id="284" r:id="rId18"/>
    <p:sldId id="318" r:id="rId19"/>
    <p:sldId id="285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7" r:id="rId31"/>
    <p:sldId id="288" r:id="rId32"/>
    <p:sldId id="321" r:id="rId33"/>
    <p:sldId id="304" r:id="rId34"/>
    <p:sldId id="303" r:id="rId35"/>
    <p:sldId id="306" r:id="rId36"/>
    <p:sldId id="289" r:id="rId37"/>
    <p:sldId id="290" r:id="rId38"/>
    <p:sldId id="274" r:id="rId39"/>
    <p:sldId id="275" r:id="rId40"/>
    <p:sldId id="308" r:id="rId41"/>
    <p:sldId id="309" r:id="rId42"/>
    <p:sldId id="310" r:id="rId43"/>
    <p:sldId id="276" r:id="rId44"/>
    <p:sldId id="277" r:id="rId45"/>
    <p:sldId id="278" r:id="rId46"/>
    <p:sldId id="279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90F674-A302-4E9F-8791-3395BA8A3122}" type="datetimeFigureOut">
              <a:rPr lang="en-US" smtClean="0"/>
              <a:t>10-Oct-12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0FCFE-3AE8-434F-AA53-72870F8DE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21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9191C-738F-4886-9D86-7B08145DD0BE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9191C-738F-4886-9D86-7B08145DD0BE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Bundy and </a:t>
            </a:r>
            <a:r>
              <a:rPr lang="en-US" dirty="0" err="1" smtClean="0"/>
              <a:t>westnmireland</a:t>
            </a:r>
            <a:r>
              <a:rPr lang="en-US" dirty="0" smtClean="0"/>
              <a:t> after </a:t>
            </a:r>
            <a:r>
              <a:rPr lang="en-US" dirty="0" err="1" smtClean="0"/>
              <a:t>pleiku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140-EB2A-4DDF-B651-51F198EE17F4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140-EB2A-4DDF-B651-51F198EE17F4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140-EB2A-4DDF-B651-51F198EE17F4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Lbj</a:t>
            </a:r>
            <a:r>
              <a:rPr lang="en-US" dirty="0" smtClean="0"/>
              <a:t> </a:t>
            </a:r>
            <a:r>
              <a:rPr lang="en-US" dirty="0" err="1" smtClean="0"/>
              <a:t>rostow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140-EB2A-4DDF-B651-51F198EE17F4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140-EB2A-4DDF-B651-51F198EE17F4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140-EB2A-4DDF-B651-51F198EE17F4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140-EB2A-4DDF-B651-51F198EE17F4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140-EB2A-4DDF-B651-51F198EE17F4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140-EB2A-4DDF-B651-51F198EE17F4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140-EB2A-4DDF-B651-51F198EE17F4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87140-EB2A-4DDF-B651-51F198EE17F4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18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3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998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196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915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48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752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75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681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852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9A848-97BB-45B2-B04F-89401F19D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51FE7-FC67-4467-A577-20ED0FD12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335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9A848-97BB-45B2-B04F-89401F19D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51FE7-FC67-4467-A577-20ED0FD12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481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9A848-97BB-45B2-B04F-89401F19D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51FE7-FC67-4467-A577-20ED0FD12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316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9A848-97BB-45B2-B04F-89401F19D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51FE7-FC67-4467-A577-20ED0FD12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45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9A848-97BB-45B2-B04F-89401F19D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51FE7-FC67-4467-A577-20ED0FD12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13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9A848-97BB-45B2-B04F-89401F19D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51FE7-FC67-4467-A577-20ED0FD12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0097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9A848-97BB-45B2-B04F-89401F19D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51FE7-FC67-4467-A577-20ED0FD12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8996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9A848-97BB-45B2-B04F-89401F19D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51FE7-FC67-4467-A577-20ED0FD12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682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9A848-97BB-45B2-B04F-89401F19D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51FE7-FC67-4467-A577-20ED0FD12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012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9A848-97BB-45B2-B04F-89401F19D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51FE7-FC67-4467-A577-20ED0FD12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78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9A848-97BB-45B2-B04F-89401F19D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51FE7-FC67-4467-A577-20ED0FD12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4636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923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0032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113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8097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8352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6321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3011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4815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6648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0113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27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28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9A848-97BB-45B2-B04F-89401F19D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51FE7-FC67-4467-A577-20ED0FD120A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25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10-Oct-12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54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533400"/>
            <a:ext cx="6629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Great Society</a:t>
            </a:r>
          </a:p>
          <a:p>
            <a:endParaRPr lang="en-US" sz="2400" dirty="0"/>
          </a:p>
          <a:p>
            <a:pPr marL="342900" indent="-342900">
              <a:buAutoNum type="arabicParenR"/>
            </a:pPr>
            <a:r>
              <a:rPr lang="en-US" sz="2400" dirty="0" smtClean="0"/>
              <a:t>Civil rights laws: Civil Rights Act (1964), Voting Rights Act (1965)</a:t>
            </a:r>
          </a:p>
          <a:p>
            <a:pPr marL="342900" indent="-342900">
              <a:buAutoNum type="arabicParenR"/>
            </a:pPr>
            <a:endParaRPr lang="en-US" sz="2400" dirty="0"/>
          </a:p>
          <a:p>
            <a:pPr marL="342900" indent="-342900">
              <a:buAutoNum type="arabicParenR"/>
            </a:pPr>
            <a:r>
              <a:rPr lang="en-US" sz="2400" dirty="0" smtClean="0"/>
              <a:t>Anti-poverty laws: War on Poverty (1964), food stamps (1964)</a:t>
            </a:r>
          </a:p>
          <a:p>
            <a:pPr marL="342900" indent="-342900">
              <a:buAutoNum type="arabicParenR"/>
            </a:pPr>
            <a:endParaRPr lang="en-US" sz="2400" dirty="0"/>
          </a:p>
          <a:p>
            <a:pPr marL="342900" indent="-342900">
              <a:buAutoNum type="arabicParenR"/>
            </a:pPr>
            <a:r>
              <a:rPr lang="en-US" sz="2400" dirty="0" smtClean="0"/>
              <a:t>Health care: Medicare (1965), Medicaid (1965)</a:t>
            </a:r>
          </a:p>
          <a:p>
            <a:pPr marL="342900" indent="-342900">
              <a:buAutoNum type="arabicParenR"/>
            </a:pPr>
            <a:endParaRPr lang="en-US" sz="2400" dirty="0"/>
          </a:p>
          <a:p>
            <a:pPr marL="342900" indent="-342900">
              <a:buAutoNum type="arabicParenR"/>
            </a:pPr>
            <a:r>
              <a:rPr lang="en-US" sz="2400" dirty="0" smtClean="0"/>
              <a:t>Other liberal aims</a:t>
            </a:r>
            <a:r>
              <a:rPr lang="en-US" sz="2400" smtClean="0"/>
              <a:t>: model </a:t>
            </a:r>
            <a:r>
              <a:rPr lang="en-US" sz="2400" dirty="0" smtClean="0"/>
              <a:t>cities, education, arts, environmentalism (1965)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8331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lbjlib.utexas.edu/johnson/images/mediumladybi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4423"/>
            <a:ext cx="4648200" cy="665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523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bjp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0346" y="152400"/>
            <a:ext cx="744046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76962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</a:rPr>
              <a:t>	Lady </a:t>
            </a:r>
            <a:r>
              <a:rPr lang="en-US" sz="2000" b="1" dirty="0">
                <a:solidFill>
                  <a:prstClr val="black"/>
                </a:solidFill>
              </a:rPr>
              <a:t>Bird Johnson:</a:t>
            </a:r>
            <a:r>
              <a:rPr lang="en-US" sz="2000" dirty="0">
                <a:solidFill>
                  <a:prstClr val="black"/>
                </a:solidFill>
              </a:rPr>
              <a:t> You want to listen for about one minute to—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	President </a:t>
            </a:r>
            <a:r>
              <a:rPr lang="en-US" sz="2000" b="1" dirty="0">
                <a:solidFill>
                  <a:prstClr val="black"/>
                </a:solidFill>
              </a:rPr>
              <a:t>Johnson:</a:t>
            </a:r>
            <a:r>
              <a:rPr lang="en-US" sz="2000" dirty="0">
                <a:solidFill>
                  <a:prstClr val="black"/>
                </a:solidFill>
              </a:rPr>
              <a:t> Yes, ma’am.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	Lady </a:t>
            </a:r>
            <a:r>
              <a:rPr lang="en-US" sz="2000" b="1" dirty="0">
                <a:solidFill>
                  <a:prstClr val="black"/>
                </a:solidFill>
              </a:rPr>
              <a:t>Bird Johnson:</a:t>
            </a:r>
            <a:r>
              <a:rPr lang="en-US" sz="2000" dirty="0">
                <a:solidFill>
                  <a:prstClr val="black"/>
                </a:solidFill>
              </a:rPr>
              <a:t> —my critique, or would you rather wait till tonight?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	President </a:t>
            </a:r>
            <a:r>
              <a:rPr lang="en-US" sz="2000" b="1" dirty="0">
                <a:solidFill>
                  <a:prstClr val="black"/>
                </a:solidFill>
              </a:rPr>
              <a:t>Johnson:</a:t>
            </a:r>
            <a:r>
              <a:rPr lang="en-US" sz="2000" dirty="0">
                <a:solidFill>
                  <a:prstClr val="black"/>
                </a:solidFill>
              </a:rPr>
              <a:t> Yes, ma’am. I’m willing now.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	Lady </a:t>
            </a:r>
            <a:r>
              <a:rPr lang="en-US" sz="2000" b="1" dirty="0">
                <a:solidFill>
                  <a:prstClr val="black"/>
                </a:solidFill>
              </a:rPr>
              <a:t>Bird Johnson:</a:t>
            </a:r>
            <a:r>
              <a:rPr lang="en-US" sz="2000" dirty="0">
                <a:solidFill>
                  <a:prstClr val="black"/>
                </a:solidFill>
              </a:rPr>
              <a:t> I thought that you looked strong, firm, and like a reliable guy. Your looks were splendid. The close-ups were much better than the distance ones.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	President </a:t>
            </a:r>
            <a:r>
              <a:rPr lang="en-US" sz="2000" b="1" dirty="0">
                <a:solidFill>
                  <a:prstClr val="black"/>
                </a:solidFill>
              </a:rPr>
              <a:t>Johnson:</a:t>
            </a:r>
            <a:r>
              <a:rPr lang="en-US" sz="2000" dirty="0">
                <a:solidFill>
                  <a:prstClr val="black"/>
                </a:solidFill>
              </a:rPr>
              <a:t> Well, you can’t get ‘</a:t>
            </a:r>
            <a:r>
              <a:rPr lang="en-US" sz="2000" dirty="0" err="1">
                <a:solidFill>
                  <a:prstClr val="black"/>
                </a:solidFill>
              </a:rPr>
              <a:t>em</a:t>
            </a:r>
            <a:r>
              <a:rPr lang="en-US" sz="2000" dirty="0">
                <a:solidFill>
                  <a:prstClr val="black"/>
                </a:solidFill>
              </a:rPr>
              <a:t> [the TV producers] to do it  . . . the distance ones.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	Lady </a:t>
            </a:r>
            <a:r>
              <a:rPr lang="en-US" sz="2000" b="1" dirty="0">
                <a:solidFill>
                  <a:prstClr val="black"/>
                </a:solidFill>
              </a:rPr>
              <a:t>Bird Johnson:</a:t>
            </a:r>
            <a:r>
              <a:rPr lang="en-US" sz="2000" dirty="0">
                <a:solidFill>
                  <a:prstClr val="black"/>
                </a:solidFill>
              </a:rPr>
              <a:t> Well, I would say this: there were more close-ups than there were distance ones.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	During </a:t>
            </a:r>
            <a:r>
              <a:rPr lang="en-US" sz="2000" dirty="0">
                <a:solidFill>
                  <a:prstClr val="black"/>
                </a:solidFill>
              </a:rPr>
              <a:t>the statement, you were a little breathless and there was too much looking down and I think it was a little too fast. Not enough change of pace, a drop in voice at the end of sentence.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	There </a:t>
            </a:r>
            <a:r>
              <a:rPr lang="en-US" sz="2000" dirty="0">
                <a:solidFill>
                  <a:prstClr val="black"/>
                </a:solidFill>
              </a:rPr>
              <a:t>was a </a:t>
            </a:r>
            <a:r>
              <a:rPr lang="en-US" sz="2000" i="1" dirty="0">
                <a:solidFill>
                  <a:prstClr val="black"/>
                </a:solidFill>
              </a:rPr>
              <a:t>considerable </a:t>
            </a:r>
            <a:r>
              <a:rPr lang="en-US" sz="2000" dirty="0">
                <a:solidFill>
                  <a:prstClr val="black"/>
                </a:solidFill>
              </a:rPr>
              <a:t>pick-up in drama and interest when the questioning began. Your voice was noticeably better, and your facial expressions noticeably better.</a:t>
            </a:r>
          </a:p>
          <a:p>
            <a:r>
              <a:rPr lang="en-US" sz="2000" dirty="0">
                <a:solidFill>
                  <a:prstClr val="black"/>
                </a:solidFill>
              </a:rPr>
              <a:t>[Break</a:t>
            </a:r>
            <a:r>
              <a:rPr lang="en-US" sz="2000" dirty="0" smtClean="0">
                <a:solidFill>
                  <a:prstClr val="black"/>
                </a:solidFill>
              </a:rPr>
              <a:t>.]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90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85800"/>
            <a:ext cx="7848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</a:rPr>
              <a:t>	Lady Bird Johnson:</a:t>
            </a:r>
            <a:r>
              <a:rPr lang="en-US" sz="2000" dirty="0" smtClean="0">
                <a:solidFill>
                  <a:prstClr val="black"/>
                </a:solidFill>
              </a:rPr>
              <a:t> When you’re going to have a prepared text, you need to have the opportunity to study it a little bit more, and to read it with a little more conviction, and interest, and change of pace. Because—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	President Johnson:</a:t>
            </a:r>
            <a:r>
              <a:rPr lang="en-US" sz="2000" dirty="0" smtClean="0">
                <a:solidFill>
                  <a:prstClr val="black"/>
                </a:solidFill>
              </a:rPr>
              <a:t> Well, the trouble is that they [the White House media] criticize you for taking so much time. They want to use it all for questions. Then their questions don’t produce any news, and if you don’t give ‘</a:t>
            </a:r>
            <a:r>
              <a:rPr lang="en-US" sz="2000" dirty="0" err="1" smtClean="0">
                <a:solidFill>
                  <a:prstClr val="black"/>
                </a:solidFill>
              </a:rPr>
              <a:t>em</a:t>
            </a:r>
            <a:r>
              <a:rPr lang="en-US" sz="2000" dirty="0" smtClean="0">
                <a:solidFill>
                  <a:prstClr val="black"/>
                </a:solidFill>
              </a:rPr>
              <a:t> news, you catch hell.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	So my problem was trying to get through before 10 minutes, and I still ran 10 minutes today.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[</a:t>
            </a:r>
            <a:r>
              <a:rPr lang="en-US" sz="2000" i="1" dirty="0" smtClean="0">
                <a:solidFill>
                  <a:prstClr val="black"/>
                </a:solidFill>
              </a:rPr>
              <a:t>Break</a:t>
            </a:r>
            <a:r>
              <a:rPr lang="en-US" sz="2000" dirty="0" smtClean="0">
                <a:solidFill>
                  <a:prstClr val="black"/>
                </a:solidFill>
              </a:rPr>
              <a:t>.]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	Lady Bird Johnson:</a:t>
            </a:r>
            <a:r>
              <a:rPr lang="en-US" sz="2000" dirty="0" smtClean="0">
                <a:solidFill>
                  <a:prstClr val="black"/>
                </a:solidFill>
              </a:rPr>
              <a:t> I believe if I’d had that choice, I would have said use 13 minutes, or 14, for the statement.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	In general, I’d say it was a good B+. How do you feel about it?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	President Johnson:</a:t>
            </a:r>
            <a:r>
              <a:rPr lang="en-US" sz="2000" dirty="0" smtClean="0">
                <a:solidFill>
                  <a:prstClr val="black"/>
                </a:solidFill>
              </a:rPr>
              <a:t> [</a:t>
            </a:r>
            <a:r>
              <a:rPr lang="en-US" sz="2000" i="1" dirty="0" smtClean="0">
                <a:solidFill>
                  <a:prstClr val="black"/>
                </a:solidFill>
              </a:rPr>
              <a:t>quickly</a:t>
            </a:r>
            <a:r>
              <a:rPr lang="en-US" sz="2000" dirty="0" smtClean="0">
                <a:solidFill>
                  <a:prstClr val="black"/>
                </a:solidFill>
              </a:rPr>
              <a:t>] I thought it was much better than last week.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                Lady Bird Johnson:</a:t>
            </a:r>
            <a:r>
              <a:rPr lang="en-US" sz="2000" dirty="0" smtClean="0">
                <a:solidFill>
                  <a:prstClr val="black"/>
                </a:solidFill>
              </a:rPr>
              <a:t> [</a:t>
            </a:r>
            <a:r>
              <a:rPr lang="en-US" sz="2000" i="1" dirty="0" smtClean="0">
                <a:solidFill>
                  <a:prstClr val="black"/>
                </a:solidFill>
              </a:rPr>
              <a:t>unconvinced</a:t>
            </a:r>
            <a:r>
              <a:rPr lang="en-US" sz="2000" dirty="0" smtClean="0">
                <a:solidFill>
                  <a:prstClr val="black"/>
                </a:solidFill>
              </a:rPr>
              <a:t>] Well, I heard last week, [you] see, and didn’t see it. And didn’t hear all of it.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72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7800"/>
            <a:ext cx="48006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0981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upremecourthistory.org/wp-content/themes/supremecourthistory/inc/081_fort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0947"/>
            <a:ext cx="5257800" cy="678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76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nwe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350" y="254000"/>
            <a:ext cx="63373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6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ttp://21stcenturycicero.files.wordpress.com/2008/11/holbrooke-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179" y="38330"/>
            <a:ext cx="4514621" cy="6819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8576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illiam_Westmorel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8117" y="0"/>
            <a:ext cx="4587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46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oop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444" y="1828800"/>
            <a:ext cx="8929112" cy="32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98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http://www.racematters.org/assets/WaltRost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16" y="432777"/>
            <a:ext cx="8824984" cy="50536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4401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orge-mcgover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0053" y="6350"/>
            <a:ext cx="5338948" cy="685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19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http://dneiwert.blogspot.com/uploaded_images/Frank%20Church-7169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0415" y="0"/>
            <a:ext cx="5973866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2264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cache1.asset-cache.net/xc/51035966.jpg?v=1&amp;c=IWSAsset&amp;k=2&amp;d=45B0EB3381F7834D5B782BFD2BC661A6582E9A6E81178EEEF908AE165451A8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341" y="33258"/>
            <a:ext cx="8428059" cy="68247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4880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l hea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" y="533400"/>
            <a:ext cx="8936502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6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04800"/>
            <a:ext cx="815340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small" dirty="0" smtClean="0">
                <a:solidFill>
                  <a:prstClr val="black"/>
                </a:solidFill>
              </a:rPr>
              <a:t>	President </a:t>
            </a:r>
            <a:r>
              <a:rPr lang="en-US" sz="2000" b="1" cap="small" dirty="0" smtClean="0">
                <a:solidFill>
                  <a:prstClr val="black"/>
                </a:solidFill>
              </a:rPr>
              <a:t>Johnson</a:t>
            </a:r>
            <a:r>
              <a:rPr lang="en-US" sz="2000" dirty="0" smtClean="0">
                <a:solidFill>
                  <a:prstClr val="black"/>
                </a:solidFill>
              </a:rPr>
              <a:t>: What they [adherents to the Bull Fulbright line on Vietnam] really think is that we oughtn’t to be there, and we ought to get out.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	Well</a:t>
            </a:r>
            <a:r>
              <a:rPr lang="en-US" sz="2000" dirty="0" smtClean="0">
                <a:solidFill>
                  <a:prstClr val="black"/>
                </a:solidFill>
              </a:rPr>
              <a:t>, I know we oughtn’t to be there, but I can’t get out. I just can’t be the architect of surrender. And don’t see—I’m trying every way in the world I can to find a way to . . . thing.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	But </a:t>
            </a:r>
            <a:r>
              <a:rPr lang="en-US" sz="2000" dirty="0" smtClean="0">
                <a:solidFill>
                  <a:prstClr val="black"/>
                </a:solidFill>
              </a:rPr>
              <a:t>they [the North Vietnamese] don’t have the pressure to bring them to the table as of yet. We don’t know whether they ever will.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I’m willing to do damn near anything. If I told you what I was willing to do, I wouldn’t have any program. [Senate Minority Leader Everett] Dirksen wouldn’t give me a dollar to operate the war. I just can’t operate in a glass bowl with all these things. But I’m willing to do nearly anything a human can do, if I can do it with any honor at all. But . . 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	They </a:t>
            </a:r>
            <a:r>
              <a:rPr lang="en-US" sz="2000" dirty="0" smtClean="0">
                <a:solidFill>
                  <a:prstClr val="black"/>
                </a:solidFill>
              </a:rPr>
              <a:t>started with me on Diem, you remember?</a:t>
            </a:r>
          </a:p>
          <a:p>
            <a:r>
              <a:rPr lang="en-US" sz="2000" b="1" cap="small" dirty="0" smtClean="0">
                <a:solidFill>
                  <a:prstClr val="black"/>
                </a:solidFill>
              </a:rPr>
              <a:t>	Eugene </a:t>
            </a:r>
            <a:r>
              <a:rPr lang="en-US" sz="2000" b="1" cap="small" dirty="0" smtClean="0">
                <a:solidFill>
                  <a:prstClr val="black"/>
                </a:solidFill>
              </a:rPr>
              <a:t>McCarthy:</a:t>
            </a:r>
            <a:r>
              <a:rPr lang="en-US" sz="2000" dirty="0" smtClean="0">
                <a:solidFill>
                  <a:prstClr val="black"/>
                </a:solidFill>
              </a:rPr>
              <a:t> Yeah.</a:t>
            </a:r>
          </a:p>
          <a:p>
            <a:r>
              <a:rPr lang="en-US" sz="2000" b="1" cap="small" dirty="0" smtClean="0">
                <a:solidFill>
                  <a:prstClr val="black"/>
                </a:solidFill>
              </a:rPr>
              <a:t>	President </a:t>
            </a:r>
            <a:r>
              <a:rPr lang="en-US" sz="2000" b="1" cap="small" dirty="0" smtClean="0">
                <a:solidFill>
                  <a:prstClr val="black"/>
                </a:solidFill>
              </a:rPr>
              <a:t>Johnson</a:t>
            </a:r>
            <a:r>
              <a:rPr lang="en-US" sz="2000" dirty="0" smtClean="0">
                <a:solidFill>
                  <a:prstClr val="black"/>
                </a:solidFill>
              </a:rPr>
              <a:t>: That he was corrupt and he ought to be killed. So we killed him. We all got together and got a goddamned bunch of thugs and we went in and assassinated him. Now, we’ve really had no political stability since then.</a:t>
            </a:r>
          </a:p>
          <a:p>
            <a:r>
              <a:rPr lang="en-US" sz="2000" b="1" cap="small" dirty="0" smtClean="0">
                <a:solidFill>
                  <a:prstClr val="black"/>
                </a:solidFill>
              </a:rPr>
              <a:t>	McCarthy</a:t>
            </a:r>
            <a:r>
              <a:rPr lang="en-US" sz="2000" b="1" cap="small" dirty="0" smtClean="0">
                <a:solidFill>
                  <a:prstClr val="black"/>
                </a:solidFill>
              </a:rPr>
              <a:t>:</a:t>
            </a:r>
            <a:r>
              <a:rPr lang="en-US" sz="2000" dirty="0" smtClean="0">
                <a:solidFill>
                  <a:prstClr val="black"/>
                </a:solidFill>
              </a:rPr>
              <a:t> Yeah.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545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lc_redlining_map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506" y="0"/>
            <a:ext cx="90549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3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yron rumfo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23370" y="0"/>
            <a:ext cx="4697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0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 on 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7612" y="0"/>
            <a:ext cx="51487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47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p1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76223"/>
            <a:ext cx="9144000" cy="570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326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orgeMahone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0124" y="1066801"/>
            <a:ext cx="47625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new 19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32" y="304800"/>
            <a:ext cx="9096936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37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few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4191"/>
            <a:ext cx="9144000" cy="612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50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bb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9641" y="345030"/>
            <a:ext cx="9203641" cy="620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8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t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5542" y="0"/>
            <a:ext cx="5732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3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85800"/>
            <a:ext cx="8001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small" dirty="0" smtClean="0">
                <a:solidFill>
                  <a:prstClr val="black"/>
                </a:solidFill>
              </a:rPr>
              <a:t>	President </a:t>
            </a:r>
            <a:r>
              <a:rPr lang="en-US" sz="2000" b="1" cap="small" dirty="0">
                <a:solidFill>
                  <a:prstClr val="black"/>
                </a:solidFill>
              </a:rPr>
              <a:t>Johnson:</a:t>
            </a:r>
            <a:r>
              <a:rPr lang="en-US" sz="2000" dirty="0">
                <a:solidFill>
                  <a:prstClr val="black"/>
                </a:solidFill>
              </a:rPr>
              <a:t> We are on powder kegs in a dozen places.</a:t>
            </a:r>
          </a:p>
          <a:p>
            <a:r>
              <a:rPr lang="en-US" sz="2000" b="1" cap="small" dirty="0" smtClean="0">
                <a:solidFill>
                  <a:prstClr val="black"/>
                </a:solidFill>
              </a:rPr>
              <a:t>	John </a:t>
            </a:r>
            <a:r>
              <a:rPr lang="en-US" sz="2000" b="1" cap="small" dirty="0">
                <a:solidFill>
                  <a:prstClr val="black"/>
                </a:solidFill>
              </a:rPr>
              <a:t>McCone:</a:t>
            </a:r>
            <a:r>
              <a:rPr lang="en-US" sz="2000" dirty="0">
                <a:solidFill>
                  <a:prstClr val="black"/>
                </a:solidFill>
              </a:rPr>
              <a:t> Is that right?</a:t>
            </a:r>
          </a:p>
          <a:p>
            <a:r>
              <a:rPr lang="en-US" sz="2000" b="1" cap="small" dirty="0" smtClean="0">
                <a:solidFill>
                  <a:prstClr val="black"/>
                </a:solidFill>
              </a:rPr>
              <a:t>	President </a:t>
            </a:r>
            <a:r>
              <a:rPr lang="en-US" sz="2000" b="1" cap="small" dirty="0">
                <a:solidFill>
                  <a:prstClr val="black"/>
                </a:solidFill>
              </a:rPr>
              <a:t>Johnson:</a:t>
            </a:r>
            <a:r>
              <a:rPr lang="en-US" sz="2000" dirty="0">
                <a:solidFill>
                  <a:prstClr val="black"/>
                </a:solidFill>
              </a:rPr>
              <a:t> What we’re ultimately going to have to do . . . You just have no idea of the depth of the feeling of these people [African-Americans]. You see . . . I see some of the boys [that have] worked for me that have had 2000 years of persecution [Jews] and how they suffer from it.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	But </a:t>
            </a:r>
            <a:r>
              <a:rPr lang="en-US" sz="2000" dirty="0">
                <a:solidFill>
                  <a:prstClr val="black"/>
                </a:solidFill>
              </a:rPr>
              <a:t>these groups, they got really absolutely nothing to live for. Forty percent of ‘</a:t>
            </a:r>
            <a:r>
              <a:rPr lang="en-US" sz="2000" dirty="0" err="1">
                <a:solidFill>
                  <a:prstClr val="black"/>
                </a:solidFill>
              </a:rPr>
              <a:t>em</a:t>
            </a:r>
            <a:r>
              <a:rPr lang="en-US" sz="2000" dirty="0">
                <a:solidFill>
                  <a:prstClr val="black"/>
                </a:solidFill>
              </a:rPr>
              <a:t> are unemployed. These youngsters—they live with rats, and they’ve got no place to sleep. They start—they are all from broken homes, and illegitimate families, and all the . . . Narcotics are circulating around ‘</a:t>
            </a:r>
            <a:r>
              <a:rPr lang="en-US" sz="2000" dirty="0" err="1">
                <a:solidFill>
                  <a:prstClr val="black"/>
                </a:solidFill>
              </a:rPr>
              <a:t>em</a:t>
            </a:r>
            <a:r>
              <a:rPr lang="en-US" sz="2000" dirty="0">
                <a:solidFill>
                  <a:prstClr val="black"/>
                </a:solidFill>
              </a:rPr>
              <a:t>. And we’ve [whites] isolated them, and they are all in one area, and when they move in, why, we move out.</a:t>
            </a:r>
          </a:p>
          <a:p>
            <a:r>
              <a:rPr lang="en-US" sz="2000" dirty="0">
                <a:solidFill>
                  <a:prstClr val="black"/>
                </a:solidFill>
              </a:rPr>
              <a:t>  [</a:t>
            </a:r>
            <a:r>
              <a:rPr lang="en-US" sz="2000" i="1" dirty="0">
                <a:solidFill>
                  <a:prstClr val="black"/>
                </a:solidFill>
              </a:rPr>
              <a:t>Break</a:t>
            </a:r>
            <a:r>
              <a:rPr lang="en-US" sz="2000" dirty="0">
                <a:solidFill>
                  <a:prstClr val="black"/>
                </a:solidFill>
              </a:rPr>
              <a:t>.]</a:t>
            </a:r>
          </a:p>
          <a:p>
            <a:r>
              <a:rPr lang="en-US" sz="2000" b="1" cap="small" dirty="0" smtClean="0">
                <a:solidFill>
                  <a:prstClr val="black"/>
                </a:solidFill>
              </a:rPr>
              <a:t>	President </a:t>
            </a:r>
            <a:r>
              <a:rPr lang="en-US" sz="2000" b="1" cap="small" dirty="0">
                <a:solidFill>
                  <a:prstClr val="black"/>
                </a:solidFill>
              </a:rPr>
              <a:t>Johnson:</a:t>
            </a:r>
            <a:r>
              <a:rPr lang="en-US" sz="2000" dirty="0">
                <a:solidFill>
                  <a:prstClr val="black"/>
                </a:solidFill>
              </a:rPr>
              <a:t> We’ve just got to find a way to wipe out these ghettoes.</a:t>
            </a:r>
          </a:p>
          <a:p>
            <a:r>
              <a:rPr lang="en-US" sz="2000" b="1" cap="small" dirty="0" smtClean="0">
                <a:solidFill>
                  <a:prstClr val="black"/>
                </a:solidFill>
              </a:rPr>
              <a:t>	McCone</a:t>
            </a:r>
            <a:r>
              <a:rPr lang="en-US" sz="2000" b="1" cap="small" dirty="0">
                <a:solidFill>
                  <a:prstClr val="black"/>
                </a:solidFill>
              </a:rPr>
              <a:t>:</a:t>
            </a:r>
            <a:r>
              <a:rPr lang="en-US" sz="2000" dirty="0">
                <a:solidFill>
                  <a:prstClr val="black"/>
                </a:solidFill>
              </a:rPr>
              <a:t> Yeah.</a:t>
            </a:r>
          </a:p>
          <a:p>
            <a:r>
              <a:rPr lang="en-US" sz="2000" b="1" cap="small" dirty="0" smtClean="0">
                <a:solidFill>
                  <a:prstClr val="black"/>
                </a:solidFill>
              </a:rPr>
              <a:t>	President </a:t>
            </a:r>
            <a:r>
              <a:rPr lang="en-US" sz="2000" b="1" cap="small" dirty="0">
                <a:solidFill>
                  <a:prstClr val="black"/>
                </a:solidFill>
              </a:rPr>
              <a:t>Johnson:</a:t>
            </a:r>
            <a:r>
              <a:rPr lang="en-US" sz="2000" dirty="0">
                <a:solidFill>
                  <a:prstClr val="black"/>
                </a:solidFill>
              </a:rPr>
              <a:t> And find someplace [for] housing, and put ‘</a:t>
            </a:r>
            <a:r>
              <a:rPr lang="en-US" sz="2000" dirty="0" err="1">
                <a:solidFill>
                  <a:prstClr val="black"/>
                </a:solidFill>
              </a:rPr>
              <a:t>em</a:t>
            </a:r>
            <a:r>
              <a:rPr lang="en-US" sz="2000" dirty="0">
                <a:solidFill>
                  <a:prstClr val="black"/>
                </a:solidFill>
              </a:rPr>
              <a:t> to work. We trained 12,000 last month, and found jobs for ‘</a:t>
            </a:r>
            <a:r>
              <a:rPr lang="en-US" sz="2000" dirty="0" err="1">
                <a:solidFill>
                  <a:prstClr val="black"/>
                </a:solidFill>
              </a:rPr>
              <a:t>em</a:t>
            </a:r>
            <a:r>
              <a:rPr lang="en-US" sz="20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2528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0_us_house_chang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20" y="685800"/>
            <a:ext cx="8992573" cy="5562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62200" y="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1966 House Elections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76800" y="58674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Red—Republican gains</a:t>
            </a:r>
          </a:p>
          <a:p>
            <a:r>
              <a:rPr lang="en-US" dirty="0">
                <a:solidFill>
                  <a:prstClr val="black"/>
                </a:solidFill>
              </a:rPr>
              <a:t>Blue—Democrat gains</a:t>
            </a:r>
          </a:p>
        </p:txBody>
      </p:sp>
    </p:spTree>
    <p:extLst>
      <p:ext uri="{BB962C8B-B14F-4D97-AF65-F5344CB8AC3E}">
        <p14:creationId xmlns:p14="http://schemas.microsoft.com/office/powerpoint/2010/main" val="306456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ile:Us senate result 196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52400"/>
            <a:ext cx="4819650" cy="2981326"/>
          </a:xfrm>
          <a:prstGeom prst="rect">
            <a:avLst/>
          </a:prstGeom>
          <a:noFill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3581400"/>
            <a:ext cx="54483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4231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lk ch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7253" y="609600"/>
            <a:ext cx="905773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1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1245.photobucket.com/albums/gg591/MrsBriDavis/ABB/ABB18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6858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9923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ougsboomerrants.files.wordpress.com/2012/04/colormarchk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02" y="232098"/>
            <a:ext cx="8620198" cy="5940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9406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dougsboomerrants.files.wordpress.com/2012/04/coloredrealest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556" y="733772"/>
            <a:ext cx="6199244" cy="543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536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redhatrob.files.wordpress.com/2007/09/vietnam_protest_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661" y="152400"/>
            <a:ext cx="8298851" cy="632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1893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www.smh.com.au/ffximage/2006/01/05/conscription6106_narrowweb__300x305,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0797" y="152400"/>
            <a:ext cx="6295869" cy="6400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81276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-26-66_dem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1286" y="457200"/>
            <a:ext cx="911124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4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-26-66_Demo_wi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680" y="632460"/>
            <a:ext cx="8676640" cy="559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83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85800"/>
            <a:ext cx="8001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small" dirty="0">
                <a:solidFill>
                  <a:prstClr val="black"/>
                </a:solidFill>
              </a:rPr>
              <a:t>              President Johnson:</a:t>
            </a:r>
            <a:r>
              <a:rPr lang="en-US" sz="2400" dirty="0">
                <a:solidFill>
                  <a:prstClr val="black"/>
                </a:solidFill>
              </a:rPr>
              <a:t> [Anti-war protesters] said give the money to poverty, and not Vietnam. And I think that’s hurting poverty more than anything in the world, is that these Commies are parading . . . and these kids with long-hairs . . . saying, you know, that they want poverty </a:t>
            </a:r>
            <a:r>
              <a:rPr lang="en-US" sz="2400" dirty="0" smtClean="0">
                <a:solidFill>
                  <a:prstClr val="black"/>
                </a:solidFill>
              </a:rPr>
              <a:t>instead of Vietnam</a:t>
            </a:r>
            <a:r>
              <a:rPr lang="en-US" sz="2400" dirty="0">
                <a:solidFill>
                  <a:prstClr val="black"/>
                </a:solidFill>
              </a:rPr>
              <a:t>. And the Negroes. And I think that’s what people regard as the Great Society.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[</a:t>
            </a:r>
            <a:r>
              <a:rPr lang="en-US" sz="2400" i="1" dirty="0">
                <a:solidFill>
                  <a:prstClr val="black"/>
                </a:solidFill>
              </a:rPr>
              <a:t>Break</a:t>
            </a:r>
            <a:r>
              <a:rPr lang="en-US" sz="2400" dirty="0">
                <a:solidFill>
                  <a:prstClr val="black"/>
                </a:solidFill>
              </a:rPr>
              <a:t>.]</a:t>
            </a:r>
          </a:p>
          <a:p>
            <a:r>
              <a:rPr lang="en-US" sz="2400" b="1" cap="small" dirty="0">
                <a:solidFill>
                  <a:prstClr val="black"/>
                </a:solidFill>
              </a:rPr>
              <a:t>             President Johnson:</a:t>
            </a:r>
            <a:r>
              <a:rPr lang="en-US" sz="2400" dirty="0">
                <a:solidFill>
                  <a:prstClr val="black"/>
                </a:solidFill>
              </a:rPr>
              <a:t> But in my judgment, the bigger request I make for poverty, the more danger it is being killed.</a:t>
            </a:r>
          </a:p>
        </p:txBody>
      </p:sp>
    </p:spTree>
    <p:extLst>
      <p:ext uri="{BB962C8B-B14F-4D97-AF65-F5344CB8AC3E}">
        <p14:creationId xmlns:p14="http://schemas.microsoft.com/office/powerpoint/2010/main" val="15758515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838200"/>
            <a:ext cx="70866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small" dirty="0">
                <a:solidFill>
                  <a:prstClr val="black"/>
                </a:solidFill>
              </a:rPr>
              <a:t>               President Johnson:</a:t>
            </a:r>
            <a:r>
              <a:rPr lang="en-US" sz="2000" dirty="0">
                <a:solidFill>
                  <a:prstClr val="black"/>
                </a:solidFill>
              </a:rPr>
              <a:t> I don’t think they’re [Congress] just going to cut it; I think the same thing about [foreign] aid. I think if I ask for 2 billion or 3 billion for poverty, when I got 3 billion for jobs, and 24 billion [dollars] in other fields, I think they’d say, “Good God, it goes up: every time you get somebody a job, it costs </a:t>
            </a:r>
            <a:r>
              <a:rPr lang="en-US" sz="2000" dirty="0" smtClean="0">
                <a:solidFill>
                  <a:prstClr val="black"/>
                </a:solidFill>
              </a:rPr>
              <a:t>you more</a:t>
            </a:r>
            <a:r>
              <a:rPr lang="en-US" sz="2000" dirty="0">
                <a:solidFill>
                  <a:prstClr val="black"/>
                </a:solidFill>
              </a:rPr>
              <a:t>.”</a:t>
            </a:r>
          </a:p>
          <a:p>
            <a:r>
              <a:rPr lang="en-US" sz="2000" dirty="0">
                <a:solidFill>
                  <a:prstClr val="black"/>
                </a:solidFill>
              </a:rPr>
              <a:t>	I think if we increase it a reasonable amount, that we have a </a:t>
            </a:r>
            <a:r>
              <a:rPr lang="en-US" sz="2000" i="1" dirty="0">
                <a:solidFill>
                  <a:prstClr val="black"/>
                </a:solidFill>
              </a:rPr>
              <a:t>much</a:t>
            </a:r>
            <a:r>
              <a:rPr lang="en-US" sz="2000" dirty="0">
                <a:solidFill>
                  <a:prstClr val="black"/>
                </a:solidFill>
              </a:rPr>
              <a:t> better chance of fighting and holding it [the administration request]. But I think that those boys over there [Shriver’s aides], who don’t know anything about legislative procedure, and these kids that </a:t>
            </a:r>
            <a:r>
              <a:rPr lang="en-US" sz="2000" dirty="0" smtClean="0">
                <a:solidFill>
                  <a:prstClr val="black"/>
                </a:solidFill>
              </a:rPr>
              <a:t>give </a:t>
            </a:r>
            <a:r>
              <a:rPr lang="en-US" sz="2000" dirty="0">
                <a:solidFill>
                  <a:prstClr val="black"/>
                </a:solidFill>
              </a:rPr>
              <a:t>out these interviews—[Budget Director Charles] </a:t>
            </a:r>
            <a:r>
              <a:rPr lang="en-US" sz="2000" dirty="0" err="1">
                <a:solidFill>
                  <a:prstClr val="black"/>
                </a:solidFill>
              </a:rPr>
              <a:t>Schultze</a:t>
            </a:r>
            <a:r>
              <a:rPr lang="en-US" sz="2000" dirty="0">
                <a:solidFill>
                  <a:prstClr val="black"/>
                </a:solidFill>
              </a:rPr>
              <a:t> tells me that Shriver knows ‘</a:t>
            </a:r>
            <a:r>
              <a:rPr lang="en-US" sz="2000" dirty="0" err="1">
                <a:solidFill>
                  <a:prstClr val="black"/>
                </a:solidFill>
              </a:rPr>
              <a:t>em</a:t>
            </a:r>
            <a:r>
              <a:rPr lang="en-US" sz="2000" dirty="0">
                <a:solidFill>
                  <a:prstClr val="black"/>
                </a:solidFill>
              </a:rPr>
              <a:t>, but he doesn’t believe Shriver can control ‘</a:t>
            </a:r>
            <a:r>
              <a:rPr lang="en-US" sz="2000" dirty="0" err="1">
                <a:solidFill>
                  <a:prstClr val="black"/>
                </a:solidFill>
              </a:rPr>
              <a:t>em</a:t>
            </a:r>
            <a:r>
              <a:rPr lang="en-US" sz="2000" dirty="0">
                <a:solidFill>
                  <a:prstClr val="black"/>
                </a:solidFill>
              </a:rPr>
              <a:t> [his aides].</a:t>
            </a:r>
          </a:p>
          <a:p>
            <a:r>
              <a:rPr lang="en-US" sz="2000" dirty="0">
                <a:solidFill>
                  <a:prstClr val="black"/>
                </a:solidFill>
              </a:rPr>
              <a:t>	[Special Counsel] Harry [McPherson] tells me that he believes that other people in CAP [the Community Action Program] do this, and they override Shriver.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7547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7" y="609600"/>
            <a:ext cx="8969374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35823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d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504" y="304800"/>
            <a:ext cx="8938991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897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fic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0119" y="152400"/>
            <a:ext cx="741095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1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ficit%gn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228600"/>
            <a:ext cx="7620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4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flat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590" y="228600"/>
            <a:ext cx="906882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7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2529</TotalTime>
  <Words>300</Words>
  <Application>Microsoft Office PowerPoint</Application>
  <PresentationFormat>On-screen Show (4:3)</PresentationFormat>
  <Paragraphs>91</Paragraphs>
  <Slides>44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2_Office Theme</vt:lpstr>
      <vt:lpstr>3_Office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</dc:creator>
  <cp:lastModifiedBy>KC</cp:lastModifiedBy>
  <cp:revision>14</cp:revision>
  <dcterms:created xsi:type="dcterms:W3CDTF">2012-10-05T22:15:38Z</dcterms:created>
  <dcterms:modified xsi:type="dcterms:W3CDTF">2012-10-11T17:04:41Z</dcterms:modified>
</cp:coreProperties>
</file>