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58" r:id="rId4"/>
    <p:sldId id="259" r:id="rId5"/>
    <p:sldId id="264" r:id="rId6"/>
    <p:sldId id="265" r:id="rId7"/>
    <p:sldId id="266" r:id="rId8"/>
    <p:sldId id="293" r:id="rId9"/>
    <p:sldId id="294" r:id="rId10"/>
    <p:sldId id="295" r:id="rId11"/>
    <p:sldId id="296" r:id="rId12"/>
    <p:sldId id="297" r:id="rId13"/>
    <p:sldId id="288" r:id="rId14"/>
    <p:sldId id="283" r:id="rId15"/>
    <p:sldId id="286" r:id="rId16"/>
    <p:sldId id="282" r:id="rId17"/>
    <p:sldId id="267" r:id="rId18"/>
    <p:sldId id="280" r:id="rId19"/>
    <p:sldId id="281" r:id="rId20"/>
    <p:sldId id="273" r:id="rId21"/>
    <p:sldId id="274" r:id="rId22"/>
    <p:sldId id="268" r:id="rId23"/>
    <p:sldId id="272" r:id="rId24"/>
    <p:sldId id="289" r:id="rId25"/>
    <p:sldId id="290" r:id="rId26"/>
    <p:sldId id="287" r:id="rId27"/>
    <p:sldId id="269" r:id="rId28"/>
    <p:sldId id="275" r:id="rId29"/>
    <p:sldId id="270" r:id="rId30"/>
    <p:sldId id="276" r:id="rId31"/>
    <p:sldId id="284" r:id="rId32"/>
    <p:sldId id="271" r:id="rId33"/>
    <p:sldId id="279" r:id="rId34"/>
    <p:sldId id="278" r:id="rId35"/>
    <p:sldId id="285" r:id="rId36"/>
    <p:sldId id="277" r:id="rId37"/>
    <p:sldId id="2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E88FC1-7E27-477D-BE36-0C12B1C6824E}" type="datetimeFigureOut">
              <a:rPr lang="en-US" smtClean="0"/>
              <a:pPr/>
              <a:t>02-Oct-12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8057DE-3EB6-46C2-9C8F-ED252E381881}" type="slidenum">
              <a:rPr lang="en-US" smtClean="0"/>
              <a:pPr/>
              <a:t>‹#›</a:t>
            </a:fld>
            <a:endParaRPr lang="en-US"/>
          </a:p>
        </p:txBody>
      </p:sp>
    </p:spTree>
    <p:extLst>
      <p:ext uri="{BB962C8B-B14F-4D97-AF65-F5344CB8AC3E}">
        <p14:creationId xmlns:p14="http://schemas.microsoft.com/office/powerpoint/2010/main" val="1190794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6B5F01-305B-42D3-A17B-141235B1FADF}"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Lbj</a:t>
            </a:r>
            <a:r>
              <a:rPr lang="en-US" baseline="0" dirty="0" smtClean="0"/>
              <a:t> and </a:t>
            </a:r>
            <a:r>
              <a:rPr lang="en-US" baseline="0" dirty="0" err="1" smtClean="0"/>
              <a:t>robert</a:t>
            </a:r>
            <a:r>
              <a:rPr lang="en-US" baseline="0" dirty="0" smtClean="0"/>
              <a:t> </a:t>
            </a:r>
            <a:r>
              <a:rPr lang="en-US" baseline="0" dirty="0" err="1" smtClean="0"/>
              <a:t>anderson</a:t>
            </a:r>
            <a:endParaRPr lang="en-US" dirty="0"/>
          </a:p>
        </p:txBody>
      </p:sp>
      <p:sp>
        <p:nvSpPr>
          <p:cNvPr id="4" name="Slide Number Placeholder 3"/>
          <p:cNvSpPr>
            <a:spLocks noGrp="1"/>
          </p:cNvSpPr>
          <p:nvPr>
            <p:ph type="sldNum" sz="quarter" idx="10"/>
          </p:nvPr>
        </p:nvSpPr>
        <p:spPr/>
        <p:txBody>
          <a:bodyPr/>
          <a:lstStyle/>
          <a:p>
            <a:fld id="{8D8057DE-3EB6-46C2-9C8F-ED252E381881}" type="slidenum">
              <a:rPr lang="en-US" smtClean="0"/>
              <a:pPr/>
              <a:t>13</a:t>
            </a:fld>
            <a:endParaRPr lang="en-US"/>
          </a:p>
        </p:txBody>
      </p:sp>
    </p:spTree>
    <p:extLst>
      <p:ext uri="{BB962C8B-B14F-4D97-AF65-F5344CB8AC3E}">
        <p14:creationId xmlns:p14="http://schemas.microsoft.com/office/powerpoint/2010/main" val="1522125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Harry </a:t>
            </a:r>
            <a:r>
              <a:rPr lang="en-US" dirty="0" err="1" smtClean="0"/>
              <a:t>byrd</a:t>
            </a:r>
            <a:endParaRPr lang="en-US" dirty="0"/>
          </a:p>
        </p:txBody>
      </p:sp>
      <p:sp>
        <p:nvSpPr>
          <p:cNvPr id="4" name="Slide Number Placeholder 3"/>
          <p:cNvSpPr>
            <a:spLocks noGrp="1"/>
          </p:cNvSpPr>
          <p:nvPr>
            <p:ph type="sldNum" sz="quarter" idx="10"/>
          </p:nvPr>
        </p:nvSpPr>
        <p:spPr/>
        <p:txBody>
          <a:bodyPr/>
          <a:lstStyle/>
          <a:p>
            <a:fld id="{8D8057DE-3EB6-46C2-9C8F-ED252E381881}" type="slidenum">
              <a:rPr lang="en-US" smtClean="0"/>
              <a:pPr/>
              <a:t>15</a:t>
            </a:fld>
            <a:endParaRPr lang="en-US"/>
          </a:p>
        </p:txBody>
      </p:sp>
    </p:spTree>
    <p:extLst>
      <p:ext uri="{BB962C8B-B14F-4D97-AF65-F5344CB8AC3E}">
        <p14:creationId xmlns:p14="http://schemas.microsoft.com/office/powerpoint/2010/main" val="3302434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Elkhart—once had 60 instruments</a:t>
            </a:r>
            <a:r>
              <a:rPr lang="en-US" baseline="0" dirty="0" smtClean="0"/>
              <a:t> manufacturers</a:t>
            </a:r>
            <a:endParaRPr lang="en-US" dirty="0"/>
          </a:p>
        </p:txBody>
      </p:sp>
      <p:sp>
        <p:nvSpPr>
          <p:cNvPr id="4" name="Slide Number Placeholder 3"/>
          <p:cNvSpPr>
            <a:spLocks noGrp="1"/>
          </p:cNvSpPr>
          <p:nvPr>
            <p:ph type="sldNum" sz="quarter" idx="10"/>
          </p:nvPr>
        </p:nvSpPr>
        <p:spPr/>
        <p:txBody>
          <a:bodyPr/>
          <a:lstStyle/>
          <a:p>
            <a:fld id="{8D8057DE-3EB6-46C2-9C8F-ED252E381881}" type="slidenum">
              <a:rPr lang="en-US" smtClean="0"/>
              <a:pPr/>
              <a:t>18</a:t>
            </a:fld>
            <a:endParaRPr lang="en-US"/>
          </a:p>
        </p:txBody>
      </p:sp>
    </p:spTree>
    <p:extLst>
      <p:ext uri="{BB962C8B-B14F-4D97-AF65-F5344CB8AC3E}">
        <p14:creationId xmlns:p14="http://schemas.microsoft.com/office/powerpoint/2010/main" val="3423300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Conn</a:t>
            </a:r>
            <a:r>
              <a:rPr lang="en-US" baseline="0" dirty="0" smtClean="0"/>
              <a:t> </a:t>
            </a:r>
            <a:r>
              <a:rPr lang="en-US" baseline="0" dirty="0" err="1" smtClean="0"/>
              <a:t>selmer</a:t>
            </a:r>
            <a:endParaRPr lang="en-US" dirty="0"/>
          </a:p>
        </p:txBody>
      </p:sp>
      <p:sp>
        <p:nvSpPr>
          <p:cNvPr id="4" name="Slide Number Placeholder 3"/>
          <p:cNvSpPr>
            <a:spLocks noGrp="1"/>
          </p:cNvSpPr>
          <p:nvPr>
            <p:ph type="sldNum" sz="quarter" idx="10"/>
          </p:nvPr>
        </p:nvSpPr>
        <p:spPr/>
        <p:txBody>
          <a:bodyPr/>
          <a:lstStyle/>
          <a:p>
            <a:fld id="{8D8057DE-3EB6-46C2-9C8F-ED252E381881}" type="slidenum">
              <a:rPr lang="en-US" smtClean="0"/>
              <a:pPr/>
              <a:t>19</a:t>
            </a:fld>
            <a:endParaRPr lang="en-US"/>
          </a:p>
        </p:txBody>
      </p:sp>
    </p:spTree>
    <p:extLst>
      <p:ext uri="{BB962C8B-B14F-4D97-AF65-F5344CB8AC3E}">
        <p14:creationId xmlns:p14="http://schemas.microsoft.com/office/powerpoint/2010/main" val="4178094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Ap64—no electricity running</a:t>
            </a:r>
            <a:r>
              <a:rPr lang="en-US" baseline="0" dirty="0" smtClean="0"/>
              <a:t> water</a:t>
            </a:r>
            <a:endParaRPr lang="en-US" dirty="0"/>
          </a:p>
        </p:txBody>
      </p:sp>
      <p:sp>
        <p:nvSpPr>
          <p:cNvPr id="4" name="Slide Number Placeholder 3"/>
          <p:cNvSpPr>
            <a:spLocks noGrp="1"/>
          </p:cNvSpPr>
          <p:nvPr>
            <p:ph type="sldNum" sz="quarter" idx="10"/>
          </p:nvPr>
        </p:nvSpPr>
        <p:spPr/>
        <p:txBody>
          <a:bodyPr/>
          <a:lstStyle/>
          <a:p>
            <a:fld id="{8D8057DE-3EB6-46C2-9C8F-ED252E381881}" type="slidenum">
              <a:rPr lang="en-US" smtClean="0"/>
              <a:pPr/>
              <a:t>24</a:t>
            </a:fld>
            <a:endParaRPr lang="en-US"/>
          </a:p>
        </p:txBody>
      </p:sp>
    </p:spTree>
    <p:extLst>
      <p:ext uri="{BB962C8B-B14F-4D97-AF65-F5344CB8AC3E}">
        <p14:creationId xmlns:p14="http://schemas.microsoft.com/office/powerpoint/2010/main" val="4134163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29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30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32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33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34</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pPr/>
              <a:t>36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pPr/>
              <a:t>02-Oct-12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pPr/>
              <a:t>02-Oct-12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60EB2E-0FB8-4A44-9535-FD98E05A503B}" type="datetimeFigureOut">
              <a:rPr lang="en-US" smtClean="0"/>
              <a:pPr/>
              <a:t>02-Oct-12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60EB2E-0FB8-4A44-9535-FD98E05A503B}" type="datetimeFigureOut">
              <a:rPr lang="en-US" smtClean="0"/>
              <a:pPr/>
              <a:t>02-Oct-12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60EB2E-0FB8-4A44-9535-FD98E05A503B}" type="datetimeFigureOut">
              <a:rPr lang="en-US" smtClean="0"/>
              <a:pPr/>
              <a:t>02-Oct-12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60EB2E-0FB8-4A44-9535-FD98E05A503B}" type="datetimeFigureOut">
              <a:rPr lang="en-US" smtClean="0"/>
              <a:pPr/>
              <a:t>02-Oct-12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60EB2E-0FB8-4A44-9535-FD98E05A503B}" type="datetimeFigureOut">
              <a:rPr lang="en-US" smtClean="0"/>
              <a:pPr/>
              <a:t>02-Oct-12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0EB2E-0FB8-4A44-9535-FD98E05A503B}" type="datetimeFigureOut">
              <a:rPr lang="en-US" smtClean="0"/>
              <a:pPr/>
              <a:t>02-Oct-12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0EB2E-0FB8-4A44-9535-FD98E05A503B}" type="datetimeFigureOut">
              <a:rPr lang="en-US" smtClean="0"/>
              <a:pPr/>
              <a:t>02-Oct-12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pPr/>
              <a:t>02-Oct-12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pPr/>
              <a:t>02-Oct-12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4B5A-4A3A-47A8-9BED-210855F6CBD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60EB2E-0FB8-4A44-9535-FD98E05A503B}" type="datetimeFigureOut">
              <a:rPr lang="en-US" smtClean="0"/>
              <a:pPr/>
              <a:t>02-Oct-12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984B5A-4A3A-47A8-9BED-210855F6CBD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ll.jpg"/>
          <p:cNvPicPr>
            <a:picLocks noChangeAspect="1"/>
          </p:cNvPicPr>
          <p:nvPr/>
        </p:nvPicPr>
        <p:blipFill>
          <a:blip r:embed="rId3" cstate="print"/>
          <a:stretch>
            <a:fillRect/>
          </a:stretch>
        </p:blipFill>
        <p:spPr>
          <a:xfrm>
            <a:off x="764357" y="533400"/>
            <a:ext cx="7718196" cy="5715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ingham1.jpg"/>
          <p:cNvPicPr>
            <a:picLocks noChangeAspect="1"/>
          </p:cNvPicPr>
          <p:nvPr/>
        </p:nvPicPr>
        <p:blipFill>
          <a:blip r:embed="rId3" cstate="print"/>
          <a:stretch>
            <a:fillRect/>
          </a:stretch>
        </p:blipFill>
        <p:spPr>
          <a:xfrm>
            <a:off x="279305" y="457200"/>
            <a:ext cx="8817428" cy="57912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2.jpg"/>
          <p:cNvPicPr>
            <a:picLocks noChangeAspect="1"/>
          </p:cNvPicPr>
          <p:nvPr/>
        </p:nvPicPr>
        <p:blipFill>
          <a:blip r:embed="rId3" cstate="print"/>
          <a:stretch>
            <a:fillRect/>
          </a:stretch>
        </p:blipFill>
        <p:spPr>
          <a:xfrm>
            <a:off x="470691" y="381000"/>
            <a:ext cx="8418476" cy="5943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ingham-3.jpg"/>
          <p:cNvPicPr>
            <a:picLocks noChangeAspect="1"/>
          </p:cNvPicPr>
          <p:nvPr/>
        </p:nvPicPr>
        <p:blipFill>
          <a:blip r:embed="rId3" cstate="print"/>
          <a:stretch>
            <a:fillRect/>
          </a:stretch>
        </p:blipFill>
        <p:spPr>
          <a:xfrm>
            <a:off x="1123950" y="596900"/>
            <a:ext cx="6896100" cy="56642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ington.jpg"/>
          <p:cNvPicPr>
            <a:picLocks noChangeAspect="1"/>
          </p:cNvPicPr>
          <p:nvPr/>
        </p:nvPicPr>
        <p:blipFill>
          <a:blip r:embed="rId3" cstate="print"/>
          <a:stretch>
            <a:fillRect/>
          </a:stretch>
        </p:blipFill>
        <p:spPr>
          <a:xfrm>
            <a:off x="937356" y="304800"/>
            <a:ext cx="7556234" cy="60198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jpg"/>
          <p:cNvPicPr>
            <a:picLocks noChangeAspect="1"/>
          </p:cNvPicPr>
          <p:nvPr/>
        </p:nvPicPr>
        <p:blipFill>
          <a:blip r:embed="rId3" cstate="print"/>
          <a:stretch>
            <a:fillRect/>
          </a:stretch>
        </p:blipFill>
        <p:spPr>
          <a:xfrm>
            <a:off x="2190750" y="395287"/>
            <a:ext cx="4762500" cy="60674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ssassination.jpg"/>
          <p:cNvPicPr>
            <a:picLocks noChangeAspect="1"/>
          </p:cNvPicPr>
          <p:nvPr/>
        </p:nvPicPr>
        <p:blipFill>
          <a:blip r:embed="rId3" cstate="print"/>
          <a:stretch>
            <a:fillRect/>
          </a:stretch>
        </p:blipFill>
        <p:spPr>
          <a:xfrm>
            <a:off x="118753" y="0"/>
            <a:ext cx="8906494"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bioguide.congress.gov/bioguide/photo/P/P000098.jpg"/>
          <p:cNvPicPr>
            <a:picLocks noChangeAspect="1" noChangeArrowheads="1"/>
          </p:cNvPicPr>
          <p:nvPr/>
        </p:nvPicPr>
        <p:blipFill>
          <a:blip r:embed="rId3" cstate="print"/>
          <a:srcRect/>
          <a:stretch>
            <a:fillRect/>
          </a:stretch>
        </p:blipFill>
        <p:spPr bwMode="auto">
          <a:xfrm>
            <a:off x="2024776" y="-127854"/>
            <a:ext cx="5290424" cy="6681054"/>
          </a:xfrm>
          <a:prstGeom prst="rect">
            <a:avLst/>
          </a:prstGeom>
          <a:noFill/>
        </p:spPr>
      </p:pic>
    </p:spTree>
    <p:extLst>
      <p:ext uri="{BB962C8B-B14F-4D97-AF65-F5344CB8AC3E}">
        <p14:creationId xmlns:p14="http://schemas.microsoft.com/office/powerpoint/2010/main" val="40772659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404" y="228600"/>
            <a:ext cx="7897823"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58309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ohn F. Kennedy, Jack Brooks, and Lyndon B. Johnson image"/>
          <p:cNvPicPr>
            <a:picLocks noChangeAspect="1" noChangeArrowheads="1"/>
          </p:cNvPicPr>
          <p:nvPr/>
        </p:nvPicPr>
        <p:blipFill>
          <a:blip r:embed="rId3" cstate="print"/>
          <a:srcRect/>
          <a:stretch>
            <a:fillRect/>
          </a:stretch>
        </p:blipFill>
        <p:spPr bwMode="auto">
          <a:xfrm>
            <a:off x="914400" y="381000"/>
            <a:ext cx="7903427" cy="6172200"/>
          </a:xfrm>
          <a:prstGeom prst="rect">
            <a:avLst/>
          </a:prstGeom>
          <a:noFill/>
        </p:spPr>
      </p:pic>
    </p:spTree>
    <p:extLst>
      <p:ext uri="{BB962C8B-B14F-4D97-AF65-F5344CB8AC3E}">
        <p14:creationId xmlns:p14="http://schemas.microsoft.com/office/powerpoint/2010/main" val="7972282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229600" cy="7171194"/>
          </a:xfrm>
          <a:prstGeom prst="rect">
            <a:avLst/>
          </a:prstGeom>
          <a:noFill/>
        </p:spPr>
        <p:txBody>
          <a:bodyPr wrap="square" rtlCol="0">
            <a:spAutoFit/>
          </a:bodyPr>
          <a:lstStyle/>
          <a:p>
            <a:r>
              <a:rPr lang="en-US" sz="2000" b="1" cap="small" dirty="0" smtClean="0">
                <a:solidFill>
                  <a:prstClr val="black"/>
                </a:solidFill>
              </a:rPr>
              <a:t>           President </a:t>
            </a:r>
            <a:r>
              <a:rPr lang="en-US" sz="2000" b="1" cap="small" dirty="0">
                <a:solidFill>
                  <a:prstClr val="black"/>
                </a:solidFill>
              </a:rPr>
              <a:t>Johnson: </a:t>
            </a:r>
            <a:r>
              <a:rPr lang="en-US" sz="2000" dirty="0">
                <a:solidFill>
                  <a:prstClr val="black"/>
                </a:solidFill>
              </a:rPr>
              <a:t> You want to know honestly how I feel?</a:t>
            </a:r>
          </a:p>
          <a:p>
            <a:r>
              <a:rPr lang="en-US" sz="2000" b="1" cap="small" dirty="0" smtClean="0">
                <a:solidFill>
                  <a:prstClr val="black"/>
                </a:solidFill>
              </a:rPr>
              <a:t>           Jack </a:t>
            </a:r>
            <a:r>
              <a:rPr lang="en-US" sz="2000" b="1" cap="small" dirty="0">
                <a:solidFill>
                  <a:prstClr val="black"/>
                </a:solidFill>
              </a:rPr>
              <a:t>Brooks</a:t>
            </a:r>
            <a:r>
              <a:rPr lang="en-US" sz="2000" b="1" dirty="0">
                <a:solidFill>
                  <a:prstClr val="black"/>
                </a:solidFill>
              </a:rPr>
              <a:t>:</a:t>
            </a:r>
            <a:r>
              <a:rPr lang="en-US" sz="2000" dirty="0">
                <a:solidFill>
                  <a:prstClr val="black"/>
                </a:solidFill>
              </a:rPr>
              <a:t> Yeah.</a:t>
            </a:r>
          </a:p>
          <a:p>
            <a:r>
              <a:rPr lang="en-US" sz="2000" b="1" cap="small" dirty="0" smtClean="0">
                <a:solidFill>
                  <a:prstClr val="black"/>
                </a:solidFill>
              </a:rPr>
              <a:t>           President </a:t>
            </a:r>
            <a:r>
              <a:rPr lang="en-US" sz="2000" b="1" cap="small" dirty="0">
                <a:solidFill>
                  <a:prstClr val="black"/>
                </a:solidFill>
              </a:rPr>
              <a:t>Johnson: </a:t>
            </a:r>
            <a:r>
              <a:rPr lang="en-US" sz="2000" dirty="0">
                <a:solidFill>
                  <a:prstClr val="black"/>
                </a:solidFill>
              </a:rPr>
              <a:t> I’m really humiliated that I’m President, and I’ve got a friendly Speaker, and I’ve got a friendly Majority Leader, and I’ve got a </a:t>
            </a:r>
            <a:r>
              <a:rPr lang="en-US" sz="2000" dirty="0" smtClean="0">
                <a:solidFill>
                  <a:prstClr val="black"/>
                </a:solidFill>
              </a:rPr>
              <a:t>friendly [Texas Rep.] </a:t>
            </a:r>
            <a:r>
              <a:rPr lang="en-US" sz="2000" dirty="0">
                <a:solidFill>
                  <a:prstClr val="black"/>
                </a:solidFill>
              </a:rPr>
              <a:t>Albert Thomas, I’ve got a friendly Jack Brooks, and Otto </a:t>
            </a:r>
            <a:r>
              <a:rPr lang="en-US" sz="2000" dirty="0" err="1">
                <a:solidFill>
                  <a:prstClr val="black"/>
                </a:solidFill>
              </a:rPr>
              <a:t>Passman</a:t>
            </a:r>
            <a:r>
              <a:rPr lang="en-US" sz="2000" dirty="0">
                <a:solidFill>
                  <a:prstClr val="black"/>
                </a:solidFill>
              </a:rPr>
              <a:t> is king. I think that’s disgraceful in this country.</a:t>
            </a:r>
          </a:p>
          <a:p>
            <a:r>
              <a:rPr lang="en-US" sz="2000" dirty="0" smtClean="0">
                <a:solidFill>
                  <a:prstClr val="black"/>
                </a:solidFill>
              </a:rPr>
              <a:t>         Because </a:t>
            </a:r>
            <a:r>
              <a:rPr lang="en-US" sz="2000" dirty="0">
                <a:solidFill>
                  <a:prstClr val="black"/>
                </a:solidFill>
              </a:rPr>
              <a:t>I want to tell you when I see you the next time—confidentially—</a:t>
            </a:r>
          </a:p>
          <a:p>
            <a:r>
              <a:rPr lang="en-US" sz="2000" b="1" cap="small" dirty="0" smtClean="0">
                <a:solidFill>
                  <a:prstClr val="black"/>
                </a:solidFill>
              </a:rPr>
              <a:t>         Brooks</a:t>
            </a:r>
            <a:r>
              <a:rPr lang="en-US" sz="2000" b="1" dirty="0">
                <a:solidFill>
                  <a:prstClr val="black"/>
                </a:solidFill>
              </a:rPr>
              <a:t>:</a:t>
            </a:r>
            <a:r>
              <a:rPr lang="en-US" sz="2000" dirty="0">
                <a:solidFill>
                  <a:prstClr val="black"/>
                </a:solidFill>
              </a:rPr>
              <a:t> Mm-hmm.</a:t>
            </a:r>
          </a:p>
          <a:p>
            <a:r>
              <a:rPr lang="en-US" sz="2000" b="1" cap="small" dirty="0" smtClean="0">
                <a:solidFill>
                  <a:prstClr val="black"/>
                </a:solidFill>
              </a:rPr>
              <a:t>         President </a:t>
            </a:r>
            <a:r>
              <a:rPr lang="en-US" sz="2000" b="1" cap="small" dirty="0">
                <a:solidFill>
                  <a:prstClr val="black"/>
                </a:solidFill>
              </a:rPr>
              <a:t>Johnson: </a:t>
            </a:r>
            <a:r>
              <a:rPr lang="en-US" sz="2000" dirty="0">
                <a:solidFill>
                  <a:prstClr val="black"/>
                </a:solidFill>
              </a:rPr>
              <a:t> —what we’re looking at in the world. And it’s a hell of a lot worse than it was last year. And you’re giving us 3 billion [dollars] to deal with, and you gave Kennedy 3.9 [billion dollars].</a:t>
            </a:r>
          </a:p>
          <a:p>
            <a:r>
              <a:rPr lang="en-US" sz="2000" dirty="0" smtClean="0">
                <a:solidFill>
                  <a:prstClr val="black"/>
                </a:solidFill>
              </a:rPr>
              <a:t>          And </a:t>
            </a:r>
            <a:r>
              <a:rPr lang="en-US" sz="2000" dirty="0">
                <a:solidFill>
                  <a:prstClr val="black"/>
                </a:solidFill>
              </a:rPr>
              <a:t>I don’t think that’s fair, and I don’t think it’s right. I think it’s awful that a goddamned Cajun from the hills of Louisiana has got more power—</a:t>
            </a:r>
          </a:p>
          <a:p>
            <a:r>
              <a:rPr lang="en-US" sz="2000" b="1" cap="small" dirty="0" smtClean="0">
                <a:solidFill>
                  <a:prstClr val="black"/>
                </a:solidFill>
              </a:rPr>
              <a:t>          Brooks</a:t>
            </a:r>
            <a:r>
              <a:rPr lang="en-US" sz="2000" b="1" dirty="0">
                <a:solidFill>
                  <a:prstClr val="black"/>
                </a:solidFill>
              </a:rPr>
              <a:t>:</a:t>
            </a:r>
            <a:r>
              <a:rPr lang="en-US" sz="2000" dirty="0">
                <a:solidFill>
                  <a:prstClr val="black"/>
                </a:solidFill>
              </a:rPr>
              <a:t> He’s no Frenchman, though!</a:t>
            </a:r>
          </a:p>
          <a:p>
            <a:r>
              <a:rPr lang="en-US" sz="2000" b="1" cap="small" dirty="0" smtClean="0">
                <a:solidFill>
                  <a:prstClr val="black"/>
                </a:solidFill>
              </a:rPr>
              <a:t>          President </a:t>
            </a:r>
            <a:r>
              <a:rPr lang="en-US" sz="2000" b="1" cap="small" dirty="0">
                <a:solidFill>
                  <a:prstClr val="black"/>
                </a:solidFill>
              </a:rPr>
              <a:t>Johnson: </a:t>
            </a:r>
            <a:r>
              <a:rPr lang="en-US" sz="2000" dirty="0">
                <a:solidFill>
                  <a:prstClr val="black"/>
                </a:solidFill>
              </a:rPr>
              <a:t> —has got more power than all of us. I just think that’s awful.</a:t>
            </a:r>
          </a:p>
          <a:p>
            <a:r>
              <a:rPr lang="en-US" sz="2000" b="1" cap="small" dirty="0" smtClean="0">
                <a:solidFill>
                  <a:prstClr val="black"/>
                </a:solidFill>
              </a:rPr>
              <a:t>          Brooks</a:t>
            </a:r>
            <a:r>
              <a:rPr lang="en-US" sz="2000" b="1" dirty="0">
                <a:solidFill>
                  <a:prstClr val="black"/>
                </a:solidFill>
              </a:rPr>
              <a:t>:</a:t>
            </a:r>
            <a:r>
              <a:rPr lang="en-US" sz="2000" dirty="0">
                <a:solidFill>
                  <a:prstClr val="black"/>
                </a:solidFill>
              </a:rPr>
              <a:t> Yes.</a:t>
            </a:r>
          </a:p>
          <a:p>
            <a:r>
              <a:rPr lang="en-US" sz="2000" b="1" cap="small" dirty="0" smtClean="0">
                <a:solidFill>
                  <a:prstClr val="black"/>
                </a:solidFill>
              </a:rPr>
              <a:t>          President </a:t>
            </a:r>
            <a:r>
              <a:rPr lang="en-US" sz="2000" b="1" cap="small" dirty="0">
                <a:solidFill>
                  <a:prstClr val="black"/>
                </a:solidFill>
              </a:rPr>
              <a:t>Johnson: </a:t>
            </a:r>
            <a:r>
              <a:rPr lang="en-US" sz="2000" dirty="0">
                <a:solidFill>
                  <a:prstClr val="black"/>
                </a:solidFill>
              </a:rPr>
              <a:t> But that’s what you’ve got to do. And some day we’ll get our way, and if I ever walk up in the cold of night and a rattlesnake’s out there and about ready to get him, I </a:t>
            </a:r>
            <a:r>
              <a:rPr lang="en-US" sz="2000" dirty="0" err="1">
                <a:solidFill>
                  <a:prstClr val="black"/>
                </a:solidFill>
              </a:rPr>
              <a:t>ain’t</a:t>
            </a:r>
            <a:r>
              <a:rPr lang="en-US" sz="2000" dirty="0">
                <a:solidFill>
                  <a:prstClr val="black"/>
                </a:solidFill>
              </a:rPr>
              <a:t> going to pull him off—I’ll tell you that.</a:t>
            </a:r>
          </a:p>
          <a:p>
            <a:r>
              <a:rPr lang="en-US" sz="2000" b="1" cap="small" dirty="0" smtClean="0">
                <a:solidFill>
                  <a:prstClr val="black"/>
                </a:solidFill>
              </a:rPr>
              <a:t>          </a:t>
            </a:r>
            <a:endParaRPr lang="en-US" sz="2000" dirty="0">
              <a:solidFill>
                <a:prstClr val="black"/>
              </a:solidFill>
            </a:endParaRPr>
          </a:p>
        </p:txBody>
      </p:sp>
    </p:spTree>
    <p:extLst>
      <p:ext uri="{BB962C8B-B14F-4D97-AF65-F5344CB8AC3E}">
        <p14:creationId xmlns:p14="http://schemas.microsoft.com/office/powerpoint/2010/main" val="5104690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696200" cy="6555641"/>
          </a:xfrm>
          <a:prstGeom prst="rect">
            <a:avLst/>
          </a:prstGeom>
          <a:noFill/>
        </p:spPr>
        <p:txBody>
          <a:bodyPr wrap="square" rtlCol="0">
            <a:spAutoFit/>
          </a:bodyPr>
          <a:lstStyle/>
          <a:p>
            <a:r>
              <a:rPr lang="en-US" sz="2400" b="1" cap="small" dirty="0" smtClean="0">
                <a:solidFill>
                  <a:prstClr val="black"/>
                </a:solidFill>
              </a:rPr>
              <a:t>	Brooks</a:t>
            </a:r>
            <a:r>
              <a:rPr lang="en-US" sz="2400" b="1" dirty="0" smtClean="0">
                <a:solidFill>
                  <a:prstClr val="black"/>
                </a:solidFill>
              </a:rPr>
              <a:t>:</a:t>
            </a:r>
            <a:r>
              <a:rPr lang="en-US" sz="2400" dirty="0" smtClean="0">
                <a:solidFill>
                  <a:prstClr val="black"/>
                </a:solidFill>
              </a:rPr>
              <a:t> No, I understand. </a:t>
            </a:r>
          </a:p>
          <a:p>
            <a:r>
              <a:rPr lang="en-US" sz="2400" b="1" cap="small" dirty="0" smtClean="0">
                <a:solidFill>
                  <a:prstClr val="black"/>
                </a:solidFill>
              </a:rPr>
              <a:t>	President Johnson: </a:t>
            </a:r>
            <a:r>
              <a:rPr lang="en-US" sz="2400" dirty="0" smtClean="0">
                <a:solidFill>
                  <a:prstClr val="black"/>
                </a:solidFill>
              </a:rPr>
              <a:t> Now, you remember that.</a:t>
            </a:r>
          </a:p>
          <a:p>
            <a:r>
              <a:rPr lang="en-US" sz="2400" b="1" cap="small" dirty="0" smtClean="0">
                <a:solidFill>
                  <a:prstClr val="black"/>
                </a:solidFill>
              </a:rPr>
              <a:t>	Brooks</a:t>
            </a:r>
            <a:r>
              <a:rPr lang="en-US" sz="2400" b="1" dirty="0" smtClean="0">
                <a:solidFill>
                  <a:prstClr val="black"/>
                </a:solidFill>
              </a:rPr>
              <a:t>:</a:t>
            </a:r>
            <a:r>
              <a:rPr lang="en-US" sz="2400" dirty="0" smtClean="0">
                <a:solidFill>
                  <a:prstClr val="black"/>
                </a:solidFill>
              </a:rPr>
              <a:t> I want </a:t>
            </a:r>
            <a:r>
              <a:rPr lang="en-US" sz="2400" i="1" dirty="0" smtClean="0">
                <a:solidFill>
                  <a:prstClr val="black"/>
                </a:solidFill>
              </a:rPr>
              <a:t>you </a:t>
            </a:r>
            <a:r>
              <a:rPr lang="en-US" sz="2400" dirty="0" smtClean="0">
                <a:solidFill>
                  <a:prstClr val="black"/>
                </a:solidFill>
              </a:rPr>
              <a:t>to remember it. We’ve got some people from—</a:t>
            </a:r>
          </a:p>
          <a:p>
            <a:r>
              <a:rPr lang="en-US" sz="2400" b="1" cap="small" dirty="0" smtClean="0">
                <a:solidFill>
                  <a:prstClr val="black"/>
                </a:solidFill>
              </a:rPr>
              <a:t>	President Johnson: </a:t>
            </a:r>
            <a:r>
              <a:rPr lang="en-US" sz="2400" dirty="0" smtClean="0">
                <a:solidFill>
                  <a:prstClr val="black"/>
                </a:solidFill>
              </a:rPr>
              <a:t> I remember it. Now, you just go and tell all these Texans that want to hit Russia that I want to put those sons of bitches in uniform.</a:t>
            </a:r>
          </a:p>
          <a:p>
            <a:r>
              <a:rPr lang="en-US" sz="2400" b="1" cap="small" dirty="0" smtClean="0">
                <a:solidFill>
                  <a:prstClr val="black"/>
                </a:solidFill>
              </a:rPr>
              <a:t>	Brooks</a:t>
            </a:r>
            <a:r>
              <a:rPr lang="en-US" sz="2400" b="1" dirty="0" smtClean="0">
                <a:solidFill>
                  <a:prstClr val="black"/>
                </a:solidFill>
              </a:rPr>
              <a:t>:</a:t>
            </a:r>
            <a:r>
              <a:rPr lang="en-US" sz="2400" dirty="0" smtClean="0">
                <a:solidFill>
                  <a:prstClr val="black"/>
                </a:solidFill>
              </a:rPr>
              <a:t> They ought to be.</a:t>
            </a:r>
          </a:p>
          <a:p>
            <a:r>
              <a:rPr lang="en-US" sz="2400" b="1" cap="small" dirty="0" smtClean="0">
                <a:solidFill>
                  <a:prstClr val="black"/>
                </a:solidFill>
              </a:rPr>
              <a:t>	President Johnson: </a:t>
            </a:r>
            <a:r>
              <a:rPr lang="en-US" sz="2400" dirty="0" smtClean="0">
                <a:solidFill>
                  <a:prstClr val="black"/>
                </a:solidFill>
              </a:rPr>
              <a:t> Let ‘</a:t>
            </a:r>
            <a:r>
              <a:rPr lang="en-US" sz="2400" dirty="0" err="1" smtClean="0">
                <a:solidFill>
                  <a:prstClr val="black"/>
                </a:solidFill>
              </a:rPr>
              <a:t>em</a:t>
            </a:r>
            <a:r>
              <a:rPr lang="en-US" sz="2400" dirty="0" smtClean="0">
                <a:solidFill>
                  <a:prstClr val="black"/>
                </a:solidFill>
              </a:rPr>
              <a:t> go fight the Communists for a while. They like to talk a big game—</a:t>
            </a:r>
          </a:p>
          <a:p>
            <a:r>
              <a:rPr lang="en-US" sz="2400" b="1" cap="small" dirty="0" smtClean="0">
                <a:solidFill>
                  <a:prstClr val="black"/>
                </a:solidFill>
              </a:rPr>
              <a:t>	Brooks</a:t>
            </a:r>
            <a:r>
              <a:rPr lang="en-US" sz="2400" b="1" dirty="0" smtClean="0">
                <a:solidFill>
                  <a:prstClr val="black"/>
                </a:solidFill>
              </a:rPr>
              <a:t>:</a:t>
            </a:r>
            <a:r>
              <a:rPr lang="en-US" sz="2400" dirty="0" smtClean="0">
                <a:solidFill>
                  <a:prstClr val="black"/>
                </a:solidFill>
              </a:rPr>
              <a:t> Yeah.</a:t>
            </a:r>
          </a:p>
          <a:p>
            <a:r>
              <a:rPr lang="en-US" sz="2400" b="1" cap="small" dirty="0" smtClean="0">
                <a:solidFill>
                  <a:prstClr val="black"/>
                </a:solidFill>
              </a:rPr>
              <a:t>	President Johnson: </a:t>
            </a:r>
            <a:r>
              <a:rPr lang="en-US" sz="2400" dirty="0" smtClean="0">
                <a:solidFill>
                  <a:prstClr val="black"/>
                </a:solidFill>
              </a:rPr>
              <a:t> —but they don’t want to do a damn thing about it.</a:t>
            </a:r>
          </a:p>
          <a:p>
            <a:r>
              <a:rPr lang="en-US" sz="2400" b="1" cap="small" dirty="0" smtClean="0">
                <a:solidFill>
                  <a:prstClr val="black"/>
                </a:solidFill>
              </a:rPr>
              <a:t>	Brooks</a:t>
            </a:r>
            <a:r>
              <a:rPr lang="en-US" sz="2400" b="1" dirty="0" smtClean="0">
                <a:solidFill>
                  <a:prstClr val="black"/>
                </a:solidFill>
              </a:rPr>
              <a:t>:</a:t>
            </a:r>
            <a:r>
              <a:rPr lang="en-US" sz="2400" dirty="0" smtClean="0">
                <a:solidFill>
                  <a:prstClr val="black"/>
                </a:solidFill>
              </a:rPr>
              <a:t> I’m with you.</a:t>
            </a:r>
          </a:p>
          <a:p>
            <a:r>
              <a:rPr lang="en-US" sz="2400" b="1" cap="small" dirty="0" smtClean="0">
                <a:solidFill>
                  <a:prstClr val="black"/>
                </a:solidFill>
              </a:rPr>
              <a:t>	President Johnson: </a:t>
            </a:r>
            <a:r>
              <a:rPr lang="en-US" sz="2400" dirty="0" smtClean="0">
                <a:solidFill>
                  <a:prstClr val="black"/>
                </a:solidFill>
              </a:rPr>
              <a:t> OK.</a:t>
            </a:r>
          </a:p>
          <a:p>
            <a:r>
              <a:rPr lang="en-US" sz="2400" b="1" cap="small" dirty="0">
                <a:solidFill>
                  <a:prstClr val="black"/>
                </a:solidFill>
              </a:rPr>
              <a:t>	</a:t>
            </a:r>
            <a:r>
              <a:rPr lang="en-US" sz="2400" b="1" cap="small" dirty="0" smtClean="0">
                <a:solidFill>
                  <a:prstClr val="black"/>
                </a:solidFill>
              </a:rPr>
              <a:t>Brooks</a:t>
            </a:r>
            <a:r>
              <a:rPr lang="en-US" sz="2400" b="1" dirty="0" smtClean="0">
                <a:solidFill>
                  <a:prstClr val="black"/>
                </a:solidFill>
              </a:rPr>
              <a:t>:</a:t>
            </a:r>
            <a:r>
              <a:rPr lang="en-US" sz="2400" dirty="0" smtClean="0">
                <a:solidFill>
                  <a:prstClr val="black"/>
                </a:solidFill>
              </a:rPr>
              <a:t> Good night. Bless your heart.</a:t>
            </a:r>
          </a:p>
          <a:p>
            <a:endParaRPr lang="en-US" dirty="0" smtClean="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10088199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066" y="207820"/>
            <a:ext cx="7955934" cy="6726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4313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584200"/>
            <a:ext cx="8381999" cy="55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222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5591" y="59562"/>
            <a:ext cx="4612409" cy="679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7037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6150" y="266545"/>
            <a:ext cx="6060050" cy="6134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855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rtke.jpg"/>
          <p:cNvPicPr>
            <a:picLocks noChangeAspect="1"/>
          </p:cNvPicPr>
          <p:nvPr/>
        </p:nvPicPr>
        <p:blipFill>
          <a:blip r:embed="rId3" cstate="print"/>
          <a:stretch>
            <a:fillRect/>
          </a:stretch>
        </p:blipFill>
        <p:spPr>
          <a:xfrm>
            <a:off x="1916545" y="83488"/>
            <a:ext cx="5246255" cy="677451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81" y="609600"/>
            <a:ext cx="9094838"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3098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650" y="609600"/>
            <a:ext cx="8608702"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2960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848600" cy="6186309"/>
          </a:xfrm>
          <a:prstGeom prst="rect">
            <a:avLst/>
          </a:prstGeom>
          <a:noFill/>
        </p:spPr>
        <p:txBody>
          <a:bodyPr wrap="square" rtlCol="0">
            <a:spAutoFit/>
          </a:bodyPr>
          <a:lstStyle/>
          <a:p>
            <a:r>
              <a:rPr lang="en-US" sz="2000" b="1" cap="small" dirty="0" smtClean="0"/>
              <a:t>	</a:t>
            </a:r>
            <a:r>
              <a:rPr lang="en-US" sz="2200" b="1" cap="small" dirty="0" smtClean="0"/>
              <a:t>President Johnson:</a:t>
            </a:r>
            <a:r>
              <a:rPr lang="en-US" sz="2200" dirty="0" smtClean="0"/>
              <a:t> Vance?</a:t>
            </a:r>
          </a:p>
          <a:p>
            <a:r>
              <a:rPr lang="en-US" sz="2200" b="1" cap="small" dirty="0" smtClean="0"/>
              <a:t>	Vance </a:t>
            </a:r>
            <a:r>
              <a:rPr lang="en-US" sz="2200" b="1" cap="small" dirty="0" err="1" smtClean="0"/>
              <a:t>Hartke</a:t>
            </a:r>
            <a:r>
              <a:rPr lang="en-US" sz="2200" b="1" cap="small" dirty="0" smtClean="0"/>
              <a:t>:</a:t>
            </a:r>
            <a:r>
              <a:rPr lang="en-US" sz="2200" dirty="0" smtClean="0"/>
              <a:t> Yes, sir.</a:t>
            </a:r>
          </a:p>
          <a:p>
            <a:r>
              <a:rPr lang="en-US" sz="2200" b="1" cap="small" dirty="0" smtClean="0"/>
              <a:t>	President Johnson:</a:t>
            </a:r>
            <a:r>
              <a:rPr lang="en-US" sz="2200" dirty="0" smtClean="0"/>
              <a:t> Can’t you help me on this excise tax thing? You’re going to wreck this damn bill. We’re not going to have any. They’re going to get together this afternoon and try to make a motion to keep all excise taxes in there, and we need your help.</a:t>
            </a:r>
          </a:p>
          <a:p>
            <a:r>
              <a:rPr lang="en-US" sz="2200" b="1" cap="small" dirty="0" smtClean="0"/>
              <a:t>	</a:t>
            </a:r>
            <a:r>
              <a:rPr lang="en-US" sz="2200" b="1" cap="small" dirty="0" err="1" smtClean="0"/>
              <a:t>Hartke</a:t>
            </a:r>
            <a:r>
              <a:rPr lang="en-US" sz="2200" b="1" cap="small" dirty="0" smtClean="0"/>
              <a:t>:</a:t>
            </a:r>
            <a:r>
              <a:rPr lang="en-US" sz="2200" dirty="0" smtClean="0"/>
              <a:t> [</a:t>
            </a:r>
            <a:r>
              <a:rPr lang="en-US" sz="2200" i="1" dirty="0" smtClean="0"/>
              <a:t>searching for words</a:t>
            </a:r>
            <a:r>
              <a:rPr lang="en-US" sz="2200" dirty="0" smtClean="0"/>
              <a:t>] Well, I mean, I suppose that way started out—</a:t>
            </a:r>
          </a:p>
          <a:p>
            <a:r>
              <a:rPr lang="en-US" sz="2200" b="1" cap="small" dirty="0" smtClean="0"/>
              <a:t>	President Johnson:</a:t>
            </a:r>
            <a:r>
              <a:rPr lang="en-US" sz="2200" dirty="0" smtClean="0"/>
              <a:t> I know it. And [New Mexico senator] Clint Anderson, though, they all got mad yesterday because you-all screwed up that oil vote.</a:t>
            </a:r>
          </a:p>
          <a:p>
            <a:r>
              <a:rPr lang="en-US" sz="2200" dirty="0"/>
              <a:t>	</a:t>
            </a:r>
            <a:r>
              <a:rPr lang="en-US" sz="2200" dirty="0" smtClean="0"/>
              <a:t>And they’re after the oil companies, and [Delaware senator John] Williams and everything else. Those big oil companies oughtn’t to be raising hell [for] 40 million. They got off with 400 </a:t>
            </a:r>
            <a:r>
              <a:rPr lang="en-US" sz="2200" dirty="0" smtClean="0"/>
              <a:t>million [in tax breaks], </a:t>
            </a:r>
            <a:r>
              <a:rPr lang="en-US" sz="2200" dirty="0" smtClean="0"/>
              <a:t>and they ought to let you-all off the hook.</a:t>
            </a:r>
          </a:p>
          <a:p>
            <a:r>
              <a:rPr lang="en-US" sz="2200" dirty="0"/>
              <a:t>	</a:t>
            </a:r>
            <a:r>
              <a:rPr lang="en-US" sz="2200" dirty="0" smtClean="0"/>
              <a:t>But now we’ve got it in a big screwed-up mess, and we—all of us are going down in defeat if we can’t operate any better than that. There’s no leadership in the committee.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85800"/>
            <a:ext cx="8229600" cy="5201424"/>
          </a:xfrm>
          <a:prstGeom prst="rect">
            <a:avLst/>
          </a:prstGeom>
          <a:noFill/>
        </p:spPr>
        <p:txBody>
          <a:bodyPr wrap="square" rtlCol="0">
            <a:spAutoFit/>
          </a:bodyPr>
          <a:lstStyle/>
          <a:p>
            <a:r>
              <a:rPr lang="en-US" sz="2400" b="1" cap="small" dirty="0" smtClean="0"/>
              <a:t>	</a:t>
            </a:r>
            <a:r>
              <a:rPr lang="en-US" sz="2200" b="1" cap="small" dirty="0" smtClean="0"/>
              <a:t>President </a:t>
            </a:r>
            <a:r>
              <a:rPr lang="en-US" sz="2200" b="1" cap="small" dirty="0"/>
              <a:t>Johnson: </a:t>
            </a:r>
            <a:r>
              <a:rPr lang="en-US" sz="2200" dirty="0" smtClean="0"/>
              <a:t>So </a:t>
            </a:r>
            <a:r>
              <a:rPr lang="en-US" sz="2200" dirty="0"/>
              <a:t>for God’s sake, get in there. </a:t>
            </a:r>
            <a:r>
              <a:rPr lang="en-US" sz="2200" dirty="0" smtClean="0"/>
              <a:t>Clint </a:t>
            </a:r>
            <a:r>
              <a:rPr lang="en-US" sz="2200" dirty="0"/>
              <a:t>Anderson says he’ll change, and you change, and get two or three more and let’s . . </a:t>
            </a:r>
            <a:r>
              <a:rPr lang="en-US" sz="2200" dirty="0" smtClean="0"/>
              <a:t>.</a:t>
            </a:r>
          </a:p>
          <a:p>
            <a:r>
              <a:rPr lang="en-US" sz="2200" b="1" cap="small" dirty="0"/>
              <a:t>	</a:t>
            </a:r>
            <a:r>
              <a:rPr lang="en-US" sz="2200" b="1" cap="small" dirty="0" err="1" smtClean="0"/>
              <a:t>Hartke</a:t>
            </a:r>
            <a:r>
              <a:rPr lang="en-US" sz="2200" b="1" cap="small" dirty="0" smtClean="0"/>
              <a:t>:</a:t>
            </a:r>
            <a:r>
              <a:rPr lang="en-US" sz="2200" dirty="0" smtClean="0"/>
              <a:t> The one big thing in there, the one thing I wanted, was [to cut the tax on] musical instruments.</a:t>
            </a:r>
          </a:p>
          <a:p>
            <a:r>
              <a:rPr lang="en-US" sz="2200" b="1" cap="small" dirty="0" smtClean="0"/>
              <a:t>	President </a:t>
            </a:r>
            <a:r>
              <a:rPr lang="en-US" sz="2200" b="1" cap="small" dirty="0"/>
              <a:t>Johnson: </a:t>
            </a:r>
            <a:r>
              <a:rPr lang="en-US" sz="2200" dirty="0" smtClean="0"/>
              <a:t>Oh, well—</a:t>
            </a:r>
          </a:p>
          <a:p>
            <a:r>
              <a:rPr lang="en-US" sz="2200" b="1" cap="small" dirty="0" smtClean="0"/>
              <a:t>	</a:t>
            </a:r>
            <a:r>
              <a:rPr lang="en-US" sz="2200" b="1" cap="small" dirty="0" err="1" smtClean="0"/>
              <a:t>Hartke</a:t>
            </a:r>
            <a:r>
              <a:rPr lang="en-US" sz="2200" b="1" cap="small" dirty="0" smtClean="0"/>
              <a:t>:</a:t>
            </a:r>
            <a:r>
              <a:rPr lang="en-US" sz="2200" dirty="0" smtClean="0"/>
              <a:t> This is—</a:t>
            </a:r>
          </a:p>
          <a:p>
            <a:r>
              <a:rPr lang="en-US" sz="2200" b="1" cap="small" dirty="0" smtClean="0"/>
              <a:t>	President Johnson:</a:t>
            </a:r>
            <a:r>
              <a:rPr lang="en-US" sz="2200" dirty="0" smtClean="0"/>
              <a:t> What’s important is the big credit to the Democratic Party, and let’s go </a:t>
            </a:r>
            <a:r>
              <a:rPr lang="en-US" sz="2200" dirty="0" smtClean="0"/>
              <a:t>on.</a:t>
            </a:r>
          </a:p>
          <a:p>
            <a:r>
              <a:rPr lang="en-US" sz="2200" dirty="0"/>
              <a:t>	</a:t>
            </a:r>
            <a:r>
              <a:rPr lang="en-US" sz="2200" dirty="0" smtClean="0"/>
              <a:t>The </a:t>
            </a:r>
            <a:r>
              <a:rPr lang="en-US" sz="2200" dirty="0" smtClean="0"/>
              <a:t>goddamned band and musical instruments—they won’t be talking about it next November.</a:t>
            </a:r>
          </a:p>
          <a:p>
            <a:r>
              <a:rPr lang="en-US" sz="2200" b="1" cap="small" dirty="0" smtClean="0"/>
              <a:t>	</a:t>
            </a:r>
            <a:r>
              <a:rPr lang="en-US" sz="2200" b="1" cap="small" dirty="0" err="1" smtClean="0"/>
              <a:t>Hartke</a:t>
            </a:r>
            <a:r>
              <a:rPr lang="en-US" sz="2200" b="1" cap="small" dirty="0" smtClean="0"/>
              <a:t>:</a:t>
            </a:r>
            <a:r>
              <a:rPr lang="en-US" sz="2200" dirty="0" smtClean="0"/>
              <a:t> They will in Elkhart—</a:t>
            </a:r>
          </a:p>
          <a:p>
            <a:r>
              <a:rPr lang="en-US" sz="2200" b="1" cap="small" dirty="0" smtClean="0"/>
              <a:t>	President Johnson:</a:t>
            </a:r>
            <a:r>
              <a:rPr lang="en-US" sz="2200" dirty="0" smtClean="0"/>
              <a:t> What they’re going to be judging us by is: they’re going to be judging us whether we passed the tax bill or not and whether we’ve got prosperity.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bj shriver.jpg"/>
          <p:cNvPicPr>
            <a:picLocks noChangeAspect="1"/>
          </p:cNvPicPr>
          <p:nvPr/>
        </p:nvPicPr>
        <p:blipFill>
          <a:blip r:embed="rId3" cstate="print"/>
          <a:stretch>
            <a:fillRect/>
          </a:stretch>
        </p:blipFill>
        <p:spPr>
          <a:xfrm>
            <a:off x="2209800" y="10986"/>
            <a:ext cx="4876799" cy="662887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bj64.jpg"/>
          <p:cNvPicPr>
            <a:picLocks noChangeAspect="1"/>
          </p:cNvPicPr>
          <p:nvPr/>
        </p:nvPicPr>
        <p:blipFill>
          <a:blip r:embed="rId3" cstate="print"/>
          <a:stretch>
            <a:fillRect/>
          </a:stretch>
        </p:blipFill>
        <p:spPr>
          <a:xfrm>
            <a:off x="992819" y="236349"/>
            <a:ext cx="7236781" cy="631685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302" y="656492"/>
            <a:ext cx="8337698" cy="5515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7963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57979"/>
            <a:ext cx="8839199" cy="6142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3300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391400" cy="5016758"/>
          </a:xfrm>
          <a:prstGeom prst="rect">
            <a:avLst/>
          </a:prstGeom>
          <a:noFill/>
        </p:spPr>
        <p:txBody>
          <a:bodyPr wrap="square" rtlCol="0">
            <a:spAutoFit/>
          </a:bodyPr>
          <a:lstStyle/>
          <a:p>
            <a:pPr algn="ctr"/>
            <a:r>
              <a:rPr lang="en-US" sz="2000" dirty="0" smtClean="0"/>
              <a:t>Economic Opportunity Act (1964)</a:t>
            </a:r>
          </a:p>
          <a:p>
            <a:endParaRPr lang="en-US" sz="2000" dirty="0"/>
          </a:p>
          <a:p>
            <a:r>
              <a:rPr lang="en-US" sz="2000" dirty="0" smtClean="0"/>
              <a:t>VISTA </a:t>
            </a:r>
            <a:r>
              <a:rPr lang="en-US" sz="2000" dirty="0"/>
              <a:t>(Volunteers In Service To </a:t>
            </a:r>
            <a:r>
              <a:rPr lang="en-US" sz="2000" dirty="0" smtClean="0"/>
              <a:t>America)</a:t>
            </a:r>
          </a:p>
          <a:p>
            <a:r>
              <a:rPr lang="en-US" sz="2000" dirty="0" smtClean="0"/>
              <a:t>Job Corps</a:t>
            </a:r>
          </a:p>
          <a:p>
            <a:r>
              <a:rPr lang="en-US" sz="2000" dirty="0" smtClean="0"/>
              <a:t>Head Start</a:t>
            </a:r>
          </a:p>
          <a:p>
            <a:r>
              <a:rPr lang="en-US" sz="2000" dirty="0" smtClean="0"/>
              <a:t>Legal Services</a:t>
            </a:r>
          </a:p>
          <a:p>
            <a:r>
              <a:rPr lang="en-US" sz="2000" dirty="0" smtClean="0"/>
              <a:t>Various local anti-poverty programs &amp; targeted medical programs</a:t>
            </a:r>
            <a:endParaRPr lang="en-US" sz="2000" dirty="0"/>
          </a:p>
          <a:p>
            <a:endParaRPr lang="en-US" sz="2000" dirty="0" smtClean="0"/>
          </a:p>
          <a:p>
            <a:pPr algn="ctr"/>
            <a:r>
              <a:rPr lang="en-US" sz="2000" dirty="0" smtClean="0"/>
              <a:t>Community Action Programs</a:t>
            </a:r>
          </a:p>
          <a:p>
            <a:endParaRPr lang="en-US" sz="2000" dirty="0"/>
          </a:p>
          <a:p>
            <a:r>
              <a:rPr lang="en-US" sz="2000" dirty="0" smtClean="0"/>
              <a:t>“provides </a:t>
            </a:r>
            <a:r>
              <a:rPr lang="en-US" sz="2000" dirty="0"/>
              <a:t>services, assistance, and other activities of sufficient scope and size to give promise of progress toward elimination of poverty or a cause or causes of poverty through developing employment opportunities, improving human performance, motivation, and productivity, or bettering the conditions under which people live, learn, and work.</a:t>
            </a:r>
          </a:p>
        </p:txBody>
      </p:sp>
    </p:spTree>
    <p:extLst>
      <p:ext uri="{BB962C8B-B14F-4D97-AF65-F5344CB8AC3E}">
        <p14:creationId xmlns:p14="http://schemas.microsoft.com/office/powerpoint/2010/main" val="4087668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oley.jpg"/>
          <p:cNvPicPr>
            <a:picLocks noChangeAspect="1"/>
          </p:cNvPicPr>
          <p:nvPr/>
        </p:nvPicPr>
        <p:blipFill>
          <a:blip r:embed="rId3" cstate="print"/>
          <a:stretch>
            <a:fillRect/>
          </a:stretch>
        </p:blipFill>
        <p:spPr>
          <a:xfrm>
            <a:off x="2209800" y="-19594"/>
            <a:ext cx="4800600" cy="678942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609600"/>
            <a:ext cx="7467600" cy="5324535"/>
          </a:xfrm>
          <a:prstGeom prst="rect">
            <a:avLst/>
          </a:prstGeom>
          <a:noFill/>
        </p:spPr>
        <p:txBody>
          <a:bodyPr wrap="square" rtlCol="0">
            <a:spAutoFit/>
          </a:bodyPr>
          <a:lstStyle/>
          <a:p>
            <a:r>
              <a:rPr lang="en-US" sz="2000" b="1" cap="small" dirty="0" smtClean="0"/>
              <a:t>               President Johnson:</a:t>
            </a:r>
            <a:r>
              <a:rPr lang="en-US" sz="2000" dirty="0" smtClean="0"/>
              <a:t> And I think that we’ve just got to sit down with our Northerners and tell them, “Now, </a:t>
            </a:r>
            <a:r>
              <a:rPr lang="en-US" sz="2000" dirty="0" err="1" smtClean="0"/>
              <a:t>goddamnit</a:t>
            </a:r>
            <a:r>
              <a:rPr lang="en-US" sz="2000" dirty="0" smtClean="0"/>
              <a:t>, you’re going to have poverty [legislation], and you’ve had accelerated public works, and you’ve had slum clearance, and you’ve had urban renewal, and you’ve had these things that we helped you on, and we’ve have passed all the labor things you want—manpower retraining.” [For] the Negroes—we’ve spent a lot of time on civil rights, for your area/districts.</a:t>
            </a:r>
          </a:p>
          <a:p>
            <a:r>
              <a:rPr lang="en-US" sz="2000" dirty="0" smtClean="0"/>
              <a:t>               Now, for God’s sakes, let us get some votes in the South and Midwest, so we can have the control.</a:t>
            </a:r>
          </a:p>
          <a:p>
            <a:r>
              <a:rPr lang="en-US" sz="2000" b="1" cap="small" dirty="0" smtClean="0"/>
              <a:t>               Larry O’Brien:</a:t>
            </a:r>
            <a:r>
              <a:rPr lang="en-US" sz="2000" dirty="0" smtClean="0"/>
              <a:t> Yeah.</a:t>
            </a:r>
          </a:p>
          <a:p>
            <a:r>
              <a:rPr lang="en-US" sz="2000" b="1" cap="small" dirty="0" smtClean="0"/>
              <a:t>                President Johnson:</a:t>
            </a:r>
            <a:r>
              <a:rPr lang="en-US" sz="2000" dirty="0" smtClean="0"/>
              <a:t> Just let us control this Congress by getting some votes in the South and Midwest. Now, we don’t want to keep on electing Republican-Democrats from Florida, from Texas, and these other states, and we don’t want to elect all-Republican delegations from the Midwest.</a:t>
            </a:r>
          </a:p>
          <a:p>
            <a:r>
              <a:rPr lang="en-US" sz="2000" b="1" cap="small" dirty="0" smtClean="0"/>
              <a:t>                Larry O’Brien:</a:t>
            </a:r>
            <a:r>
              <a:rPr lang="en-US" sz="2000" dirty="0" smtClean="0"/>
              <a:t> Yeah.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lender.jpg"/>
          <p:cNvPicPr>
            <a:picLocks noChangeAspect="1"/>
          </p:cNvPicPr>
          <p:nvPr/>
        </p:nvPicPr>
        <p:blipFill>
          <a:blip r:embed="rId3" cstate="print"/>
          <a:stretch>
            <a:fillRect/>
          </a:stretch>
        </p:blipFill>
        <p:spPr>
          <a:xfrm>
            <a:off x="1801091" y="128586"/>
            <a:ext cx="5437909" cy="6729413"/>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848600" cy="5632311"/>
          </a:xfrm>
          <a:prstGeom prst="rect">
            <a:avLst/>
          </a:prstGeom>
          <a:noFill/>
        </p:spPr>
        <p:txBody>
          <a:bodyPr wrap="square" rtlCol="0">
            <a:spAutoFit/>
          </a:bodyPr>
          <a:lstStyle/>
          <a:p>
            <a:r>
              <a:rPr lang="en-US" sz="2000" b="1" cap="small" dirty="0" smtClean="0"/>
              <a:t>            President Johnson:</a:t>
            </a:r>
            <a:r>
              <a:rPr lang="en-US" sz="2000" dirty="0" smtClean="0"/>
              <a:t> Now, you go on and get me some kind of a farm bill. I don’t want to know the detail—</a:t>
            </a:r>
          </a:p>
          <a:p>
            <a:r>
              <a:rPr lang="en-US" sz="2000" b="1" cap="small" dirty="0" smtClean="0"/>
              <a:t>            Allen </a:t>
            </a:r>
            <a:r>
              <a:rPr lang="en-US" sz="2000" b="1" cap="small" dirty="0" err="1" smtClean="0"/>
              <a:t>Ellender</a:t>
            </a:r>
            <a:r>
              <a:rPr lang="en-US" sz="2000" b="1" cap="small" dirty="0" smtClean="0"/>
              <a:t>:</a:t>
            </a:r>
            <a:r>
              <a:rPr lang="en-US" sz="2000" dirty="0" smtClean="0"/>
              <a:t> I’m going to get you—</a:t>
            </a:r>
          </a:p>
          <a:p>
            <a:r>
              <a:rPr lang="en-US" sz="2000" b="1" cap="small" dirty="0" smtClean="0"/>
              <a:t>            President Johnson:</a:t>
            </a:r>
            <a:r>
              <a:rPr lang="en-US" sz="2000" dirty="0" smtClean="0"/>
              <a:t> But you and [Agriculture Secretary] Orville Freeman get together; if you and Freeman can’t . . .</a:t>
            </a:r>
          </a:p>
          <a:p>
            <a:r>
              <a:rPr lang="en-US" sz="2000" dirty="0" smtClean="0"/>
              <a:t>            You see, this is an election year, and Democrats are up. If we don’t have a farm bill, they’re going to catch hell. Now, don’t—</a:t>
            </a:r>
          </a:p>
          <a:p>
            <a:r>
              <a:rPr lang="en-US" sz="2000" b="1" cap="small" dirty="0" smtClean="0"/>
              <a:t>             </a:t>
            </a:r>
            <a:r>
              <a:rPr lang="en-US" sz="2000" b="1" cap="small" dirty="0" err="1" smtClean="0"/>
              <a:t>Ellender</a:t>
            </a:r>
            <a:r>
              <a:rPr lang="en-US" sz="2000" b="1" cap="small" dirty="0" smtClean="0"/>
              <a:t>:</a:t>
            </a:r>
            <a:r>
              <a:rPr lang="en-US" sz="2000" dirty="0" smtClean="0"/>
              <a:t> I’m going to get—</a:t>
            </a:r>
          </a:p>
          <a:p>
            <a:r>
              <a:rPr lang="en-US" sz="2000" b="1" cap="small" dirty="0" smtClean="0"/>
              <a:t>             President Johnson:</a:t>
            </a:r>
            <a:r>
              <a:rPr lang="en-US" sz="2000" dirty="0" smtClean="0"/>
              <a:t> You and Freeman get—you and Freeman get together, and you-all agree on something, because he thinks you’re a good man—</a:t>
            </a:r>
          </a:p>
          <a:p>
            <a:r>
              <a:rPr lang="en-US" sz="2000" b="1" cap="small" dirty="0" smtClean="0"/>
              <a:t>             </a:t>
            </a:r>
            <a:r>
              <a:rPr lang="en-US" sz="2000" b="1" cap="small" dirty="0" err="1" smtClean="0"/>
              <a:t>Ellender</a:t>
            </a:r>
            <a:r>
              <a:rPr lang="en-US" sz="2000" b="1" cap="small" dirty="0" smtClean="0"/>
              <a:t>:</a:t>
            </a:r>
            <a:r>
              <a:rPr lang="en-US" sz="2000" dirty="0" smtClean="0"/>
              <a:t> All right.</a:t>
            </a:r>
          </a:p>
          <a:p>
            <a:r>
              <a:rPr lang="en-US" sz="2000" b="1" cap="small" dirty="0" smtClean="0"/>
              <a:t>             President Johnson:</a:t>
            </a:r>
            <a:r>
              <a:rPr lang="en-US" sz="2000" dirty="0" smtClean="0"/>
              <a:t> And you think he’s a good man—</a:t>
            </a:r>
          </a:p>
          <a:p>
            <a:r>
              <a:rPr lang="en-US" sz="2000" b="1" cap="small" dirty="0" smtClean="0"/>
              <a:t>             </a:t>
            </a:r>
            <a:r>
              <a:rPr lang="en-US" sz="2000" b="1" cap="small" dirty="0" err="1" smtClean="0"/>
              <a:t>Ellender</a:t>
            </a:r>
            <a:r>
              <a:rPr lang="en-US" sz="2000" b="1" cap="small" dirty="0" smtClean="0"/>
              <a:t>:</a:t>
            </a:r>
            <a:r>
              <a:rPr lang="en-US" sz="2000" dirty="0" smtClean="0"/>
              <a:t> All right.</a:t>
            </a:r>
          </a:p>
          <a:p>
            <a:r>
              <a:rPr lang="en-US" sz="2000" b="1" cap="small" dirty="0" smtClean="0"/>
              <a:t>             President Johnson:</a:t>
            </a:r>
            <a:r>
              <a:rPr lang="en-US" sz="2000" dirty="0" smtClean="0"/>
              <a:t> And damn it, you can agree. Both of you give a little bit—</a:t>
            </a:r>
          </a:p>
          <a:p>
            <a:r>
              <a:rPr lang="en-US" sz="2000" b="1" cap="small" dirty="0" smtClean="0"/>
              <a:t>             </a:t>
            </a:r>
            <a:r>
              <a:rPr lang="en-US" sz="2000" b="1" cap="small" dirty="0" err="1" smtClean="0"/>
              <a:t>Ellender</a:t>
            </a:r>
            <a:r>
              <a:rPr lang="en-US" sz="2000" b="1" cap="small" dirty="0" smtClean="0"/>
              <a:t>:</a:t>
            </a:r>
            <a:r>
              <a:rPr lang="en-US" sz="2000" dirty="0" smtClean="0"/>
              <a:t> All right.</a:t>
            </a:r>
          </a:p>
          <a:p>
            <a:r>
              <a:rPr lang="en-US" sz="2000" b="1" cap="small" dirty="0" smtClean="0"/>
              <a:t>             President Johnson:</a:t>
            </a:r>
            <a:r>
              <a:rPr lang="en-US" sz="2000" dirty="0" smtClean="0"/>
              <a:t> —and go on and get something!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914400"/>
            <a:ext cx="7848600" cy="5355312"/>
          </a:xfrm>
          <a:prstGeom prst="rect">
            <a:avLst/>
          </a:prstGeom>
          <a:noFill/>
        </p:spPr>
        <p:txBody>
          <a:bodyPr wrap="square" rtlCol="0">
            <a:spAutoFit/>
          </a:bodyPr>
          <a:lstStyle/>
          <a:p>
            <a:r>
              <a:rPr lang="en-US" dirty="0"/>
              <a:t>Title II—Public </a:t>
            </a:r>
            <a:r>
              <a:rPr lang="en-US" dirty="0" smtClean="0"/>
              <a:t>Accommodations</a:t>
            </a:r>
          </a:p>
          <a:p>
            <a:endParaRPr lang="en-US" dirty="0"/>
          </a:p>
          <a:p>
            <a:r>
              <a:rPr lang="en-US" dirty="0"/>
              <a:t>Outlawed discrimination in hotels, motels, restaurants, theaters, and all other public accommodations engaged in interstate commerce; exempted private clubs without defining "private," thereby allowing a loophole.</a:t>
            </a:r>
          </a:p>
          <a:p>
            <a:endParaRPr lang="en-US" dirty="0"/>
          </a:p>
          <a:p>
            <a:endParaRPr lang="en-US" dirty="0"/>
          </a:p>
          <a:p>
            <a:r>
              <a:rPr lang="en-US" dirty="0"/>
              <a:t>Title VI—Nondiscrimination in Federally Assisted </a:t>
            </a:r>
            <a:r>
              <a:rPr lang="en-US" dirty="0" smtClean="0"/>
              <a:t>Programs</a:t>
            </a:r>
          </a:p>
          <a:p>
            <a:endParaRPr lang="en-US" dirty="0"/>
          </a:p>
          <a:p>
            <a:r>
              <a:rPr lang="en-US" dirty="0"/>
              <a:t>Authorized but did not require withdrawal of federal funds from programs which practiced discrimination.</a:t>
            </a:r>
          </a:p>
          <a:p>
            <a:endParaRPr lang="en-US" dirty="0"/>
          </a:p>
          <a:p>
            <a:r>
              <a:rPr lang="en-US" dirty="0"/>
              <a:t>Title VII—Equal Employment </a:t>
            </a:r>
            <a:r>
              <a:rPr lang="en-US" dirty="0" smtClean="0"/>
              <a:t>Opportunity</a:t>
            </a:r>
          </a:p>
          <a:p>
            <a:endParaRPr lang="en-US" dirty="0"/>
          </a:p>
          <a:p>
            <a:r>
              <a:rPr lang="en-US" dirty="0"/>
              <a:t>Outlawed discrimination </a:t>
            </a:r>
            <a:r>
              <a:rPr lang="en-US" dirty="0" smtClean="0"/>
              <a:t>[on basis of gender as well as race] in </a:t>
            </a:r>
            <a:r>
              <a:rPr lang="en-US" dirty="0"/>
              <a:t>employment in any business exceeding twenty five people and creates an Equal Employment Opportunities Commission to review complaints, although it lacked meaningful enforcement powers.</a:t>
            </a:r>
          </a:p>
          <a:p>
            <a:endParaRPr lang="en-US" dirty="0"/>
          </a:p>
        </p:txBody>
      </p:sp>
    </p:spTree>
    <p:extLst>
      <p:ext uri="{BB962C8B-B14F-4D97-AF65-F5344CB8AC3E}">
        <p14:creationId xmlns:p14="http://schemas.microsoft.com/office/powerpoint/2010/main" val="3283474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bjrichardrussell.jpg"/>
          <p:cNvPicPr>
            <a:picLocks noChangeAspect="1"/>
          </p:cNvPicPr>
          <p:nvPr/>
        </p:nvPicPr>
        <p:blipFill>
          <a:blip r:embed="rId3" cstate="print"/>
          <a:stretch>
            <a:fillRect/>
          </a:stretch>
        </p:blipFill>
        <p:spPr>
          <a:xfrm>
            <a:off x="166077" y="304800"/>
            <a:ext cx="8811846" cy="62484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391400" cy="6186309"/>
          </a:xfrm>
          <a:prstGeom prst="rect">
            <a:avLst/>
          </a:prstGeom>
          <a:noFill/>
        </p:spPr>
        <p:txBody>
          <a:bodyPr wrap="square" rtlCol="0">
            <a:spAutoFit/>
          </a:bodyPr>
          <a:lstStyle/>
          <a:p>
            <a:r>
              <a:rPr lang="en-US" b="1" cap="small" dirty="0" smtClean="0"/>
              <a:t>                President Johnson:</a:t>
            </a:r>
            <a:r>
              <a:rPr lang="en-US" dirty="0" smtClean="0"/>
              <a:t> You oughtn’t to hold up my poverty bill. That’s a good bill and there’s no reason why you ought to keep the majority from [considering] it. If you can beat it, go on and beat it. But you oughtn’t to hold it up. You ought to give me a fait shake and give me a chance to vote on it. I’ve got it in my budget. I’ve cut my budget a billion under last year—</a:t>
            </a:r>
          </a:p>
          <a:p>
            <a:r>
              <a:rPr lang="en-US" dirty="0" smtClean="0"/>
              <a:t>	</a:t>
            </a:r>
            <a:r>
              <a:rPr lang="en-US" b="1" cap="small" dirty="0" smtClean="0"/>
              <a:t>Halleck:</a:t>
            </a:r>
            <a:r>
              <a:rPr lang="en-US" dirty="0" smtClean="0"/>
              <a:t> Wait a minute; let me talk to you just a minute. You want the civil rights bill through; you wanted the tax bill through. And I helped you do it. And god damn it, did I help you on civil rights?</a:t>
            </a:r>
          </a:p>
          <a:p>
            <a:r>
              <a:rPr lang="en-US" dirty="0" smtClean="0"/>
              <a:t>	</a:t>
            </a:r>
            <a:r>
              <a:rPr lang="en-US" b="1" cap="small" dirty="0" smtClean="0"/>
              <a:t>President Johnson:</a:t>
            </a:r>
            <a:r>
              <a:rPr lang="en-US" dirty="0" smtClean="0"/>
              <a:t> Yeah, you sure did. You helped [President] Kennedy, you agreed with—</a:t>
            </a:r>
          </a:p>
          <a:p>
            <a:r>
              <a:rPr lang="en-US" dirty="0" smtClean="0"/>
              <a:t>	</a:t>
            </a:r>
            <a:r>
              <a:rPr lang="en-US" b="1" cap="small" dirty="0" smtClean="0"/>
              <a:t>Halleck:</a:t>
            </a:r>
            <a:r>
              <a:rPr lang="en-US" dirty="0" smtClean="0"/>
              <a:t> Oh, for Christ’s sake, I helped Kennedy and I’ve helped you.</a:t>
            </a:r>
          </a:p>
          <a:p>
            <a:r>
              <a:rPr lang="en-US" dirty="0" smtClean="0"/>
              <a:t>	</a:t>
            </a:r>
            <a:r>
              <a:rPr lang="en-US" b="1" cap="small" dirty="0" smtClean="0"/>
              <a:t>President Johnson:</a:t>
            </a:r>
            <a:r>
              <a:rPr lang="en-US" dirty="0" smtClean="0"/>
              <a:t> That’s right.</a:t>
            </a:r>
          </a:p>
          <a:p>
            <a:r>
              <a:rPr lang="en-US" b="1" cap="small" dirty="0" smtClean="0"/>
              <a:t>                  Halleck:</a:t>
            </a:r>
            <a:r>
              <a:rPr lang="en-US" dirty="0" smtClean="0"/>
              <a:t> Now wait just a minute, my friend . . .</a:t>
            </a:r>
          </a:p>
          <a:p>
            <a:r>
              <a:rPr lang="en-US" dirty="0" smtClean="0"/>
              <a:t>	</a:t>
            </a:r>
            <a:r>
              <a:rPr lang="en-US" b="1" cap="small" dirty="0" smtClean="0"/>
              <a:t>President Johnson:</a:t>
            </a:r>
            <a:r>
              <a:rPr lang="en-US" dirty="0" smtClean="0"/>
              <a:t> And you helped yourself. Because y’all want civil rights as much as we do. I believe it’s a non-partisan bill. I don’t think it’s a Johnson bill.</a:t>
            </a:r>
          </a:p>
          <a:p>
            <a:r>
              <a:rPr lang="en-US" dirty="0" smtClean="0"/>
              <a:t>	</a:t>
            </a:r>
            <a:r>
              <a:rPr lang="en-US" b="1" cap="small" dirty="0" smtClean="0"/>
              <a:t>Halleck:</a:t>
            </a:r>
            <a:r>
              <a:rPr lang="en-US" dirty="0" smtClean="0"/>
              <a:t> No, no, no. You’re going to get all the political advantage—</a:t>
            </a:r>
          </a:p>
          <a:p>
            <a:r>
              <a:rPr lang="en-US" dirty="0" smtClean="0"/>
              <a:t>	</a:t>
            </a:r>
            <a:r>
              <a:rPr lang="en-US" b="1" cap="small" dirty="0" smtClean="0"/>
              <a:t>President Johnson:</a:t>
            </a:r>
            <a:r>
              <a:rPr lang="en-US" dirty="0" smtClean="0"/>
              <a:t> No, no—</a:t>
            </a:r>
          </a:p>
          <a:p>
            <a:r>
              <a:rPr lang="en-US" dirty="0" smtClean="0"/>
              <a:t>	</a:t>
            </a:r>
            <a:r>
              <a:rPr lang="en-US" b="1" cap="small" dirty="0" smtClean="0"/>
              <a:t>Halleck:</a:t>
            </a:r>
            <a:r>
              <a:rPr lang="en-US" dirty="0" smtClean="0"/>
              <a:t> We aren’t going to get a goddamned thing—</a:t>
            </a:r>
          </a:p>
          <a:p>
            <a:r>
              <a:rPr lang="en-US" dirty="0" smtClean="0"/>
              <a:t>	</a:t>
            </a:r>
            <a:r>
              <a:rPr lang="en-US" b="1" cap="small" dirty="0" smtClean="0"/>
              <a:t>President Johnson:</a:t>
            </a:r>
            <a:r>
              <a:rPr lang="en-US" dirty="0" smtClean="0"/>
              <a:t> No, no.</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85800"/>
            <a:ext cx="7467600" cy="5632311"/>
          </a:xfrm>
          <a:prstGeom prst="rect">
            <a:avLst/>
          </a:prstGeom>
          <a:noFill/>
        </p:spPr>
        <p:txBody>
          <a:bodyPr wrap="square" rtlCol="0">
            <a:spAutoFit/>
          </a:bodyPr>
          <a:lstStyle/>
          <a:p>
            <a:r>
              <a:rPr lang="en-US" dirty="0" smtClean="0"/>
              <a:t>	</a:t>
            </a:r>
            <a:r>
              <a:rPr lang="en-US" b="1" cap="small" dirty="0" smtClean="0"/>
              <a:t>Halleck:</a:t>
            </a:r>
            <a:r>
              <a:rPr lang="en-US" dirty="0" smtClean="0"/>
              <a:t> Wait just a minute. Now, we got a lot of things in that bill, that I don’t know what the hell the Senate put in there. Maybe we ought to kind of take a little look at it.</a:t>
            </a:r>
          </a:p>
          <a:p>
            <a:r>
              <a:rPr lang="en-US" dirty="0" smtClean="0"/>
              <a:t>	</a:t>
            </a:r>
            <a:r>
              <a:rPr lang="en-US" b="1" cap="small" dirty="0" smtClean="0"/>
              <a:t>President Johnson:</a:t>
            </a:r>
            <a:r>
              <a:rPr lang="en-US" dirty="0" smtClean="0"/>
              <a:t> Maybe you ought to, I’m not saying that you—</a:t>
            </a:r>
          </a:p>
          <a:p>
            <a:r>
              <a:rPr lang="en-US" dirty="0" smtClean="0"/>
              <a:t>	</a:t>
            </a:r>
            <a:r>
              <a:rPr lang="en-US" b="1" cap="small" dirty="0" smtClean="0"/>
              <a:t>Halleck:</a:t>
            </a:r>
            <a:r>
              <a:rPr lang="en-US" dirty="0" smtClean="0"/>
              <a:t> Now, wait a minute, Mr. President. I’m just looking at it hard-boiled. And once in a while, I can get hard-boiled.</a:t>
            </a:r>
          </a:p>
          <a:p>
            <a:r>
              <a:rPr lang="en-US" dirty="0" smtClean="0"/>
              <a:t>	</a:t>
            </a:r>
            <a:r>
              <a:rPr lang="en-US" b="1" cap="small" dirty="0" smtClean="0"/>
              <a:t>President Johnson:</a:t>
            </a:r>
            <a:r>
              <a:rPr lang="en-US" dirty="0" smtClean="0"/>
              <a:t> Well, you wouldn’t want to go to your convention without a civil rights bill, would you?</a:t>
            </a:r>
          </a:p>
          <a:p>
            <a:r>
              <a:rPr lang="en-US" b="1" cap="small" dirty="0" smtClean="0"/>
              <a:t>                  Halleck:</a:t>
            </a:r>
            <a:r>
              <a:rPr lang="en-US" dirty="0" smtClean="0"/>
              <a:t> You know as a matter of fact if you scratch me very deep, Mr. President . . .</a:t>
            </a:r>
          </a:p>
          <a:p>
            <a:r>
              <a:rPr lang="en-US" b="1" cap="small" dirty="0" smtClean="0"/>
              <a:t>                  President Johnson:</a:t>
            </a:r>
            <a:r>
              <a:rPr lang="en-US" dirty="0" smtClean="0"/>
              <a:t> I wouldn’t scratch you at all, because I want to pat you.</a:t>
            </a:r>
          </a:p>
          <a:p>
            <a:r>
              <a:rPr lang="en-US" b="1" cap="small" dirty="0" smtClean="0"/>
              <a:t>                    Halleck:</a:t>
            </a:r>
            <a:r>
              <a:rPr lang="en-US" dirty="0" smtClean="0"/>
              <a:t> Now, wait a minute. Wait just a minute. [</a:t>
            </a:r>
            <a:r>
              <a:rPr lang="en-US" i="1" dirty="0" smtClean="0"/>
              <a:t>Johnson chuckles</a:t>
            </a:r>
            <a:r>
              <a:rPr lang="en-US" dirty="0" smtClean="0"/>
              <a:t>.] If I had my way, I’d let you be fussing with that goddamned thing before your convention instead of ours. But I’m perfectly willing to give you the right to sign that thing on July 4.</a:t>
            </a:r>
          </a:p>
          <a:p>
            <a:r>
              <a:rPr lang="en-US" dirty="0" smtClean="0"/>
              <a:t>                     Now, I think you’re taking advantage of an Independence Day thing that </a:t>
            </a:r>
            <a:r>
              <a:rPr lang="en-US" dirty="0" err="1" smtClean="0"/>
              <a:t>ain’t</a:t>
            </a:r>
            <a:r>
              <a:rPr lang="en-US" dirty="0" smtClean="0"/>
              <a:t> right, but that’s not for me to say.</a:t>
            </a:r>
          </a:p>
          <a:p>
            <a:r>
              <a:rPr lang="en-US" b="1" cap="small" smtClean="0"/>
              <a:t>                   President </a:t>
            </a:r>
            <a:r>
              <a:rPr lang="en-US" b="1" cap="small" dirty="0" smtClean="0"/>
              <a:t>Johnson:</a:t>
            </a:r>
            <a:r>
              <a:rPr lang="en-US" dirty="0" smtClean="0"/>
              <a:t> I don’t know what you’re talking about.</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9344" y="15621"/>
            <a:ext cx="5193456" cy="6842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2510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son Signs the Civil Rights Act 1964.jpg"/>
          <p:cNvPicPr>
            <a:picLocks noChangeAspect="1"/>
          </p:cNvPicPr>
          <p:nvPr/>
        </p:nvPicPr>
        <p:blipFill>
          <a:blip r:embed="rId3" cstate="print"/>
          <a:stretch>
            <a:fillRect/>
          </a:stretch>
        </p:blipFill>
        <p:spPr>
          <a:xfrm>
            <a:off x="0" y="288036"/>
            <a:ext cx="9144000" cy="6281928"/>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8468" y="-83738"/>
            <a:ext cx="6698732" cy="671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4114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337</Words>
  <Application>Microsoft Office PowerPoint</Application>
  <PresentationFormat>On-screen Show (4:3)</PresentationFormat>
  <Paragraphs>132</Paragraphs>
  <Slides>37</Slides>
  <Notes>29</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15</cp:revision>
  <dcterms:created xsi:type="dcterms:W3CDTF">2010-02-19T00:42:50Z</dcterms:created>
  <dcterms:modified xsi:type="dcterms:W3CDTF">2012-10-02T16:38:19Z</dcterms:modified>
</cp:coreProperties>
</file>