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305" r:id="rId3"/>
    <p:sldId id="318" r:id="rId4"/>
    <p:sldId id="306" r:id="rId5"/>
    <p:sldId id="307" r:id="rId6"/>
    <p:sldId id="314" r:id="rId7"/>
    <p:sldId id="271" r:id="rId8"/>
    <p:sldId id="273" r:id="rId9"/>
    <p:sldId id="274" r:id="rId10"/>
    <p:sldId id="275" r:id="rId11"/>
    <p:sldId id="308" r:id="rId12"/>
    <p:sldId id="277" r:id="rId13"/>
    <p:sldId id="325" r:id="rId14"/>
    <p:sldId id="279" r:id="rId15"/>
    <p:sldId id="281" r:id="rId16"/>
    <p:sldId id="258" r:id="rId17"/>
    <p:sldId id="259" r:id="rId18"/>
    <p:sldId id="260" r:id="rId19"/>
    <p:sldId id="312" r:id="rId20"/>
    <p:sldId id="311" r:id="rId21"/>
    <p:sldId id="309" r:id="rId22"/>
    <p:sldId id="317" r:id="rId23"/>
    <p:sldId id="313" r:id="rId24"/>
    <p:sldId id="316" r:id="rId25"/>
    <p:sldId id="315" r:id="rId26"/>
    <p:sldId id="323" r:id="rId27"/>
    <p:sldId id="324" r:id="rId28"/>
    <p:sldId id="267" r:id="rId29"/>
    <p:sldId id="326" r:id="rId30"/>
    <p:sldId id="269" r:id="rId31"/>
    <p:sldId id="297" r:id="rId32"/>
    <p:sldId id="298" r:id="rId33"/>
    <p:sldId id="283" r:id="rId34"/>
    <p:sldId id="284" r:id="rId35"/>
    <p:sldId id="299" r:id="rId36"/>
    <p:sldId id="300" r:id="rId37"/>
    <p:sldId id="319" r:id="rId38"/>
    <p:sldId id="327" r:id="rId39"/>
    <p:sldId id="321" r:id="rId40"/>
    <p:sldId id="328" r:id="rId41"/>
    <p:sldId id="288" r:id="rId42"/>
    <p:sldId id="289" r:id="rId43"/>
    <p:sldId id="296" r:id="rId44"/>
    <p:sldId id="290" r:id="rId45"/>
    <p:sldId id="291" r:id="rId46"/>
    <p:sldId id="292" r:id="rId47"/>
    <p:sldId id="293" r:id="rId48"/>
    <p:sldId id="295"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DEB206-92FB-4F7B-8874-3931814D5A7E}" type="datetimeFigureOut">
              <a:rPr lang="en-US" smtClean="0"/>
              <a:t>26-Sep-12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0DBA3B-5E51-4C67-B2BE-DF7AA5BF3FCA}" type="slidenum">
              <a:rPr lang="en-US" smtClean="0"/>
              <a:t>‹#›</a:t>
            </a:fld>
            <a:endParaRPr lang="en-US"/>
          </a:p>
        </p:txBody>
      </p:sp>
    </p:spTree>
    <p:extLst>
      <p:ext uri="{BB962C8B-B14F-4D97-AF65-F5344CB8AC3E}">
        <p14:creationId xmlns:p14="http://schemas.microsoft.com/office/powerpoint/2010/main" val="3487046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14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28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29</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30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31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32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33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34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35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36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Burke </a:t>
            </a:r>
            <a:r>
              <a:rPr lang="en-US" dirty="0" err="1" smtClean="0"/>
              <a:t>marshall</a:t>
            </a:r>
            <a:endParaRPr lang="en-US" dirty="0"/>
          </a:p>
        </p:txBody>
      </p:sp>
      <p:sp>
        <p:nvSpPr>
          <p:cNvPr id="4" name="Slide Number Placeholder 3"/>
          <p:cNvSpPr>
            <a:spLocks noGrp="1"/>
          </p:cNvSpPr>
          <p:nvPr>
            <p:ph type="sldNum" sz="quarter" idx="10"/>
          </p:nvPr>
        </p:nvSpPr>
        <p:spPr/>
        <p:txBody>
          <a:bodyPr/>
          <a:lstStyle/>
          <a:p>
            <a:fld id="{CC0DBA3B-5E51-4C67-B2BE-DF7AA5BF3FCA}" type="slidenum">
              <a:rPr lang="en-US" smtClean="0"/>
              <a:t>39</a:t>
            </a:fld>
            <a:endParaRPr lang="en-US"/>
          </a:p>
        </p:txBody>
      </p:sp>
    </p:spTree>
    <p:extLst>
      <p:ext uri="{BB962C8B-B14F-4D97-AF65-F5344CB8AC3E}">
        <p14:creationId xmlns:p14="http://schemas.microsoft.com/office/powerpoint/2010/main" val="11648764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41</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42</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43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44</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45</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46</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47</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48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t>26-Sep-12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t>26-Sep-12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8BBB63-3968-4023-9D2E-8FDB92EC2D38}" type="datetimeFigureOut">
              <a:rPr lang="en-US" smtClean="0"/>
              <a:t>26-Sep-12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8BBB63-3968-4023-9D2E-8FDB92EC2D38}" type="datetimeFigureOut">
              <a:rPr lang="en-US" smtClean="0"/>
              <a:t>26-Sep-12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8BBB63-3968-4023-9D2E-8FDB92EC2D38}" type="datetimeFigureOut">
              <a:rPr lang="en-US" smtClean="0"/>
              <a:t>26-Sep-12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8BBB63-3968-4023-9D2E-8FDB92EC2D38}" type="datetimeFigureOut">
              <a:rPr lang="en-US" smtClean="0"/>
              <a:t>26-Sep-12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8BBB63-3968-4023-9D2E-8FDB92EC2D38}" type="datetimeFigureOut">
              <a:rPr lang="en-US" smtClean="0"/>
              <a:t>26-Sep-12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8BBB63-3968-4023-9D2E-8FDB92EC2D38}" type="datetimeFigureOut">
              <a:rPr lang="en-US" smtClean="0"/>
              <a:t>26-Sep-12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8BBB63-3968-4023-9D2E-8FDB92EC2D38}" type="datetimeFigureOut">
              <a:rPr lang="en-US" smtClean="0"/>
              <a:t>26-Sep-12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t>26-Sep-12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t>26-Sep-12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8BBB63-3968-4023-9D2E-8FDB92EC2D38}" type="datetimeFigureOut">
              <a:rPr lang="en-US" smtClean="0"/>
              <a:t>26-Sep-12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870B8C-936E-4F7A-904A-07A55375289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0" tIns="158700" rIns="0" bIns="15870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Courier New" pitchFamily="49" charset="0"/>
                <a:cs typeface="Courier New" pitchFamily="49" charset="0"/>
              </a:rPr>
              <a:t>23199505891</a:t>
            </a:r>
            <a:r>
              <a:rPr kumimoji="0" lang="en-US" sz="7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075" y="206214"/>
            <a:ext cx="8759325" cy="6499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136" y="61554"/>
            <a:ext cx="7228264" cy="679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4411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6688"/>
            <a:ext cx="3190875" cy="652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2116" y="166688"/>
            <a:ext cx="4774019"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2721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361" y="40844"/>
            <a:ext cx="8585839" cy="6817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9080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219200"/>
            <a:ext cx="3205109" cy="4145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5400" y="1197397"/>
            <a:ext cx="3535200" cy="4365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0619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74" y="457200"/>
            <a:ext cx="8897626"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5535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del_Castro_-_UN_General_Assembly_1960.jpg"/>
          <p:cNvPicPr>
            <a:picLocks noChangeAspect="1"/>
          </p:cNvPicPr>
          <p:nvPr/>
        </p:nvPicPr>
        <p:blipFill>
          <a:blip r:embed="rId3" cstate="print"/>
          <a:stretch>
            <a:fillRect/>
          </a:stretch>
        </p:blipFill>
        <p:spPr>
          <a:xfrm>
            <a:off x="2274794" y="0"/>
            <a:ext cx="4594412" cy="68580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stro_Khrushchev_UN_1960.jpg"/>
          <p:cNvPicPr>
            <a:picLocks noChangeAspect="1"/>
          </p:cNvPicPr>
          <p:nvPr/>
        </p:nvPicPr>
        <p:blipFill>
          <a:blip r:embed="rId3" cstate="print"/>
          <a:stretch>
            <a:fillRect/>
          </a:stretch>
        </p:blipFill>
        <p:spPr>
          <a:xfrm>
            <a:off x="910777" y="609600"/>
            <a:ext cx="7766229" cy="53340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yofpigsmap.jpg"/>
          <p:cNvPicPr>
            <a:picLocks noChangeAspect="1"/>
          </p:cNvPicPr>
          <p:nvPr/>
        </p:nvPicPr>
        <p:blipFill>
          <a:blip r:embed="rId3" cstate="print"/>
          <a:stretch>
            <a:fillRect/>
          </a:stretch>
        </p:blipFill>
        <p:spPr>
          <a:xfrm>
            <a:off x="0" y="1751275"/>
            <a:ext cx="9144000" cy="335545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pigs.jpg"/>
          <p:cNvPicPr>
            <a:picLocks noChangeAspect="1"/>
          </p:cNvPicPr>
          <p:nvPr/>
        </p:nvPicPr>
        <p:blipFill>
          <a:blip r:embed="rId3" cstate="print"/>
          <a:stretch>
            <a:fillRect/>
          </a:stretch>
        </p:blipFill>
        <p:spPr>
          <a:xfrm>
            <a:off x="285089" y="533400"/>
            <a:ext cx="8689684" cy="57150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8398" y="448120"/>
            <a:ext cx="7413602" cy="5800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2752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 map.jpg"/>
          <p:cNvPicPr>
            <a:picLocks noChangeAspect="1"/>
          </p:cNvPicPr>
          <p:nvPr/>
        </p:nvPicPr>
        <p:blipFill>
          <a:blip r:embed="rId3" cstate="print"/>
          <a:stretch>
            <a:fillRect/>
          </a:stretch>
        </p:blipFill>
        <p:spPr>
          <a:xfrm>
            <a:off x="1949585" y="0"/>
            <a:ext cx="5244830" cy="68580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lbricht.jpg"/>
          <p:cNvPicPr>
            <a:picLocks noChangeAspect="1"/>
          </p:cNvPicPr>
          <p:nvPr/>
        </p:nvPicPr>
        <p:blipFill>
          <a:blip r:embed="rId3" cstate="print"/>
          <a:stretch>
            <a:fillRect/>
          </a:stretch>
        </p:blipFill>
        <p:spPr>
          <a:xfrm>
            <a:off x="-15551" y="340360"/>
            <a:ext cx="9159551" cy="5984240"/>
          </a:xfrm>
          <a:prstGeom prst="rect">
            <a:avLst/>
          </a:prstGeom>
        </p:spPr>
      </p:pic>
    </p:spTree>
    <p:extLst>
      <p:ext uri="{BB962C8B-B14F-4D97-AF65-F5344CB8AC3E}">
        <p14:creationId xmlns:p14="http://schemas.microsoft.com/office/powerpoint/2010/main" val="27769614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mpelhof.jpg"/>
          <p:cNvPicPr>
            <a:picLocks noChangeAspect="1"/>
          </p:cNvPicPr>
          <p:nvPr/>
        </p:nvPicPr>
        <p:blipFill>
          <a:blip r:embed="rId3" cstate="print"/>
          <a:stretch>
            <a:fillRect/>
          </a:stretch>
        </p:blipFill>
        <p:spPr>
          <a:xfrm>
            <a:off x="106326" y="228600"/>
            <a:ext cx="8931348" cy="64008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nedy-khruschev.jpg"/>
          <p:cNvPicPr>
            <a:picLocks noChangeAspect="1"/>
          </p:cNvPicPr>
          <p:nvPr/>
        </p:nvPicPr>
        <p:blipFill>
          <a:blip r:embed="rId3" cstate="print"/>
          <a:stretch>
            <a:fillRect/>
          </a:stretch>
        </p:blipFill>
        <p:spPr>
          <a:xfrm>
            <a:off x="1530906" y="76200"/>
            <a:ext cx="6152912" cy="66294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rlin-756089.jpg"/>
          <p:cNvPicPr>
            <a:picLocks noChangeAspect="1"/>
          </p:cNvPicPr>
          <p:nvPr/>
        </p:nvPicPr>
        <p:blipFill>
          <a:blip r:embed="rId3" cstate="print"/>
          <a:stretch>
            <a:fillRect/>
          </a:stretch>
        </p:blipFill>
        <p:spPr>
          <a:xfrm>
            <a:off x="647081" y="381000"/>
            <a:ext cx="8168073" cy="58674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rlin_wall_02.jpg"/>
          <p:cNvPicPr>
            <a:picLocks noChangeAspect="1"/>
          </p:cNvPicPr>
          <p:nvPr/>
        </p:nvPicPr>
        <p:blipFill>
          <a:blip r:embed="rId3" cstate="print"/>
          <a:stretch>
            <a:fillRect/>
          </a:stretch>
        </p:blipFill>
        <p:spPr>
          <a:xfrm>
            <a:off x="-37723" y="381000"/>
            <a:ext cx="9219445" cy="60960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61_berlin_wall3.jpg"/>
          <p:cNvPicPr>
            <a:picLocks noChangeAspect="1"/>
          </p:cNvPicPr>
          <p:nvPr/>
        </p:nvPicPr>
        <p:blipFill>
          <a:blip r:embed="rId3" cstate="print"/>
          <a:stretch>
            <a:fillRect/>
          </a:stretch>
        </p:blipFill>
        <p:spPr>
          <a:xfrm>
            <a:off x="760825" y="381000"/>
            <a:ext cx="7822938" cy="5943599"/>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6468"/>
            <a:ext cx="8305799" cy="6465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337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84771"/>
            <a:ext cx="5181600" cy="682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9278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6367"/>
            <a:ext cx="8534400" cy="6607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0942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334" y="100513"/>
            <a:ext cx="8316666" cy="6605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31317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7143" y="325582"/>
            <a:ext cx="4833257" cy="6151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38090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2" y="2057400"/>
            <a:ext cx="9164430" cy="2743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18624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1" y="1036892"/>
            <a:ext cx="9065511" cy="4906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07252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762000"/>
            <a:ext cx="7848600" cy="5509200"/>
          </a:xfrm>
          <a:prstGeom prst="rect">
            <a:avLst/>
          </a:prstGeom>
          <a:noFill/>
        </p:spPr>
        <p:txBody>
          <a:bodyPr wrap="square" rtlCol="0">
            <a:spAutoFit/>
          </a:bodyPr>
          <a:lstStyle/>
          <a:p>
            <a:r>
              <a:rPr lang="en-US" sz="2200" b="1" dirty="0" smtClean="0"/>
              <a:t>	President Kennedy</a:t>
            </a:r>
            <a:r>
              <a:rPr lang="en-US" sz="2200" dirty="0" smtClean="0"/>
              <a:t>: Do you put this program [the lunar space program]—do you think this program is the top priority program of the agency?</a:t>
            </a:r>
          </a:p>
          <a:p>
            <a:endParaRPr lang="en-US" sz="2200" dirty="0"/>
          </a:p>
          <a:p>
            <a:r>
              <a:rPr lang="en-US" sz="2200" b="1" dirty="0" smtClean="0"/>
              <a:t>	NASA administrator James Webb</a:t>
            </a:r>
            <a:r>
              <a:rPr lang="en-US" sz="2200" dirty="0" smtClean="0"/>
              <a:t>: No, sir, I do not. I think it one of the top priority programs, but I think it’s very important to recognize here, that as you have found what you could do with a rocket, as you find how you could get out beyond the earth’s atmosphere and into space and make measurements, several scientific disciplines that are very powerful have beg[u]n to converge on this area.</a:t>
            </a:r>
          </a:p>
          <a:p>
            <a:endParaRPr lang="en-US" sz="2200" dirty="0"/>
          </a:p>
          <a:p>
            <a:r>
              <a:rPr lang="en-US" sz="2200" b="1" dirty="0" smtClean="0"/>
              <a:t>	President Kennedy</a:t>
            </a:r>
            <a:r>
              <a:rPr lang="en-US" sz="2200" dirty="0" smtClean="0"/>
              <a:t>: Jim, I think it is the top priority. I think we ought to have that very clear. If you—some of these other programs can slip six months or nine months and nothing particularly is going to happen that’s going to make…</a:t>
            </a:r>
            <a:endParaRPr lang="en-US" sz="2200" dirty="0"/>
          </a:p>
        </p:txBody>
      </p:sp>
    </p:spTree>
    <p:extLst>
      <p:ext uri="{BB962C8B-B14F-4D97-AF65-F5344CB8AC3E}">
        <p14:creationId xmlns:p14="http://schemas.microsoft.com/office/powerpoint/2010/main" val="12460675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81000"/>
            <a:ext cx="8305800" cy="5447645"/>
          </a:xfrm>
          <a:prstGeom prst="rect">
            <a:avLst/>
          </a:prstGeom>
          <a:noFill/>
        </p:spPr>
        <p:txBody>
          <a:bodyPr wrap="square" rtlCol="0">
            <a:spAutoFit/>
          </a:bodyPr>
          <a:lstStyle/>
          <a:p>
            <a:r>
              <a:rPr lang="en-US" sz="2200" b="1" dirty="0" smtClean="0"/>
              <a:t>	President Kennedy</a:t>
            </a:r>
            <a:r>
              <a:rPr lang="en-US" sz="2200" dirty="0" smtClean="0"/>
              <a:t>: But </a:t>
            </a:r>
            <a:r>
              <a:rPr lang="en-US" sz="2200" dirty="0"/>
              <a:t>this </a:t>
            </a:r>
            <a:r>
              <a:rPr lang="en-US" sz="2200" dirty="0" smtClean="0"/>
              <a:t>is important for political reasons, international political reasons, and for . . . This is, whether we like it or not, in a sense a race. If we get second up to the moon, it’s nice but it’s like being second anytime, so that I—and it we’re second by six months, because we didn’t give it the kind of priority, then of course that would be very serious.</a:t>
            </a:r>
          </a:p>
          <a:p>
            <a:r>
              <a:rPr lang="en-US" sz="2200" dirty="0"/>
              <a:t>	</a:t>
            </a:r>
            <a:r>
              <a:rPr lang="en-US" sz="2200" dirty="0" smtClean="0"/>
              <a:t>So I think we have to take the view this is the top priority of it. It certainly is mine.</a:t>
            </a:r>
          </a:p>
          <a:p>
            <a:endParaRPr lang="en-US" sz="2200" dirty="0" smtClean="0"/>
          </a:p>
          <a:p>
            <a:r>
              <a:rPr lang="en-US" sz="2200" b="1" dirty="0" smtClean="0"/>
              <a:t>	Webb</a:t>
            </a:r>
            <a:r>
              <a:rPr lang="en-US" sz="2200" dirty="0" smtClean="0"/>
              <a:t>: But the environment of space is where you’re going to operate the Apollo and where you’re going to do the landing. </a:t>
            </a:r>
          </a:p>
          <a:p>
            <a:endParaRPr lang="en-US" sz="2200" dirty="0"/>
          </a:p>
          <a:p>
            <a:r>
              <a:rPr lang="en-US" sz="2200" b="1" dirty="0" smtClean="0"/>
              <a:t>	President Kennedy</a:t>
            </a:r>
            <a:r>
              <a:rPr lang="en-US" sz="2200" dirty="0" smtClean="0"/>
              <a:t>: No, but I know all these other things, and the satellite—the communications and weather and all—they’re desirable, but they can wait.</a:t>
            </a:r>
            <a:endParaRPr lang="en-US" sz="2200" dirty="0"/>
          </a:p>
          <a:p>
            <a:endParaRPr lang="en-US" dirty="0"/>
          </a:p>
        </p:txBody>
      </p:sp>
    </p:spTree>
    <p:extLst>
      <p:ext uri="{BB962C8B-B14F-4D97-AF65-F5344CB8AC3E}">
        <p14:creationId xmlns:p14="http://schemas.microsoft.com/office/powerpoint/2010/main" val="2694349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bamisslesite.jpg"/>
          <p:cNvPicPr>
            <a:picLocks noChangeAspect="1"/>
          </p:cNvPicPr>
          <p:nvPr/>
        </p:nvPicPr>
        <p:blipFill>
          <a:blip r:embed="rId3" cstate="print"/>
          <a:stretch>
            <a:fillRect/>
          </a:stretch>
        </p:blipFill>
        <p:spPr>
          <a:xfrm>
            <a:off x="387350" y="177800"/>
            <a:ext cx="8369300" cy="65024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uarantinemap.gif"/>
          <p:cNvPicPr>
            <a:picLocks noChangeAspect="1"/>
          </p:cNvPicPr>
          <p:nvPr/>
        </p:nvPicPr>
        <p:blipFill>
          <a:blip r:embed="rId3" cstate="print"/>
          <a:stretch>
            <a:fillRect/>
          </a:stretch>
        </p:blipFill>
        <p:spPr>
          <a:xfrm>
            <a:off x="1476375" y="571500"/>
            <a:ext cx="6191250" cy="5715000"/>
          </a:xfrm>
          <a:prstGeom prst="rect">
            <a:avLst/>
          </a:prstGeom>
        </p:spPr>
      </p:pic>
    </p:spTree>
    <p:extLst>
      <p:ext uri="{BB962C8B-B14F-4D97-AF65-F5344CB8AC3E}">
        <p14:creationId xmlns:p14="http://schemas.microsoft.com/office/powerpoint/2010/main" val="20788335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COMM_meeting,_Cuban_Missile_Crisis,_29_October_1962.jpg"/>
          <p:cNvPicPr>
            <a:picLocks noChangeAspect="1"/>
          </p:cNvPicPr>
          <p:nvPr/>
        </p:nvPicPr>
        <p:blipFill>
          <a:blip r:embed="rId3" cstate="print"/>
          <a:stretch>
            <a:fillRect/>
          </a:stretch>
        </p:blipFill>
        <p:spPr>
          <a:xfrm>
            <a:off x="196939" y="609600"/>
            <a:ext cx="8634989" cy="57150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1066800"/>
            <a:ext cx="7010400" cy="4801314"/>
          </a:xfrm>
          <a:prstGeom prst="rect">
            <a:avLst/>
          </a:prstGeom>
          <a:noFill/>
        </p:spPr>
        <p:txBody>
          <a:bodyPr wrap="square" rtlCol="0">
            <a:spAutoFit/>
          </a:bodyPr>
          <a:lstStyle/>
          <a:p>
            <a:r>
              <a:rPr lang="en-US" dirty="0"/>
              <a:t>	</a:t>
            </a:r>
            <a:r>
              <a:rPr lang="en-US" sz="2400" b="1" cap="small" dirty="0"/>
              <a:t>Curtis </a:t>
            </a:r>
            <a:r>
              <a:rPr lang="en-US" sz="2400" b="1" cap="small" dirty="0" err="1"/>
              <a:t>LeMay</a:t>
            </a:r>
            <a:r>
              <a:rPr lang="en-US" sz="2400" dirty="0"/>
              <a:t>: There’s one other factor that I didn’t mention that’s not quite in our field. But you invited us to comment on this at one time. And that is that we have had a talk about Cuba and the SAM [surface-to-air-missile] sites down there. And you have made some pretty strong statements about their being defensive, and that we would take action against offensive weapons.</a:t>
            </a:r>
          </a:p>
          <a:p>
            <a:r>
              <a:rPr lang="en-US" sz="2400" dirty="0"/>
              <a:t>	I think that a blockade and political talk would be considered by a lot of our friends and neutrals as being a pretty weak response to this. And I’m sure a lot of our own citizens would feel that way, too.</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914400"/>
            <a:ext cx="7010400" cy="2954655"/>
          </a:xfrm>
          <a:prstGeom prst="rect">
            <a:avLst/>
          </a:prstGeom>
          <a:noFill/>
        </p:spPr>
        <p:txBody>
          <a:bodyPr wrap="square" rtlCol="0">
            <a:spAutoFit/>
          </a:bodyPr>
          <a:lstStyle/>
          <a:p>
            <a:r>
              <a:rPr lang="en-US" dirty="0"/>
              <a:t>	</a:t>
            </a:r>
            <a:r>
              <a:rPr lang="en-US" sz="2800" b="1" cap="small" dirty="0" err="1"/>
              <a:t>LeMay</a:t>
            </a:r>
            <a:r>
              <a:rPr lang="en-US" sz="2800" dirty="0"/>
              <a:t>: In other words: you’re in a pretty bad fix at the present time.</a:t>
            </a:r>
          </a:p>
          <a:p>
            <a:r>
              <a:rPr lang="en-US" sz="2800" dirty="0"/>
              <a:t>	</a:t>
            </a:r>
            <a:r>
              <a:rPr lang="en-US" sz="2800" b="1" cap="small" dirty="0"/>
              <a:t>President Kennedy:</a:t>
            </a:r>
            <a:r>
              <a:rPr lang="en-US" sz="2800" dirty="0"/>
              <a:t>  What did you say?</a:t>
            </a:r>
          </a:p>
          <a:p>
            <a:r>
              <a:rPr lang="en-US" sz="2800" dirty="0"/>
              <a:t>	</a:t>
            </a:r>
            <a:r>
              <a:rPr lang="en-US" sz="2800" b="1" cap="small" dirty="0" err="1"/>
              <a:t>LeMay</a:t>
            </a:r>
            <a:r>
              <a:rPr lang="en-US" sz="2800" dirty="0"/>
              <a:t>: You’re in a pretty bad fix.</a:t>
            </a:r>
          </a:p>
          <a:p>
            <a:r>
              <a:rPr lang="en-US" sz="2800" dirty="0"/>
              <a:t>	</a:t>
            </a:r>
            <a:r>
              <a:rPr lang="en-US" sz="2800" b="1" cap="small" dirty="0"/>
              <a:t>President Kennedy:</a:t>
            </a:r>
            <a:r>
              <a:rPr lang="en-US" sz="2800" dirty="0"/>
              <a:t>  You’re in there with me. [</a:t>
            </a:r>
            <a:r>
              <a:rPr lang="en-US" sz="2800" i="1" dirty="0"/>
              <a:t>Slight laughter</a:t>
            </a:r>
            <a:r>
              <a:rPr lang="en-US" sz="2800" dirty="0"/>
              <a:t>.] </a:t>
            </a:r>
            <a:r>
              <a:rPr lang="en-US" sz="2800" u="sng" dirty="0"/>
              <a:t>Personally</a:t>
            </a:r>
            <a:r>
              <a:rPr lang="en-US" sz="2800" dirty="0"/>
              <a:t>.</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Piano,1962.jpg"/>
          <p:cNvPicPr>
            <a:picLocks noChangeAspect="1"/>
          </p:cNvPicPr>
          <p:nvPr/>
        </p:nvPicPr>
        <p:blipFill>
          <a:blip r:embed="rId3" cstate="print"/>
          <a:stretch>
            <a:fillRect/>
          </a:stretch>
        </p:blipFill>
        <p:spPr>
          <a:xfrm>
            <a:off x="1914525" y="519112"/>
            <a:ext cx="5314950" cy="5819775"/>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ichard_nixon_1962.jpg"/>
          <p:cNvPicPr>
            <a:picLocks noChangeAspect="1"/>
          </p:cNvPicPr>
          <p:nvPr/>
        </p:nvPicPr>
        <p:blipFill>
          <a:blip r:embed="rId3" cstate="print"/>
          <a:stretch>
            <a:fillRect/>
          </a:stretch>
        </p:blipFill>
        <p:spPr>
          <a:xfrm>
            <a:off x="1600200" y="381000"/>
            <a:ext cx="6019800" cy="601980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457200"/>
            <a:ext cx="7162800" cy="6278642"/>
          </a:xfrm>
          <a:prstGeom prst="rect">
            <a:avLst/>
          </a:prstGeom>
          <a:noFill/>
        </p:spPr>
        <p:txBody>
          <a:bodyPr wrap="square" rtlCol="0">
            <a:spAutoFit/>
          </a:bodyPr>
          <a:lstStyle/>
          <a:p>
            <a:r>
              <a:rPr lang="en-US" sz="2400" b="1" cap="small" dirty="0" smtClean="0"/>
              <a:t>	President </a:t>
            </a:r>
            <a:r>
              <a:rPr lang="en-US" sz="2400" b="1" cap="small" dirty="0"/>
              <a:t>Kennedy:</a:t>
            </a:r>
            <a:r>
              <a:rPr lang="en-US" sz="2400" dirty="0"/>
              <a:t>  . . . do it in 1960. Hell, I’d gotten them all in shape, so that . . . [Needle skips.] Huh?</a:t>
            </a:r>
          </a:p>
          <a:p>
            <a:r>
              <a:rPr lang="en-US" sz="2400" b="1" cap="small" dirty="0" smtClean="0"/>
              <a:t>	Governor </a:t>
            </a:r>
            <a:r>
              <a:rPr lang="en-US" sz="2400" b="1" cap="small" dirty="0"/>
              <a:t>Pat Brown:</a:t>
            </a:r>
            <a:r>
              <a:rPr lang="en-US" sz="2400" dirty="0"/>
              <a:t>  Well, let me just tell you this—</a:t>
            </a:r>
          </a:p>
          <a:p>
            <a:r>
              <a:rPr lang="en-US" sz="2400" b="1" cap="small" dirty="0" smtClean="0"/>
              <a:t>	President </a:t>
            </a:r>
            <a:r>
              <a:rPr lang="en-US" sz="2400" b="1" cap="small" dirty="0"/>
              <a:t>Kennedy:</a:t>
            </a:r>
            <a:r>
              <a:rPr lang="en-US" sz="2400" dirty="0"/>
              <a:t>  I’ll tell you this—you just reduced him to the nut house.</a:t>
            </a:r>
          </a:p>
          <a:p>
            <a:r>
              <a:rPr lang="en-US" sz="2400" b="1" cap="small" dirty="0" smtClean="0"/>
              <a:t>	Brown</a:t>
            </a:r>
            <a:r>
              <a:rPr lang="en-US" sz="2400" dirty="0"/>
              <a:t>: Listen: you gave me instructions and I follow your orders! [Unclear.]</a:t>
            </a:r>
          </a:p>
          <a:p>
            <a:r>
              <a:rPr lang="en-US" sz="2400" b="1" cap="small" dirty="0" smtClean="0"/>
              <a:t>	President </a:t>
            </a:r>
            <a:r>
              <a:rPr lang="en-US" sz="2400" b="1" cap="small" dirty="0"/>
              <a:t>Kennedy:</a:t>
            </a:r>
            <a:r>
              <a:rPr lang="en-US" sz="2400" dirty="0"/>
              <a:t>  [chuckling] I understand. But God, that last farewell speech of his . . .</a:t>
            </a:r>
          </a:p>
          <a:p>
            <a:r>
              <a:rPr lang="en-US" sz="2400" b="1" cap="small" dirty="0" smtClean="0"/>
              <a:t>	Brown</a:t>
            </a:r>
            <a:r>
              <a:rPr lang="en-US" sz="2400" dirty="0"/>
              <a:t>: Wasn’t that terrible?</a:t>
            </a:r>
          </a:p>
          <a:p>
            <a:r>
              <a:rPr lang="en-US" sz="2400" b="1" cap="small" dirty="0" smtClean="0"/>
              <a:t>	President </a:t>
            </a:r>
            <a:r>
              <a:rPr lang="en-US" sz="2400" b="1" cap="small" dirty="0"/>
              <a:t>Kennedy:</a:t>
            </a:r>
            <a:r>
              <a:rPr lang="en-US" sz="2400" dirty="0"/>
              <a:t>  Well, no, but it shows . . . [Needle skips.] What’s going to happen out there?</a:t>
            </a:r>
          </a:p>
          <a:p>
            <a:r>
              <a:rPr lang="en-US" sz="2400" b="1" cap="small" dirty="0" smtClean="0"/>
              <a:t>	Brown</a:t>
            </a:r>
            <a:r>
              <a:rPr lang="en-US" sz="2400" dirty="0"/>
              <a:t>: I don’t see how he can ever recover. [He lost] the leaders.</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1219200"/>
            <a:ext cx="6172200" cy="5539978"/>
          </a:xfrm>
          <a:prstGeom prst="rect">
            <a:avLst/>
          </a:prstGeom>
          <a:noFill/>
        </p:spPr>
        <p:txBody>
          <a:bodyPr wrap="square" rtlCol="0">
            <a:spAutoFit/>
          </a:bodyPr>
          <a:lstStyle/>
          <a:p>
            <a:r>
              <a:rPr lang="en-US" sz="2800" b="1" cap="small" dirty="0" smtClean="0"/>
              <a:t> </a:t>
            </a:r>
            <a:r>
              <a:rPr lang="en-US" sz="2800" b="1" cap="small" dirty="0" smtClean="0"/>
              <a:t>	</a:t>
            </a:r>
            <a:r>
              <a:rPr lang="en-US" sz="2800" b="1" cap="small" dirty="0" smtClean="0"/>
              <a:t>President </a:t>
            </a:r>
            <a:r>
              <a:rPr lang="en-US" sz="2800" b="1" cap="small" dirty="0"/>
              <a:t>Kennedy:</a:t>
            </a:r>
            <a:r>
              <a:rPr lang="en-US" sz="2800" dirty="0"/>
              <a:t>  </a:t>
            </a:r>
            <a:r>
              <a:rPr lang="en-US" sz="2800" dirty="0" smtClean="0"/>
              <a:t>Yeah.</a:t>
            </a:r>
          </a:p>
          <a:p>
            <a:r>
              <a:rPr lang="en-US" sz="2800" b="1" cap="small" dirty="0"/>
              <a:t>	</a:t>
            </a:r>
            <a:r>
              <a:rPr lang="en-US" sz="2800" b="1" cap="small" dirty="0" smtClean="0"/>
              <a:t>Brown</a:t>
            </a:r>
            <a:r>
              <a:rPr lang="en-US" sz="2800" dirty="0"/>
              <a:t>: [Former senator] Goodwin Knight walked out on him; [California conservative leader] Joe Shell told me he walked out on him.</a:t>
            </a:r>
          </a:p>
          <a:p>
            <a:r>
              <a:rPr lang="en-US" sz="2800" dirty="0"/>
              <a:t>	This is a peculiar fellow. I really think he’s psychotic. He’s an able man, but he’s </a:t>
            </a:r>
            <a:r>
              <a:rPr lang="en-US" sz="2800" dirty="0" smtClean="0"/>
              <a:t>nuts.</a:t>
            </a:r>
          </a:p>
          <a:p>
            <a:r>
              <a:rPr lang="en-US" sz="2800" b="1" cap="small" dirty="0"/>
              <a:t>	</a:t>
            </a:r>
            <a:r>
              <a:rPr lang="en-US" sz="2800" b="1" cap="small" dirty="0" smtClean="0"/>
              <a:t>President </a:t>
            </a:r>
            <a:r>
              <a:rPr lang="en-US" sz="2800" b="1" cap="small" dirty="0"/>
              <a:t>Kennedy:</a:t>
            </a:r>
            <a:r>
              <a:rPr lang="en-US" sz="2800" dirty="0"/>
              <a:t>  </a:t>
            </a:r>
            <a:r>
              <a:rPr lang="en-US" sz="2800" dirty="0" smtClean="0"/>
              <a:t>Yeah.</a:t>
            </a:r>
          </a:p>
          <a:p>
            <a:r>
              <a:rPr lang="en-US" sz="2800" b="1" cap="small" dirty="0"/>
              <a:t>	</a:t>
            </a:r>
            <a:r>
              <a:rPr lang="en-US" sz="2800" b="1" cap="small" dirty="0" smtClean="0"/>
              <a:t>Brown</a:t>
            </a:r>
            <a:r>
              <a:rPr lang="en-US" sz="2800" dirty="0"/>
              <a:t>: Like a lot of these </a:t>
            </a:r>
            <a:r>
              <a:rPr lang="en-US" sz="2800" dirty="0" err="1"/>
              <a:t>paranoics</a:t>
            </a:r>
            <a:r>
              <a:rPr lang="en-US" sz="2800" dirty="0"/>
              <a:t>. But . . .</a:t>
            </a:r>
          </a:p>
          <a:p>
            <a:r>
              <a:rPr lang="en-US" sz="2800" dirty="0"/>
              <a:t> </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914400"/>
            <a:ext cx="3514725" cy="488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762000"/>
            <a:ext cx="1666875"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descr="http://bioguide.congress.gov/bioguide/photo/N/N00003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2057400"/>
            <a:ext cx="1666875" cy="2057401"/>
          </a:xfrm>
          <a:prstGeom prst="rect">
            <a:avLst/>
          </a:prstGeom>
          <a:noFill/>
          <a:extLst>
            <a:ext uri="{909E8E84-426E-40DD-AFC4-6F175D3DCCD1}">
              <a14:hiddenFill xmlns:a14="http://schemas.microsoft.com/office/drawing/2010/main">
                <a:solidFill>
                  <a:srgbClr val="FFFFFF"/>
                </a:solidFill>
              </a14:hiddenFill>
            </a:ext>
          </a:extLst>
        </p:spPr>
      </p:pic>
      <p:pic>
        <p:nvPicPr>
          <p:cNvPr id="15367" name="Picture 7" descr="http://bioguide.congress.gov/bioguide/photo/B/B00025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3733800"/>
            <a:ext cx="15716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25104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746" y="152761"/>
            <a:ext cx="8230054" cy="6552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07052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425" y="228600"/>
            <a:ext cx="8164284" cy="6248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54934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115550" cy="742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62299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eedom rides.jpg"/>
          <p:cNvPicPr>
            <a:picLocks noChangeAspect="1"/>
          </p:cNvPicPr>
          <p:nvPr/>
        </p:nvPicPr>
        <p:blipFill>
          <a:blip r:embed="rId3" cstate="print"/>
          <a:stretch>
            <a:fillRect/>
          </a:stretch>
        </p:blipFill>
        <p:spPr>
          <a:xfrm>
            <a:off x="986117" y="0"/>
            <a:ext cx="7171765" cy="685800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eedom_Riders.jpg"/>
          <p:cNvPicPr>
            <a:picLocks noChangeAspect="1"/>
          </p:cNvPicPr>
          <p:nvPr/>
        </p:nvPicPr>
        <p:blipFill>
          <a:blip r:embed="rId3" cstate="print"/>
          <a:stretch>
            <a:fillRect/>
          </a:stretch>
        </p:blipFill>
        <p:spPr>
          <a:xfrm>
            <a:off x="645258" y="533400"/>
            <a:ext cx="7959610" cy="571500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redith.jpg"/>
          <p:cNvPicPr>
            <a:picLocks noChangeAspect="1"/>
          </p:cNvPicPr>
          <p:nvPr/>
        </p:nvPicPr>
        <p:blipFill>
          <a:blip r:embed="rId3" cstate="print"/>
          <a:stretch>
            <a:fillRect/>
          </a:stretch>
        </p:blipFill>
        <p:spPr>
          <a:xfrm>
            <a:off x="447515" y="685800"/>
            <a:ext cx="8491585" cy="5334000"/>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llace_at_University_of_Alabama_edit2.jpg"/>
          <p:cNvPicPr>
            <a:picLocks noChangeAspect="1"/>
          </p:cNvPicPr>
          <p:nvPr/>
        </p:nvPicPr>
        <p:blipFill>
          <a:blip r:embed="rId3" cstate="print"/>
          <a:stretch>
            <a:fillRect/>
          </a:stretch>
        </p:blipFill>
        <p:spPr>
          <a:xfrm>
            <a:off x="421533" y="381000"/>
            <a:ext cx="8407356" cy="6019800"/>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rmingham1.jpg"/>
          <p:cNvPicPr>
            <a:picLocks noChangeAspect="1"/>
          </p:cNvPicPr>
          <p:nvPr/>
        </p:nvPicPr>
        <p:blipFill>
          <a:blip r:embed="rId3" cstate="print"/>
          <a:stretch>
            <a:fillRect/>
          </a:stretch>
        </p:blipFill>
        <p:spPr>
          <a:xfrm>
            <a:off x="279305" y="457200"/>
            <a:ext cx="8817428" cy="5791200"/>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rm2.jpg"/>
          <p:cNvPicPr>
            <a:picLocks noChangeAspect="1"/>
          </p:cNvPicPr>
          <p:nvPr/>
        </p:nvPicPr>
        <p:blipFill>
          <a:blip r:embed="rId3" cstate="print"/>
          <a:stretch>
            <a:fillRect/>
          </a:stretch>
        </p:blipFill>
        <p:spPr>
          <a:xfrm>
            <a:off x="470691" y="381000"/>
            <a:ext cx="8418476" cy="5943600"/>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rmingham-3.jpg"/>
          <p:cNvPicPr>
            <a:picLocks noChangeAspect="1"/>
          </p:cNvPicPr>
          <p:nvPr/>
        </p:nvPicPr>
        <p:blipFill>
          <a:blip r:embed="rId3" cstate="print"/>
          <a:stretch>
            <a:fillRect/>
          </a:stretch>
        </p:blipFill>
        <p:spPr>
          <a:xfrm>
            <a:off x="1123950" y="596900"/>
            <a:ext cx="6896100" cy="5664200"/>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chonwash.jpg"/>
          <p:cNvPicPr>
            <a:picLocks noChangeAspect="1"/>
          </p:cNvPicPr>
          <p:nvPr/>
        </p:nvPicPr>
        <p:blipFill>
          <a:blip r:embed="rId3" cstate="print"/>
          <a:stretch>
            <a:fillRect/>
          </a:stretch>
        </p:blipFill>
        <p:spPr>
          <a:xfrm>
            <a:off x="2190750" y="395287"/>
            <a:ext cx="4762500" cy="6067425"/>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1719</TotalTime>
  <Words>34</Words>
  <Application>Microsoft Office PowerPoint</Application>
  <PresentationFormat>On-screen Show (4:3)</PresentationFormat>
  <Paragraphs>63</Paragraphs>
  <Slides>48</Slides>
  <Notes>30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41</cp:revision>
  <dcterms:created xsi:type="dcterms:W3CDTF">2010-02-15T16:34:25Z</dcterms:created>
  <dcterms:modified xsi:type="dcterms:W3CDTF">2012-09-27T13:32:49Z</dcterms:modified>
</cp:coreProperties>
</file>