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92" r:id="rId2"/>
    <p:sldId id="289" r:id="rId3"/>
    <p:sldId id="274" r:id="rId4"/>
    <p:sldId id="276" r:id="rId5"/>
    <p:sldId id="286" r:id="rId6"/>
    <p:sldId id="270" r:id="rId7"/>
    <p:sldId id="271" r:id="rId8"/>
    <p:sldId id="261" r:id="rId9"/>
    <p:sldId id="263" r:id="rId10"/>
    <p:sldId id="264" r:id="rId11"/>
    <p:sldId id="266" r:id="rId12"/>
    <p:sldId id="267" r:id="rId13"/>
    <p:sldId id="285" r:id="rId14"/>
    <p:sldId id="268" r:id="rId15"/>
    <p:sldId id="269" r:id="rId16"/>
    <p:sldId id="278" r:id="rId17"/>
    <p:sldId id="279" r:id="rId18"/>
    <p:sldId id="295" r:id="rId19"/>
    <p:sldId id="258" r:id="rId20"/>
    <p:sldId id="259" r:id="rId21"/>
    <p:sldId id="260" r:id="rId22"/>
    <p:sldId id="280" r:id="rId23"/>
    <p:sldId id="281" r:id="rId24"/>
    <p:sldId id="293" r:id="rId25"/>
    <p:sldId id="294" r:id="rId26"/>
    <p:sldId id="284" r:id="rId27"/>
    <p:sldId id="287" r:id="rId28"/>
    <p:sldId id="288" r:id="rId29"/>
    <p:sldId id="291"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7" autoAdjust="0"/>
    <p:restoredTop sz="94660"/>
  </p:normalViewPr>
  <p:slideViewPr>
    <p:cSldViewPr>
      <p:cViewPr varScale="1">
        <p:scale>
          <a:sx n="86" d="100"/>
          <a:sy n="86" d="100"/>
        </p:scale>
        <p:origin x="-1494"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2B67F8F-D2F6-4ABD-A402-DC1A3842AB89}" type="datetimeFigureOut">
              <a:rPr lang="en-US" smtClean="0"/>
              <a:pPr/>
              <a:t>19-Apr-12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2BE5836-47DD-42FC-874A-782BCC6B3873}"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BE5836-47DD-42FC-874A-782BCC6B3873}"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BE5836-47DD-42FC-874A-782BCC6B3873}"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BE5836-47DD-42FC-874A-782BCC6B3873}"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BE5836-47DD-42FC-874A-782BCC6B3873}"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BE5836-47DD-42FC-874A-782BCC6B3873}"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8CF2F4-9E67-42B8-A6B9-5B1DF1477766}"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0EE39B7-983B-45BE-8F60-2BEBE7E06568}"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54D9168-D830-4439-A61E-E0B0553A2655}"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54D9168-D830-4439-A61E-E0B0553A2655}"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54D9168-D830-4439-A61E-E0B0553A2655}"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EF36C3-6E58-437F-B108-EFF19A70BEB5}"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EF36C3-6E58-437F-B108-EFF19A70BEB5}"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BE5836-47DD-42FC-874A-782BCC6B3873}"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EF36C3-6E58-437F-B108-EFF19A70BEB5}"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EF36C3-6E58-437F-B108-EFF19A70BEB5}"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BE5836-47DD-42FC-874A-782BCC6B3873}"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BE5836-47DD-42FC-874A-782BCC6B3873}"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BE5836-47DD-42FC-874A-782BCC6B3873}"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AAF4C70-7367-49E5-BA30-B08CA3FB3A66}"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AAF4C70-7367-49E5-BA30-B08CA3FB3A66}"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AAF4C70-7367-49E5-BA30-B08CA3FB3A66}"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BE5836-47DD-42FC-874A-782BCC6B3873}"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BE5836-47DD-42FC-874A-782BCC6B3873}"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BE5836-47DD-42FC-874A-782BCC6B3873}"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BE5836-47DD-42FC-874A-782BCC6B3873}" type="slidenum">
              <a:rPr lang="en-US" smtClean="0"/>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BE5836-47DD-42FC-874A-782BCC6B3873}" type="slidenum">
              <a:rPr lang="en-US" smtClean="0"/>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BE5836-47DD-42FC-874A-782BCC6B3873}" type="slidenum">
              <a:rPr lang="en-US" smtClean="0"/>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BE5836-47DD-42FC-874A-782BCC6B3873}" type="slidenum">
              <a:rPr lang="en-US" smtClean="0"/>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BE5836-47DD-42FC-874A-782BCC6B3873}" type="slidenum">
              <a:rPr lang="en-US" smtClean="0"/>
              <a:pPr/>
              <a:t>29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259A21D-82D0-4188-8514-B99C8C4D3825}" type="datetimeFigureOut">
              <a:rPr lang="en-US" smtClean="0"/>
              <a:pPr/>
              <a:t>19-Apr-12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420426-A758-439A-A637-2485025BB17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259A21D-82D0-4188-8514-B99C8C4D3825}" type="datetimeFigureOut">
              <a:rPr lang="en-US" smtClean="0"/>
              <a:pPr/>
              <a:t>19-Apr-12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420426-A758-439A-A637-2485025BB17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259A21D-82D0-4188-8514-B99C8C4D3825}" type="datetimeFigureOut">
              <a:rPr lang="en-US" smtClean="0"/>
              <a:pPr/>
              <a:t>19-Apr-12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420426-A758-439A-A637-2485025BB17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259A21D-82D0-4188-8514-B99C8C4D3825}" type="datetimeFigureOut">
              <a:rPr lang="en-US" smtClean="0"/>
              <a:pPr/>
              <a:t>19-Apr-12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420426-A758-439A-A637-2485025BB17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259A21D-82D0-4188-8514-B99C8C4D3825}" type="datetimeFigureOut">
              <a:rPr lang="en-US" smtClean="0"/>
              <a:pPr/>
              <a:t>19-Apr-12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2420426-A758-439A-A637-2485025BB17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259A21D-82D0-4188-8514-B99C8C4D3825}" type="datetimeFigureOut">
              <a:rPr lang="en-US" smtClean="0"/>
              <a:pPr/>
              <a:t>19-Apr-12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2420426-A758-439A-A637-2485025BB17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259A21D-82D0-4188-8514-B99C8C4D3825}" type="datetimeFigureOut">
              <a:rPr lang="en-US" smtClean="0"/>
              <a:pPr/>
              <a:t>19-Apr-12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2420426-A758-439A-A637-2485025BB17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259A21D-82D0-4188-8514-B99C8C4D3825}" type="datetimeFigureOut">
              <a:rPr lang="en-US" smtClean="0"/>
              <a:pPr/>
              <a:t>19-Apr-12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420426-A758-439A-A637-2485025BB17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259A21D-82D0-4188-8514-B99C8C4D3825}" type="datetimeFigureOut">
              <a:rPr lang="en-US" smtClean="0"/>
              <a:pPr/>
              <a:t>19-Apr-12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420426-A758-439A-A637-2485025BB17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259A21D-82D0-4188-8514-B99C8C4D3825}" type="datetimeFigureOut">
              <a:rPr lang="en-US" smtClean="0"/>
              <a:pPr/>
              <a:t>19-Apr-12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420426-A758-439A-A637-2485025BB17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259A21D-82D0-4188-8514-B99C8C4D3825}" type="datetimeFigureOut">
              <a:rPr lang="en-US" smtClean="0"/>
              <a:pPr/>
              <a:t>19-Apr-12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420426-A758-439A-A637-2485025BB17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59A21D-82D0-4188-8514-B99C8C4D3825}" type="datetimeFigureOut">
              <a:rPr lang="en-US" smtClean="0"/>
              <a:pPr/>
              <a:t>19-Apr-12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420426-A758-439A-A637-2485025BB17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hyperlink" Target="http://voteview.com/blog/?p=349"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85800" y="685800"/>
            <a:ext cx="7620000" cy="5078313"/>
          </a:xfrm>
          <a:prstGeom prst="rect">
            <a:avLst/>
          </a:prstGeom>
          <a:noFill/>
        </p:spPr>
        <p:txBody>
          <a:bodyPr wrap="square" rtlCol="0">
            <a:spAutoFit/>
          </a:bodyPr>
          <a:lstStyle/>
          <a:p>
            <a:pPr algn="ctr"/>
            <a:r>
              <a:rPr lang="en-US" dirty="0" smtClean="0"/>
              <a:t>Article I, Section 8 The Congress shall have Power: . . .</a:t>
            </a:r>
          </a:p>
          <a:p>
            <a:endParaRPr lang="en-US" dirty="0" smtClean="0"/>
          </a:p>
          <a:p>
            <a:r>
              <a:rPr lang="en-US" dirty="0" smtClean="0"/>
              <a:t>To regulate Commerce with foreign Nations, and among the several States, and with the Indian Tribes;</a:t>
            </a:r>
          </a:p>
          <a:p>
            <a:endParaRPr lang="en-US" dirty="0" smtClean="0"/>
          </a:p>
          <a:p>
            <a:r>
              <a:rPr lang="en-US" dirty="0" smtClean="0"/>
              <a:t> . . . To declare War, grant Letters of Marque and Reprisal, and make Rules concerning Captures on Land and Water;</a:t>
            </a:r>
          </a:p>
          <a:p>
            <a:endParaRPr lang="en-US" dirty="0" smtClean="0"/>
          </a:p>
          <a:p>
            <a:r>
              <a:rPr lang="en-US" dirty="0" smtClean="0"/>
              <a:t>To raise and support Armies, but no Appropriation of Money to that Use shall be for a longer Term than two Years;</a:t>
            </a:r>
          </a:p>
          <a:p>
            <a:endParaRPr lang="en-US" dirty="0" smtClean="0"/>
          </a:p>
          <a:p>
            <a:r>
              <a:rPr lang="en-US" dirty="0" smtClean="0"/>
              <a:t>To provide and maintain a Navy; </a:t>
            </a:r>
          </a:p>
          <a:p>
            <a:endParaRPr lang="en-US" dirty="0" smtClean="0"/>
          </a:p>
          <a:p>
            <a:pPr algn="ctr"/>
            <a:r>
              <a:rPr lang="en-US" dirty="0" smtClean="0"/>
              <a:t>Article II, Section 2</a:t>
            </a:r>
          </a:p>
          <a:p>
            <a:pPr algn="ctr"/>
            <a:endParaRPr lang="en-US" dirty="0" smtClean="0"/>
          </a:p>
          <a:p>
            <a:r>
              <a:rPr lang="en-US" dirty="0" smtClean="0"/>
              <a:t>[The President] shall have Power, by and with the Advice and Consent of the Senate, to make Treaties, provided two thirds of the Senators present concur; </a:t>
            </a:r>
            <a:br>
              <a:rPr lang="en-US" dirty="0" smtClean="0"/>
            </a:b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old-picture.com/daguerreotypes/pictures/John-Hale.jpg"/>
          <p:cNvPicPr>
            <a:picLocks noChangeAspect="1" noChangeArrowheads="1"/>
          </p:cNvPicPr>
          <p:nvPr/>
        </p:nvPicPr>
        <p:blipFill>
          <a:blip r:embed="rId3" cstate="print"/>
          <a:srcRect/>
          <a:stretch>
            <a:fillRect/>
          </a:stretch>
        </p:blipFill>
        <p:spPr bwMode="auto">
          <a:xfrm>
            <a:off x="1828800" y="-457200"/>
            <a:ext cx="5857875" cy="731520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cdill.jpg"/>
          <p:cNvPicPr>
            <a:picLocks noChangeAspect="1"/>
          </p:cNvPicPr>
          <p:nvPr/>
        </p:nvPicPr>
        <p:blipFill>
          <a:blip r:embed="rId3" cstate="print"/>
          <a:stretch>
            <a:fillRect/>
          </a:stretch>
        </p:blipFill>
        <p:spPr>
          <a:xfrm>
            <a:off x="579903" y="457200"/>
            <a:ext cx="8089247" cy="5867400"/>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iram Johnson - Utopian Revenge.jpg"/>
          <p:cNvPicPr>
            <a:picLocks noChangeAspect="1"/>
          </p:cNvPicPr>
          <p:nvPr/>
        </p:nvPicPr>
        <p:blipFill>
          <a:blip r:embed="rId3" cstate="print"/>
          <a:stretch>
            <a:fillRect/>
          </a:stretch>
        </p:blipFill>
        <p:spPr>
          <a:xfrm>
            <a:off x="565655" y="914400"/>
            <a:ext cx="8271164" cy="4876800"/>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596944" y="76651"/>
            <a:ext cx="7861256" cy="678134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hg.jpg"/>
          <p:cNvPicPr>
            <a:picLocks noChangeAspect="1"/>
          </p:cNvPicPr>
          <p:nvPr/>
        </p:nvPicPr>
        <p:blipFill>
          <a:blip r:embed="rId3" cstate="print"/>
          <a:stretch>
            <a:fillRect/>
          </a:stretch>
        </p:blipFill>
        <p:spPr>
          <a:xfrm>
            <a:off x="1905000" y="0"/>
            <a:ext cx="5334000" cy="6858000"/>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http://newstalgia.crooksandliars.com/files/uploads/2009/08/bbaa797314f74453_large_1cb7f.jpg"/>
          <p:cNvPicPr>
            <a:picLocks noChangeAspect="1" noChangeArrowheads="1"/>
          </p:cNvPicPr>
          <p:nvPr/>
        </p:nvPicPr>
        <p:blipFill>
          <a:blip r:embed="rId3" cstate="print"/>
          <a:srcRect/>
          <a:stretch>
            <a:fillRect/>
          </a:stretch>
        </p:blipFill>
        <p:spPr bwMode="auto">
          <a:xfrm>
            <a:off x="2514600" y="95250"/>
            <a:ext cx="4648200" cy="6640287"/>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descr="http://bioguide.congress.gov/bioguide/photo/P/P000098.jpg"/>
          <p:cNvPicPr>
            <a:picLocks noChangeAspect="1" noChangeArrowheads="1"/>
          </p:cNvPicPr>
          <p:nvPr/>
        </p:nvPicPr>
        <p:blipFill>
          <a:blip r:embed="rId3" cstate="print"/>
          <a:srcRect/>
          <a:stretch>
            <a:fillRect/>
          </a:stretch>
        </p:blipFill>
        <p:spPr bwMode="auto">
          <a:xfrm>
            <a:off x="1764884" y="0"/>
            <a:ext cx="5430540" cy="685800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0"/>
            <a:ext cx="8229600" cy="6555641"/>
          </a:xfrm>
          <a:prstGeom prst="rect">
            <a:avLst/>
          </a:prstGeom>
          <a:noFill/>
        </p:spPr>
        <p:txBody>
          <a:bodyPr wrap="square" rtlCol="0">
            <a:spAutoFit/>
          </a:bodyPr>
          <a:lstStyle/>
          <a:p>
            <a:r>
              <a:rPr lang="en-US" sz="2000" b="1" cap="small" dirty="0" smtClean="0"/>
              <a:t>           </a:t>
            </a:r>
            <a:r>
              <a:rPr lang="en-US" sz="2100" b="1" cap="small" dirty="0" smtClean="0"/>
              <a:t>President </a:t>
            </a:r>
            <a:r>
              <a:rPr lang="en-US" sz="2100" b="1" cap="small" dirty="0"/>
              <a:t>Johnson: </a:t>
            </a:r>
            <a:r>
              <a:rPr lang="en-US" sz="2100" dirty="0" smtClean="0"/>
              <a:t>You </a:t>
            </a:r>
            <a:r>
              <a:rPr lang="en-US" sz="2100" dirty="0"/>
              <a:t>want to know honestly how I feel?</a:t>
            </a:r>
          </a:p>
          <a:p>
            <a:r>
              <a:rPr lang="en-US" sz="2100" b="1" cap="small" dirty="0" smtClean="0"/>
              <a:t>           Jack </a:t>
            </a:r>
            <a:r>
              <a:rPr lang="en-US" sz="2100" b="1" cap="small" dirty="0"/>
              <a:t>Brooks</a:t>
            </a:r>
            <a:r>
              <a:rPr lang="en-US" sz="2100" b="1" dirty="0"/>
              <a:t>:</a:t>
            </a:r>
            <a:r>
              <a:rPr lang="en-US" sz="2100" dirty="0"/>
              <a:t> Yeah.</a:t>
            </a:r>
          </a:p>
          <a:p>
            <a:r>
              <a:rPr lang="en-US" sz="2100" b="1" cap="small" dirty="0" smtClean="0"/>
              <a:t>           President </a:t>
            </a:r>
            <a:r>
              <a:rPr lang="en-US" sz="2100" b="1" cap="small" dirty="0"/>
              <a:t>Johnson: </a:t>
            </a:r>
            <a:r>
              <a:rPr lang="en-US" sz="2100" dirty="0"/>
              <a:t> I’m really humiliated that I’m President, and I’ve got a friendly </a:t>
            </a:r>
            <a:r>
              <a:rPr lang="en-US" sz="2100" dirty="0" smtClean="0"/>
              <a:t>[Democratic] Speaker</a:t>
            </a:r>
            <a:r>
              <a:rPr lang="en-US" sz="2100" dirty="0"/>
              <a:t>, and I’ve got a friendly </a:t>
            </a:r>
            <a:r>
              <a:rPr lang="en-US" sz="2100" dirty="0" smtClean="0"/>
              <a:t>[Democratic] Majority </a:t>
            </a:r>
            <a:r>
              <a:rPr lang="en-US" sz="2100" dirty="0"/>
              <a:t>Leader, and I’ve got a friendly </a:t>
            </a:r>
            <a:r>
              <a:rPr lang="en-US" sz="2100" dirty="0" smtClean="0"/>
              <a:t>[Texas congressman] Albert </a:t>
            </a:r>
            <a:r>
              <a:rPr lang="en-US" sz="2100" dirty="0"/>
              <a:t>Thomas, I’ve got a friendly Jack Brooks, and Otto </a:t>
            </a:r>
            <a:r>
              <a:rPr lang="en-US" sz="2100" dirty="0" err="1"/>
              <a:t>Passman</a:t>
            </a:r>
            <a:r>
              <a:rPr lang="en-US" sz="2100" dirty="0"/>
              <a:t> is king. I think that’s disgraceful in this country.</a:t>
            </a:r>
          </a:p>
          <a:p>
            <a:r>
              <a:rPr lang="en-US" sz="2100" dirty="0" smtClean="0"/>
              <a:t>         Because </a:t>
            </a:r>
            <a:r>
              <a:rPr lang="en-US" sz="2100" dirty="0"/>
              <a:t>I want to tell you when I see you the next </a:t>
            </a:r>
            <a:r>
              <a:rPr lang="en-US" sz="2100" dirty="0" smtClean="0"/>
              <a:t>time, confidentially</a:t>
            </a:r>
            <a:r>
              <a:rPr lang="en-US" sz="2100" dirty="0"/>
              <a:t>—</a:t>
            </a:r>
          </a:p>
          <a:p>
            <a:r>
              <a:rPr lang="en-US" sz="2100" b="1" cap="small" dirty="0" smtClean="0"/>
              <a:t>         Brooks</a:t>
            </a:r>
            <a:r>
              <a:rPr lang="en-US" sz="2100" b="1" dirty="0"/>
              <a:t>:</a:t>
            </a:r>
            <a:r>
              <a:rPr lang="en-US" sz="2100" dirty="0"/>
              <a:t> Mm-hmm.</a:t>
            </a:r>
          </a:p>
          <a:p>
            <a:r>
              <a:rPr lang="en-US" sz="2100" b="1" cap="small" dirty="0" smtClean="0"/>
              <a:t>         President </a:t>
            </a:r>
            <a:r>
              <a:rPr lang="en-US" sz="2100" b="1" cap="small" dirty="0"/>
              <a:t>Johnson: </a:t>
            </a:r>
            <a:r>
              <a:rPr lang="en-US" sz="2100" dirty="0"/>
              <a:t> —what we’re looking at in the world. And it’s a hell of a lot worse than it was last year. And you’re giving us 3 billion [dollars] to deal with, and you gave Kennedy 3.9 [billion dollars].</a:t>
            </a:r>
          </a:p>
          <a:p>
            <a:r>
              <a:rPr lang="en-US" sz="2100" dirty="0" smtClean="0"/>
              <a:t>          And </a:t>
            </a:r>
            <a:r>
              <a:rPr lang="en-US" sz="2100" dirty="0"/>
              <a:t>I don’t think that’s fair, and I don’t think it’s right. I think it’s awful that a goddamned Cajun from the hills of Louisiana has got more power—</a:t>
            </a:r>
          </a:p>
          <a:p>
            <a:r>
              <a:rPr lang="en-US" sz="2100" b="1" cap="small" dirty="0" smtClean="0"/>
              <a:t>          Brooks</a:t>
            </a:r>
            <a:r>
              <a:rPr lang="en-US" sz="2100" b="1" dirty="0"/>
              <a:t>:</a:t>
            </a:r>
            <a:r>
              <a:rPr lang="en-US" sz="2100" dirty="0"/>
              <a:t> He’s no Frenchman, though!</a:t>
            </a:r>
          </a:p>
          <a:p>
            <a:r>
              <a:rPr lang="en-US" sz="2100" b="1" cap="small" dirty="0" smtClean="0"/>
              <a:t>          President </a:t>
            </a:r>
            <a:r>
              <a:rPr lang="en-US" sz="2100" b="1" cap="small" dirty="0"/>
              <a:t>Johnson: </a:t>
            </a:r>
            <a:r>
              <a:rPr lang="en-US" sz="2100" dirty="0"/>
              <a:t> —has got more power than all of us. I just think that’s awful.</a:t>
            </a:r>
          </a:p>
          <a:p>
            <a:r>
              <a:rPr lang="en-US" sz="2100" b="1" cap="small" dirty="0" smtClean="0"/>
              <a:t>          Brooks</a:t>
            </a:r>
            <a:r>
              <a:rPr lang="en-US" sz="2100" b="1" dirty="0"/>
              <a:t>:</a:t>
            </a:r>
            <a:r>
              <a:rPr lang="en-US" sz="2100" dirty="0"/>
              <a:t> Yes</a:t>
            </a:r>
            <a:r>
              <a:rPr lang="en-US" sz="2100" dirty="0" smtClean="0"/>
              <a:t>.</a:t>
            </a:r>
            <a:r>
              <a:rPr lang="en-US" sz="2100" b="1" cap="small" dirty="0" smtClean="0"/>
              <a:t>          </a:t>
            </a:r>
            <a:endParaRPr lang="en-US" sz="21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152400"/>
            <a:ext cx="7696200" cy="7109639"/>
          </a:xfrm>
          <a:prstGeom prst="rect">
            <a:avLst/>
          </a:prstGeom>
          <a:noFill/>
        </p:spPr>
        <p:txBody>
          <a:bodyPr wrap="square" rtlCol="0">
            <a:spAutoFit/>
          </a:bodyPr>
          <a:lstStyle/>
          <a:p>
            <a:r>
              <a:rPr lang="en-US" sz="2000" b="1" cap="small" dirty="0" smtClean="0"/>
              <a:t>        	 </a:t>
            </a:r>
            <a:r>
              <a:rPr lang="en-US" sz="2100" b="1" cap="small" dirty="0" smtClean="0"/>
              <a:t>President Johnson: </a:t>
            </a:r>
            <a:r>
              <a:rPr lang="en-US" sz="2100" dirty="0" smtClean="0"/>
              <a:t> But that’s what you’ve got to do. And some day we’ll get our way, and if I ever walk up in the cold of night and a rattlesnake’s out there and about ready to get him, I </a:t>
            </a:r>
            <a:r>
              <a:rPr lang="en-US" sz="2100" dirty="0" err="1" smtClean="0"/>
              <a:t>ain’t</a:t>
            </a:r>
            <a:r>
              <a:rPr lang="en-US" sz="2100" dirty="0" smtClean="0"/>
              <a:t> going to pull him off—I’ll tell you that.</a:t>
            </a:r>
          </a:p>
          <a:p>
            <a:r>
              <a:rPr lang="en-US" sz="2100" b="1" cap="small" dirty="0" smtClean="0"/>
              <a:t>	Brooks</a:t>
            </a:r>
            <a:r>
              <a:rPr lang="en-US" sz="2100" b="1" dirty="0" smtClean="0"/>
              <a:t>:</a:t>
            </a:r>
            <a:r>
              <a:rPr lang="en-US" sz="2100" dirty="0" smtClean="0"/>
              <a:t> No, I understand. </a:t>
            </a:r>
          </a:p>
          <a:p>
            <a:r>
              <a:rPr lang="en-US" sz="2100" b="1" cap="small" dirty="0" smtClean="0"/>
              <a:t>       	President Johnson: </a:t>
            </a:r>
            <a:r>
              <a:rPr lang="en-US" sz="2100" dirty="0" smtClean="0"/>
              <a:t> Now, you remember that.</a:t>
            </a:r>
          </a:p>
          <a:p>
            <a:r>
              <a:rPr lang="en-US" sz="2100" b="1" cap="small" dirty="0" smtClean="0"/>
              <a:t>        	Brooks</a:t>
            </a:r>
            <a:r>
              <a:rPr lang="en-US" sz="2100" b="1" dirty="0" smtClean="0"/>
              <a:t>:</a:t>
            </a:r>
            <a:r>
              <a:rPr lang="en-US" sz="2100" dirty="0" smtClean="0"/>
              <a:t> I want </a:t>
            </a:r>
            <a:r>
              <a:rPr lang="en-US" sz="2100" i="1" dirty="0" smtClean="0"/>
              <a:t>you </a:t>
            </a:r>
            <a:r>
              <a:rPr lang="en-US" sz="2100" dirty="0" smtClean="0"/>
              <a:t>to remember it. We’ve got some people from—</a:t>
            </a:r>
          </a:p>
          <a:p>
            <a:r>
              <a:rPr lang="en-US" sz="2100" b="1" cap="small" dirty="0" smtClean="0"/>
              <a:t>        	President Johnson: </a:t>
            </a:r>
            <a:r>
              <a:rPr lang="en-US" sz="2100" dirty="0" smtClean="0"/>
              <a:t> I remember it. Now, you just go and tell all these Texans that want to hit Russia that I want to put those sons of bitches in uniform.</a:t>
            </a:r>
          </a:p>
          <a:p>
            <a:r>
              <a:rPr lang="en-US" sz="2100" b="1" cap="small" dirty="0" smtClean="0"/>
              <a:t>         	Brooks</a:t>
            </a:r>
            <a:r>
              <a:rPr lang="en-US" sz="2100" b="1" dirty="0" smtClean="0"/>
              <a:t>:</a:t>
            </a:r>
            <a:r>
              <a:rPr lang="en-US" sz="2100" dirty="0" smtClean="0"/>
              <a:t> They ought to be.</a:t>
            </a:r>
          </a:p>
          <a:p>
            <a:r>
              <a:rPr lang="en-US" sz="2100" b="1" cap="small" dirty="0" smtClean="0"/>
              <a:t>         	President Johnson: </a:t>
            </a:r>
            <a:r>
              <a:rPr lang="en-US" sz="2100" dirty="0" smtClean="0"/>
              <a:t> </a:t>
            </a:r>
            <a:r>
              <a:rPr lang="en-US" sz="2100" smtClean="0"/>
              <a:t>Let ‘em</a:t>
            </a:r>
            <a:r>
              <a:rPr lang="en-US" sz="2100" dirty="0" smtClean="0"/>
              <a:t> go fight the Communists for a while. They like to talk a big game—</a:t>
            </a:r>
          </a:p>
          <a:p>
            <a:r>
              <a:rPr lang="en-US" sz="2100" b="1" cap="small" dirty="0" smtClean="0"/>
              <a:t>          	Brooks</a:t>
            </a:r>
            <a:r>
              <a:rPr lang="en-US" sz="2100" b="1" dirty="0" smtClean="0"/>
              <a:t>:</a:t>
            </a:r>
            <a:r>
              <a:rPr lang="en-US" sz="2100" dirty="0" smtClean="0"/>
              <a:t> Yeah.</a:t>
            </a:r>
          </a:p>
          <a:p>
            <a:r>
              <a:rPr lang="en-US" sz="2100" b="1" cap="small" dirty="0"/>
              <a:t> </a:t>
            </a:r>
            <a:r>
              <a:rPr lang="en-US" sz="2100" b="1" cap="small" dirty="0" smtClean="0"/>
              <a:t>          	President Johnson: </a:t>
            </a:r>
            <a:r>
              <a:rPr lang="en-US" sz="2100" dirty="0" smtClean="0"/>
              <a:t> —but they don’t want to do a damn thing about it.</a:t>
            </a:r>
          </a:p>
          <a:p>
            <a:r>
              <a:rPr lang="en-US" sz="2100" b="1" cap="small" dirty="0" smtClean="0"/>
              <a:t>           	Brooks</a:t>
            </a:r>
            <a:r>
              <a:rPr lang="en-US" sz="2100" b="1" dirty="0" smtClean="0"/>
              <a:t>:</a:t>
            </a:r>
            <a:r>
              <a:rPr lang="en-US" sz="2100" dirty="0" smtClean="0"/>
              <a:t> I’m with you.</a:t>
            </a:r>
          </a:p>
          <a:p>
            <a:r>
              <a:rPr lang="en-US" sz="2100" b="1" cap="small" dirty="0"/>
              <a:t> </a:t>
            </a:r>
            <a:r>
              <a:rPr lang="en-US" sz="2100" b="1" cap="small" dirty="0" smtClean="0"/>
              <a:t>          	President Johnson: </a:t>
            </a:r>
            <a:r>
              <a:rPr lang="en-US" sz="2100" dirty="0" smtClean="0"/>
              <a:t> OK.</a:t>
            </a:r>
          </a:p>
          <a:p>
            <a:r>
              <a:rPr lang="en-US" sz="2100" b="1" cap="small" dirty="0" smtClean="0"/>
              <a:t>           	Brooks</a:t>
            </a:r>
            <a:r>
              <a:rPr lang="en-US" sz="2100" b="1" dirty="0" smtClean="0"/>
              <a:t>:</a:t>
            </a:r>
            <a:r>
              <a:rPr lang="en-US" sz="2100" dirty="0" smtClean="0"/>
              <a:t> Good night. Bless your heart.</a:t>
            </a:r>
          </a:p>
          <a:p>
            <a:endParaRPr lang="en-US" dirty="0" smtClean="0"/>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http://farm4.static.flickr.com/3597/3434341108_9f9113b427.jpg"/>
          <p:cNvPicPr>
            <a:picLocks noChangeAspect="1" noChangeArrowheads="1"/>
          </p:cNvPicPr>
          <p:nvPr/>
        </p:nvPicPr>
        <p:blipFill>
          <a:blip r:embed="rId3" cstate="print"/>
          <a:srcRect/>
          <a:stretch>
            <a:fillRect/>
          </a:stretch>
        </p:blipFill>
        <p:spPr bwMode="auto">
          <a:xfrm>
            <a:off x="0" y="685799"/>
            <a:ext cx="8988178" cy="6004103"/>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descr="Senator Stuart Symington."/>
          <p:cNvPicPr>
            <a:picLocks noChangeAspect="1" noChangeArrowheads="1"/>
          </p:cNvPicPr>
          <p:nvPr/>
        </p:nvPicPr>
        <p:blipFill>
          <a:blip r:embed="rId3" cstate="print"/>
          <a:srcRect/>
          <a:stretch>
            <a:fillRect/>
          </a:stretch>
        </p:blipFill>
        <p:spPr bwMode="auto">
          <a:xfrm>
            <a:off x="2667000" y="-7536"/>
            <a:ext cx="4724400" cy="6522496"/>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hoto (5).PNG"/>
          <p:cNvPicPr>
            <a:picLocks noChangeAspect="1"/>
          </p:cNvPicPr>
          <p:nvPr/>
        </p:nvPicPr>
        <p:blipFill>
          <a:blip r:embed="rId3" cstate="print"/>
          <a:stretch>
            <a:fillRect/>
          </a:stretch>
        </p:blipFill>
        <p:spPr>
          <a:xfrm>
            <a:off x="2015109" y="228600"/>
            <a:ext cx="5176143" cy="63246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0"/>
            <a:ext cx="8229600" cy="7125027"/>
          </a:xfrm>
          <a:prstGeom prst="rect">
            <a:avLst/>
          </a:prstGeom>
          <a:noFill/>
        </p:spPr>
        <p:txBody>
          <a:bodyPr wrap="square" rtlCol="0">
            <a:spAutoFit/>
          </a:bodyPr>
          <a:lstStyle/>
          <a:p>
            <a:r>
              <a:rPr lang="en-US" b="1" dirty="0" smtClean="0"/>
              <a:t>	</a:t>
            </a:r>
            <a:r>
              <a:rPr lang="en-US" sz="2000" b="1" cap="small" dirty="0" smtClean="0"/>
              <a:t>President </a:t>
            </a:r>
            <a:r>
              <a:rPr lang="en-US" sz="2000" b="1" cap="small" dirty="0"/>
              <a:t>Johnson:</a:t>
            </a:r>
            <a:r>
              <a:rPr lang="en-US" sz="2000" dirty="0"/>
              <a:t> I’ve got to make a decision on those [Phantoms], and I want to make it as soon as—far enough ahead of time, before I go out [of office], not to be the last thing.</a:t>
            </a:r>
          </a:p>
          <a:p>
            <a:r>
              <a:rPr lang="en-US" sz="2000" dirty="0" smtClean="0"/>
              <a:t>	But </a:t>
            </a:r>
            <a:r>
              <a:rPr lang="en-US" sz="2000" dirty="0"/>
              <a:t>I want the Russians to turn me down on disarmament. I’ve got a letter in his [</a:t>
            </a:r>
            <a:r>
              <a:rPr lang="en-US" sz="2000" dirty="0" err="1"/>
              <a:t>Alexsey</a:t>
            </a:r>
            <a:r>
              <a:rPr lang="en-US" sz="2000" dirty="0"/>
              <a:t> Kosygin’s] lap now.</a:t>
            </a:r>
          </a:p>
          <a:p>
            <a:r>
              <a:rPr lang="en-US" sz="2000" dirty="0" smtClean="0"/>
              <a:t>	And </a:t>
            </a:r>
            <a:r>
              <a:rPr lang="en-US" sz="2000" dirty="0"/>
              <a:t>this idiot of </a:t>
            </a:r>
            <a:r>
              <a:rPr lang="en-US" sz="2000" dirty="0" smtClean="0"/>
              <a:t>a </a:t>
            </a:r>
            <a:r>
              <a:rPr lang="en-US" sz="2000" dirty="0"/>
              <a:t>Symington has sent us word that if I don’t give Israel the Phantoms, that he’s going to kill our [foreign military] sale bill, where we can sell planes. If I don’t go ahead and give ‘</a:t>
            </a:r>
            <a:r>
              <a:rPr lang="en-US" sz="2000" dirty="0" err="1"/>
              <a:t>em</a:t>
            </a:r>
            <a:r>
              <a:rPr lang="en-US" sz="2000" dirty="0"/>
              <a:t> to ‘</a:t>
            </a:r>
            <a:r>
              <a:rPr lang="en-US" sz="2000" dirty="0" err="1"/>
              <a:t>em</a:t>
            </a:r>
            <a:r>
              <a:rPr lang="en-US" sz="2000" dirty="0"/>
              <a:t> [the Israelis].</a:t>
            </a:r>
          </a:p>
          <a:p>
            <a:r>
              <a:rPr lang="en-US" sz="2000" dirty="0" smtClean="0"/>
              <a:t>	And </a:t>
            </a:r>
            <a:r>
              <a:rPr lang="en-US" sz="2000" dirty="0"/>
              <a:t>I can’t do it until Kosygin answers me. He’s not going to pee a drop with me: I know that. But I’ve got to have that behind me so I’ve got that as an excuse. [I can] say, “By God, I’ve tried everything. I tried a conference, I tried a proposal, I tried letters, I tried meetings, I pled with him. And finally he turned it down, and I just—there’s no other alternative. I have no course in the world except this.”</a:t>
            </a:r>
          </a:p>
          <a:p>
            <a:r>
              <a:rPr lang="en-US" sz="2000" b="1" dirty="0" smtClean="0"/>
              <a:t>	</a:t>
            </a:r>
            <a:r>
              <a:rPr lang="en-US" sz="2000" b="1" cap="small" dirty="0" smtClean="0"/>
              <a:t>Abe </a:t>
            </a:r>
            <a:r>
              <a:rPr lang="en-US" sz="2000" b="1" cap="small" dirty="0"/>
              <a:t>Fortas</a:t>
            </a:r>
            <a:r>
              <a:rPr lang="en-US" sz="2000" b="1" dirty="0"/>
              <a:t>:</a:t>
            </a:r>
            <a:r>
              <a:rPr lang="en-US" sz="2000" dirty="0"/>
              <a:t> Yeah. That’s right.</a:t>
            </a:r>
          </a:p>
          <a:p>
            <a:r>
              <a:rPr lang="en-US" sz="2000" b="1" dirty="0" smtClean="0"/>
              <a:t>	</a:t>
            </a:r>
            <a:r>
              <a:rPr lang="en-US" sz="2000" b="1" cap="small" dirty="0" smtClean="0"/>
              <a:t>President Johnson:</a:t>
            </a:r>
            <a:r>
              <a:rPr lang="en-US" sz="2000" dirty="0"/>
              <a:t> And that’s what I’m trying to do.</a:t>
            </a:r>
          </a:p>
          <a:p>
            <a:r>
              <a:rPr lang="en-US" sz="2000" dirty="0" smtClean="0"/>
              <a:t>	Now</a:t>
            </a:r>
            <a:r>
              <a:rPr lang="en-US" sz="2000" dirty="0"/>
              <a:t>, I never have told anybody I’m going to give ‘</a:t>
            </a:r>
            <a:r>
              <a:rPr lang="en-US" sz="2000" dirty="0" err="1"/>
              <a:t>em</a:t>
            </a:r>
            <a:r>
              <a:rPr lang="en-US" sz="2000" dirty="0"/>
              <a:t> to ‘</a:t>
            </a:r>
            <a:r>
              <a:rPr lang="en-US" sz="2000" dirty="0" err="1"/>
              <a:t>em</a:t>
            </a:r>
            <a:r>
              <a:rPr lang="en-US" sz="2000" dirty="0"/>
              <a:t> [the Israelis]. But I made up my mind a long time ago I was going to give ‘</a:t>
            </a:r>
            <a:r>
              <a:rPr lang="en-US" sz="2000" dirty="0" err="1"/>
              <a:t>em</a:t>
            </a:r>
            <a:r>
              <a:rPr lang="en-US" sz="2000" dirty="0"/>
              <a:t> to ‘</a:t>
            </a:r>
            <a:r>
              <a:rPr lang="en-US" sz="2000" dirty="0" err="1"/>
              <a:t>em</a:t>
            </a:r>
            <a:r>
              <a:rPr lang="en-US" sz="2000" dirty="0"/>
              <a:t>. But I’m not going to give ‘</a:t>
            </a:r>
            <a:r>
              <a:rPr lang="en-US" sz="2000" dirty="0" err="1"/>
              <a:t>em</a:t>
            </a:r>
            <a:r>
              <a:rPr lang="en-US" sz="2000" dirty="0"/>
              <a:t> to ‘</a:t>
            </a:r>
            <a:r>
              <a:rPr lang="en-US" sz="2000" dirty="0" err="1"/>
              <a:t>em</a:t>
            </a:r>
            <a:r>
              <a:rPr lang="en-US" sz="2000" dirty="0"/>
              <a:t> unless I can protect myself. I’m not going to be a goddamned arms merchant! I’m going to make them [the Soviets] to be the outlaws if I can.</a:t>
            </a:r>
          </a:p>
          <a:p>
            <a:r>
              <a:rPr lang="en-US" sz="1900" b="1" dirty="0" smtClean="0"/>
              <a:t>	</a:t>
            </a:r>
            <a:endParaRPr lang="en-US" sz="1900" dirty="0"/>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381000"/>
            <a:ext cx="7924800" cy="5909310"/>
          </a:xfrm>
          <a:prstGeom prst="rect">
            <a:avLst/>
          </a:prstGeom>
          <a:noFill/>
        </p:spPr>
        <p:txBody>
          <a:bodyPr wrap="square" rtlCol="0">
            <a:spAutoFit/>
          </a:bodyPr>
          <a:lstStyle/>
          <a:p>
            <a:r>
              <a:rPr lang="en-US" b="1" dirty="0" smtClean="0"/>
              <a:t>	</a:t>
            </a:r>
            <a:r>
              <a:rPr lang="en-US" sz="2100" b="1" cap="small" dirty="0" smtClean="0"/>
              <a:t>Fortas</a:t>
            </a:r>
            <a:r>
              <a:rPr lang="en-US" sz="2100" b="1" dirty="0" smtClean="0"/>
              <a:t>:</a:t>
            </a:r>
            <a:r>
              <a:rPr lang="en-US" sz="2100" dirty="0" smtClean="0"/>
              <a:t> Sure. I think that’s very good. </a:t>
            </a:r>
          </a:p>
          <a:p>
            <a:r>
              <a:rPr lang="en-US" sz="2100" b="1" dirty="0"/>
              <a:t>	</a:t>
            </a:r>
            <a:r>
              <a:rPr lang="en-US" sz="2100" b="1" cap="small" dirty="0" smtClean="0"/>
              <a:t>President </a:t>
            </a:r>
            <a:r>
              <a:rPr lang="en-US" sz="2100" b="1" cap="small" dirty="0"/>
              <a:t>Johnson</a:t>
            </a:r>
            <a:r>
              <a:rPr lang="en-US" sz="2100" b="1" dirty="0"/>
              <a:t>:</a:t>
            </a:r>
            <a:r>
              <a:rPr lang="en-US" sz="2100" dirty="0"/>
              <a:t> Now, that’s what I’m trying to do.</a:t>
            </a:r>
          </a:p>
          <a:p>
            <a:r>
              <a:rPr lang="en-US" sz="2100" dirty="0" smtClean="0"/>
              <a:t>	And </a:t>
            </a:r>
            <a:r>
              <a:rPr lang="en-US" sz="2100" dirty="0"/>
              <a:t>this little </a:t>
            </a:r>
            <a:r>
              <a:rPr lang="en-US" sz="2100" dirty="0" smtClean="0"/>
              <a:t>Effie [Ephraim </a:t>
            </a:r>
            <a:r>
              <a:rPr lang="en-US" sz="2100" dirty="0" err="1" smtClean="0"/>
              <a:t>Evron</a:t>
            </a:r>
            <a:r>
              <a:rPr lang="en-US" sz="2100" dirty="0" smtClean="0"/>
              <a:t>, minister in the Israeli embassy], is </a:t>
            </a:r>
            <a:r>
              <a:rPr lang="en-US" sz="2100" dirty="0"/>
              <a:t>the only one I think </a:t>
            </a:r>
            <a:r>
              <a:rPr lang="en-US" sz="2100" dirty="0" smtClean="0"/>
              <a:t>in their organization that’s </a:t>
            </a:r>
            <a:r>
              <a:rPr lang="en-US" sz="2100" dirty="0"/>
              <a:t>got sense enough </a:t>
            </a:r>
            <a:r>
              <a:rPr lang="en-US" sz="2100" dirty="0" smtClean="0"/>
              <a:t>to </a:t>
            </a:r>
            <a:r>
              <a:rPr lang="en-US" sz="2100" dirty="0"/>
              <a:t>see it. He sees it all the time. He’s just as bright as that goddamned </a:t>
            </a:r>
            <a:r>
              <a:rPr lang="en-US" sz="2100" dirty="0" smtClean="0"/>
              <a:t>Yuki </a:t>
            </a:r>
            <a:r>
              <a:rPr lang="en-US" sz="2100" dirty="0"/>
              <a:t>dog of mine. He catches everything that comes along without telling him. So he helps.</a:t>
            </a:r>
          </a:p>
          <a:p>
            <a:r>
              <a:rPr lang="en-US" sz="2100" dirty="0" smtClean="0"/>
              <a:t>	But </a:t>
            </a:r>
            <a:r>
              <a:rPr lang="en-US" sz="2100" dirty="0"/>
              <a:t>Symington is just the biggest </a:t>
            </a:r>
            <a:r>
              <a:rPr lang="en-US" sz="2100" dirty="0" err="1"/>
              <a:t>muddlehead</a:t>
            </a:r>
            <a:r>
              <a:rPr lang="en-US" sz="2100" dirty="0"/>
              <a:t> I ever saw. I thought you and Clark Clifford could advise somebody. [</a:t>
            </a:r>
            <a:r>
              <a:rPr lang="en-US" sz="2100" i="1" dirty="0"/>
              <a:t>teasingly</a:t>
            </a:r>
            <a:r>
              <a:rPr lang="en-US" sz="2100" dirty="0"/>
              <a:t>] Are all of your clients </a:t>
            </a:r>
            <a:r>
              <a:rPr lang="en-US" sz="2100" dirty="0" err="1"/>
              <a:t>muddleheads</a:t>
            </a:r>
            <a:r>
              <a:rPr lang="en-US" sz="2100" dirty="0"/>
              <a:t> like me and Symington? [</a:t>
            </a:r>
            <a:r>
              <a:rPr lang="en-US" sz="2100" i="1" dirty="0"/>
              <a:t>Fortas laughs heartily</a:t>
            </a:r>
            <a:r>
              <a:rPr lang="en-US" sz="2100" dirty="0"/>
              <a:t>.] I don’t understand it.</a:t>
            </a:r>
          </a:p>
          <a:p>
            <a:r>
              <a:rPr lang="en-US" sz="2100" b="1" dirty="0" smtClean="0"/>
              <a:t>	</a:t>
            </a:r>
            <a:r>
              <a:rPr lang="en-US" sz="2100" b="1" cap="small" dirty="0" smtClean="0"/>
              <a:t>Fortas</a:t>
            </a:r>
            <a:r>
              <a:rPr lang="en-US" sz="2100" b="1" dirty="0"/>
              <a:t>:</a:t>
            </a:r>
            <a:r>
              <a:rPr lang="en-US" sz="2100" dirty="0"/>
              <a:t> Well, Stuart is absolutely one. I don’t know—he’s just got . . . Hell, I </a:t>
            </a:r>
            <a:r>
              <a:rPr lang="en-US" sz="2100" dirty="0" smtClean="0"/>
              <a:t>don’t </a:t>
            </a:r>
            <a:r>
              <a:rPr lang="en-US" sz="2100" dirty="0"/>
              <a:t>understand. Is this [issue] this fellow </a:t>
            </a:r>
            <a:r>
              <a:rPr lang="en-US" sz="2100" dirty="0" smtClean="0"/>
              <a:t>Salomon </a:t>
            </a:r>
            <a:r>
              <a:rPr lang="en-US" sz="2100" dirty="0"/>
              <a:t>now?</a:t>
            </a:r>
          </a:p>
          <a:p>
            <a:r>
              <a:rPr lang="en-US" sz="2100" b="1" dirty="0" smtClean="0"/>
              <a:t>	</a:t>
            </a:r>
            <a:r>
              <a:rPr lang="en-US" sz="2100" b="1" cap="small" dirty="0" smtClean="0"/>
              <a:t>President </a:t>
            </a:r>
            <a:r>
              <a:rPr lang="en-US" sz="2100" b="1" cap="small" dirty="0"/>
              <a:t>Johnson</a:t>
            </a:r>
            <a:r>
              <a:rPr lang="en-US" sz="2100" b="1" dirty="0"/>
              <a:t>:</a:t>
            </a:r>
            <a:r>
              <a:rPr lang="en-US" sz="2100" dirty="0"/>
              <a:t> No, no! </a:t>
            </a:r>
            <a:r>
              <a:rPr lang="en-US" sz="2100" dirty="0" smtClean="0"/>
              <a:t>[Sid] Salomon’s </a:t>
            </a:r>
            <a:r>
              <a:rPr lang="en-US" sz="2100" dirty="0"/>
              <a:t>a smart cookie. He’s bound to have plenty of sense.</a:t>
            </a:r>
          </a:p>
          <a:p>
            <a:r>
              <a:rPr lang="en-US" sz="2100" dirty="0" smtClean="0"/>
              <a:t>	No</a:t>
            </a:r>
            <a:r>
              <a:rPr lang="en-US" sz="2100" dirty="0"/>
              <a:t>, no. I think he [Symington] just wants to be head of the Israel—get credit for ‘</a:t>
            </a:r>
            <a:r>
              <a:rPr lang="en-US" sz="2100" dirty="0" err="1"/>
              <a:t>em</a:t>
            </a:r>
            <a:r>
              <a:rPr lang="en-US" sz="2100" dirty="0"/>
              <a:t>. </a:t>
            </a:r>
            <a:r>
              <a:rPr lang="en-US" sz="2100" dirty="0" smtClean="0"/>
              <a:t>And they think, you know—the ones that don’t know, think he ought to.</a:t>
            </a:r>
            <a:endParaRPr lang="en-US" sz="21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762000"/>
            <a:ext cx="7315200" cy="3016210"/>
          </a:xfrm>
          <a:prstGeom prst="rect">
            <a:avLst/>
          </a:prstGeom>
          <a:noFill/>
        </p:spPr>
        <p:txBody>
          <a:bodyPr wrap="square" rtlCol="0">
            <a:spAutoFit/>
          </a:bodyPr>
          <a:lstStyle/>
          <a:p>
            <a:pPr algn="ctr"/>
            <a:r>
              <a:rPr lang="en-US" b="1" dirty="0" smtClean="0">
                <a:solidFill>
                  <a:srgbClr val="FF0000"/>
                </a:solidFill>
              </a:rPr>
              <a:t>Foreign Aid Amendments</a:t>
            </a:r>
          </a:p>
          <a:p>
            <a:endParaRPr lang="en-US" dirty="0"/>
          </a:p>
          <a:p>
            <a:pPr>
              <a:buFont typeface="Arial" pitchFamily="34" charset="0"/>
              <a:buChar char="•"/>
            </a:pPr>
            <a:r>
              <a:rPr lang="en-US" sz="2200" dirty="0" smtClean="0"/>
              <a:t>Symington amendment (1971, Pakistan)</a:t>
            </a:r>
          </a:p>
          <a:p>
            <a:pPr>
              <a:buFont typeface="Arial" pitchFamily="34" charset="0"/>
              <a:buChar char="•"/>
            </a:pPr>
            <a:r>
              <a:rPr lang="en-US" sz="2200" dirty="0" smtClean="0"/>
              <a:t>Kennedy-Fraser amendments (1973-4, Chile)</a:t>
            </a:r>
          </a:p>
          <a:p>
            <a:pPr>
              <a:buFont typeface="Arial" pitchFamily="34" charset="0"/>
              <a:buChar char="•"/>
            </a:pPr>
            <a:r>
              <a:rPr lang="en-US" sz="2200" dirty="0" smtClean="0"/>
              <a:t>Hughes-Ryan amendment (1974, intelligence oversight)</a:t>
            </a:r>
          </a:p>
          <a:p>
            <a:pPr>
              <a:buFont typeface="Arial" pitchFamily="34" charset="0"/>
              <a:buChar char="•"/>
            </a:pPr>
            <a:r>
              <a:rPr lang="en-US" sz="2200" dirty="0" smtClean="0"/>
              <a:t>Eagleton amendment (1974, Turkey)</a:t>
            </a:r>
          </a:p>
          <a:p>
            <a:pPr>
              <a:buFont typeface="Arial" pitchFamily="34" charset="0"/>
              <a:buChar char="•"/>
            </a:pPr>
            <a:r>
              <a:rPr lang="en-US" sz="2200" dirty="0" smtClean="0"/>
              <a:t>Nelson-Bingham amendment (1974, military sales)</a:t>
            </a:r>
          </a:p>
          <a:p>
            <a:pPr>
              <a:buFont typeface="Arial" pitchFamily="34" charset="0"/>
              <a:buChar char="•"/>
            </a:pPr>
            <a:r>
              <a:rPr lang="en-US" sz="2200" dirty="0" smtClean="0"/>
              <a:t>Clark amendment (1976, Angola)</a:t>
            </a:r>
          </a:p>
          <a:p>
            <a:pPr>
              <a:buFont typeface="Arial" pitchFamily="34" charset="0"/>
              <a:buChar char="•"/>
            </a:pPr>
            <a:r>
              <a:rPr lang="en-US" sz="2200" dirty="0" smtClean="0"/>
              <a:t>Koch amendment (1976, Uruguay)</a:t>
            </a:r>
            <a:endParaRPr lang="en-US" sz="2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95400" y="990600"/>
            <a:ext cx="6553200" cy="2339102"/>
          </a:xfrm>
          <a:prstGeom prst="rect">
            <a:avLst/>
          </a:prstGeom>
          <a:noFill/>
        </p:spPr>
        <p:txBody>
          <a:bodyPr wrap="square" rtlCol="0">
            <a:spAutoFit/>
          </a:bodyPr>
          <a:lstStyle/>
          <a:p>
            <a:pPr algn="ctr"/>
            <a:r>
              <a:rPr lang="en-US" b="1" dirty="0" smtClean="0">
                <a:solidFill>
                  <a:srgbClr val="FF0000"/>
                </a:solidFill>
              </a:rPr>
              <a:t>Defense Appropriations Amendments</a:t>
            </a:r>
          </a:p>
          <a:p>
            <a:endParaRPr lang="en-US" dirty="0"/>
          </a:p>
          <a:p>
            <a:pPr>
              <a:buFont typeface="Arial" pitchFamily="34" charset="0"/>
              <a:buChar char="•"/>
            </a:pPr>
            <a:r>
              <a:rPr lang="en-US" sz="2200" dirty="0" smtClean="0"/>
              <a:t>Mansfield amendment (1969-70, troops in Europe)</a:t>
            </a:r>
          </a:p>
          <a:p>
            <a:pPr>
              <a:buFont typeface="Arial" pitchFamily="34" charset="0"/>
              <a:buChar char="•"/>
            </a:pPr>
            <a:r>
              <a:rPr lang="en-US" sz="2200" dirty="0" smtClean="0"/>
              <a:t>Byrd amendment (1971ff., Rhodesia)</a:t>
            </a:r>
          </a:p>
          <a:p>
            <a:pPr>
              <a:buFont typeface="Arial" pitchFamily="34" charset="0"/>
              <a:buChar char="•"/>
            </a:pPr>
            <a:r>
              <a:rPr lang="en-US" sz="2200" dirty="0" smtClean="0"/>
              <a:t>Cooper-Church amendment (1971, Laos)</a:t>
            </a:r>
          </a:p>
          <a:p>
            <a:pPr>
              <a:buFont typeface="Arial" pitchFamily="34" charset="0"/>
              <a:buChar char="•"/>
            </a:pPr>
            <a:r>
              <a:rPr lang="en-US" sz="2200" dirty="0" smtClean="0"/>
              <a:t>Cooper-Church amendment (1973, Cambodia)</a:t>
            </a:r>
          </a:p>
          <a:p>
            <a:pPr>
              <a:buFont typeface="Arial" pitchFamily="34" charset="0"/>
              <a:buChar char="•"/>
            </a:pPr>
            <a:r>
              <a:rPr lang="en-US" sz="2200" dirty="0" smtClean="0"/>
              <a:t>Tunney amendment (1975, Angola)</a:t>
            </a:r>
            <a:endParaRPr lang="en-US" sz="2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http://www.reporter.am/images/StandardImage/Henry-Jackson.jpg"/>
          <p:cNvPicPr>
            <a:picLocks noChangeAspect="1" noChangeArrowheads="1"/>
          </p:cNvPicPr>
          <p:nvPr/>
        </p:nvPicPr>
        <p:blipFill>
          <a:blip r:embed="rId3" cstate="print"/>
          <a:srcRect/>
          <a:stretch>
            <a:fillRect/>
          </a:stretch>
        </p:blipFill>
        <p:spPr bwMode="auto">
          <a:xfrm>
            <a:off x="739985" y="760681"/>
            <a:ext cx="3451015" cy="5030519"/>
          </a:xfrm>
          <a:prstGeom prst="rect">
            <a:avLst/>
          </a:prstGeom>
          <a:noFill/>
        </p:spPr>
      </p:pic>
      <p:pic>
        <p:nvPicPr>
          <p:cNvPr id="74756" name="Picture 4" descr="http://graphics8.nytimes.com/images/2007/09/01/us/vanik190.jpg"/>
          <p:cNvPicPr>
            <a:picLocks noChangeAspect="1" noChangeArrowheads="1"/>
          </p:cNvPicPr>
          <p:nvPr/>
        </p:nvPicPr>
        <p:blipFill>
          <a:blip r:embed="rId4" cstate="print"/>
          <a:srcRect/>
          <a:stretch>
            <a:fillRect/>
          </a:stretch>
        </p:blipFill>
        <p:spPr bwMode="auto">
          <a:xfrm>
            <a:off x="4648200" y="762000"/>
            <a:ext cx="3981449" cy="5029200"/>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descr="http://img3.allvoices.com/thumbs/image/609/480/75208831-jacob-javits.jpg"/>
          <p:cNvPicPr>
            <a:picLocks noChangeAspect="1" noChangeArrowheads="1"/>
          </p:cNvPicPr>
          <p:nvPr/>
        </p:nvPicPr>
        <p:blipFill>
          <a:blip r:embed="rId3" cstate="print"/>
          <a:srcRect/>
          <a:stretch>
            <a:fillRect/>
          </a:stretch>
        </p:blipFill>
        <p:spPr bwMode="auto">
          <a:xfrm>
            <a:off x="533400" y="0"/>
            <a:ext cx="8382000" cy="6606502"/>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33400" y="0"/>
            <a:ext cx="8077200" cy="6878806"/>
          </a:xfrm>
          <a:prstGeom prst="rect">
            <a:avLst/>
          </a:prstGeom>
          <a:noFill/>
        </p:spPr>
        <p:txBody>
          <a:bodyPr wrap="square" rtlCol="0">
            <a:spAutoFit/>
          </a:bodyPr>
          <a:lstStyle/>
          <a:p>
            <a:r>
              <a:rPr lang="en-US" sz="2000" b="1" dirty="0" smtClean="0"/>
              <a:t>	</a:t>
            </a:r>
            <a:r>
              <a:rPr lang="en-US" sz="2100" b="1" cap="small" dirty="0" smtClean="0"/>
              <a:t>President Nixon</a:t>
            </a:r>
            <a:r>
              <a:rPr lang="en-US" sz="2100" b="1" dirty="0" smtClean="0"/>
              <a:t>:</a:t>
            </a:r>
            <a:r>
              <a:rPr lang="en-US" sz="2100" dirty="0" smtClean="0"/>
              <a:t> But it’s important to get across to them, Henry, and I hope you’ll talk to [New York senator Jacob] </a:t>
            </a:r>
            <a:r>
              <a:rPr lang="en-US" sz="2100" dirty="0" err="1" smtClean="0"/>
              <a:t>Javits</a:t>
            </a:r>
            <a:r>
              <a:rPr lang="en-US" sz="2100" dirty="0" smtClean="0"/>
              <a:t> and the rest of ‘</a:t>
            </a:r>
            <a:r>
              <a:rPr lang="en-US" sz="2100" dirty="0" err="1" smtClean="0"/>
              <a:t>em</a:t>
            </a:r>
            <a:r>
              <a:rPr lang="en-US" sz="2100" dirty="0" smtClean="0"/>
              <a:t> on this, even [Washington senator Henry] Jackson: by God, if the Jewish community in this country makes Israel exit permits the condition for the Russian initiative, listen, they’re going to be hurting. That will not work.</a:t>
            </a:r>
          </a:p>
          <a:p>
            <a:r>
              <a:rPr lang="en-US" sz="2100" b="1" dirty="0" smtClean="0"/>
              <a:t>	</a:t>
            </a:r>
            <a:r>
              <a:rPr lang="en-US" sz="2100" b="1" cap="small" dirty="0"/>
              <a:t> </a:t>
            </a:r>
            <a:r>
              <a:rPr lang="en-US" sz="2100" b="1" cap="small" dirty="0" smtClean="0"/>
              <a:t>Henry Kissinger</a:t>
            </a:r>
            <a:r>
              <a:rPr lang="en-US" sz="2100" b="1" dirty="0" smtClean="0"/>
              <a:t>:</a:t>
            </a:r>
            <a:r>
              <a:rPr lang="en-US" sz="2100" dirty="0" smtClean="0"/>
              <a:t> [</a:t>
            </a:r>
            <a:r>
              <a:rPr lang="en-US" sz="2100" i="1" dirty="0" smtClean="0"/>
              <a:t>forcefully</a:t>
            </a:r>
            <a:r>
              <a:rPr lang="en-US" sz="2100" dirty="0" smtClean="0"/>
              <a:t>] Let’s face it: The emigration of Jews from the Soviet Union is not an objective of American foreign policy. And if they put Jews into gas chambers in the Soviet Union, it is not an </a:t>
            </a:r>
            <a:r>
              <a:rPr lang="en-US" sz="2100" i="1" dirty="0" smtClean="0"/>
              <a:t>American</a:t>
            </a:r>
            <a:r>
              <a:rPr lang="en-US" sz="2100" dirty="0" smtClean="0"/>
              <a:t> concern. It may be a humanitarian concern.</a:t>
            </a:r>
          </a:p>
          <a:p>
            <a:r>
              <a:rPr lang="en-US" sz="2100" b="1" dirty="0" smtClean="0"/>
              <a:t>	</a:t>
            </a:r>
            <a:r>
              <a:rPr lang="en-US" sz="2100" b="1" cap="small" dirty="0" smtClean="0"/>
              <a:t> President Nixon</a:t>
            </a:r>
            <a:r>
              <a:rPr lang="en-US" sz="2100" b="1" dirty="0" smtClean="0"/>
              <a:t>:</a:t>
            </a:r>
            <a:r>
              <a:rPr lang="en-US" sz="2100" dirty="0" smtClean="0"/>
              <a:t> I know.</a:t>
            </a:r>
          </a:p>
          <a:p>
            <a:r>
              <a:rPr lang="en-US" sz="2100" b="1" dirty="0" smtClean="0"/>
              <a:t>	</a:t>
            </a:r>
            <a:r>
              <a:rPr lang="en-US" sz="2100" b="1" cap="small" dirty="0" smtClean="0"/>
              <a:t> Kissinger</a:t>
            </a:r>
            <a:r>
              <a:rPr lang="en-US" sz="2100" b="1" dirty="0" smtClean="0"/>
              <a:t>:</a:t>
            </a:r>
            <a:r>
              <a:rPr lang="en-US" sz="2100" dirty="0" smtClean="0"/>
              <a:t> And . . .</a:t>
            </a:r>
          </a:p>
          <a:p>
            <a:r>
              <a:rPr lang="en-US" sz="2100" b="1" dirty="0" smtClean="0"/>
              <a:t>	</a:t>
            </a:r>
            <a:r>
              <a:rPr lang="en-US" sz="2100" b="1" cap="small" dirty="0" smtClean="0"/>
              <a:t> President Nixon</a:t>
            </a:r>
            <a:r>
              <a:rPr lang="en-US" sz="2100" b="1" dirty="0" smtClean="0"/>
              <a:t>:</a:t>
            </a:r>
            <a:r>
              <a:rPr lang="en-US" sz="2100" dirty="0" smtClean="0"/>
              <a:t> Well, we can’t blow up the world because of it.</a:t>
            </a:r>
          </a:p>
          <a:p>
            <a:r>
              <a:rPr lang="en-US" sz="2100" b="1" dirty="0" smtClean="0"/>
              <a:t>	</a:t>
            </a:r>
            <a:r>
              <a:rPr lang="en-US" sz="2100" b="1" cap="small" dirty="0" smtClean="0"/>
              <a:t> Kissinger</a:t>
            </a:r>
            <a:r>
              <a:rPr lang="en-US" sz="2100" b="1" dirty="0" smtClean="0"/>
              <a:t>:</a:t>
            </a:r>
            <a:r>
              <a:rPr lang="en-US" sz="2100" dirty="0" smtClean="0"/>
              <a:t> It’d be an outrage, but we cannot make out where gas chambers would go as far as I’m concerned.</a:t>
            </a:r>
          </a:p>
          <a:p>
            <a:r>
              <a:rPr lang="en-US" sz="2100" b="1" dirty="0" smtClean="0"/>
              <a:t>	</a:t>
            </a:r>
            <a:r>
              <a:rPr lang="en-US" sz="2100" b="1" cap="small" dirty="0" smtClean="0"/>
              <a:t> President Nixon</a:t>
            </a:r>
            <a:r>
              <a:rPr lang="en-US" sz="2100" b="1" dirty="0" smtClean="0"/>
              <a:t>:</a:t>
            </a:r>
            <a:r>
              <a:rPr lang="en-US" sz="2100" dirty="0" smtClean="0"/>
              <a:t> I know.</a:t>
            </a:r>
          </a:p>
          <a:p>
            <a:r>
              <a:rPr lang="en-US" sz="2100" b="1" dirty="0" smtClean="0"/>
              <a:t>	</a:t>
            </a:r>
            <a:r>
              <a:rPr lang="en-US" sz="2100" b="1" cap="small" dirty="0" smtClean="0"/>
              <a:t> Kissinger</a:t>
            </a:r>
            <a:r>
              <a:rPr lang="en-US" sz="2100" b="1" dirty="0" smtClean="0"/>
              <a:t>:</a:t>
            </a:r>
            <a:r>
              <a:rPr lang="en-US" sz="2100" dirty="0" smtClean="0"/>
              <a:t> There is no unrestricted right to emigration. If the Indians don’t let </a:t>
            </a:r>
            <a:r>
              <a:rPr lang="en-US" sz="2100" dirty="0" err="1" smtClean="0"/>
              <a:t>Farsis</a:t>
            </a:r>
            <a:r>
              <a:rPr lang="en-US" sz="2100" dirty="0" smtClean="0"/>
              <a:t> out, it would never occur to us to attach a rider to a foreign policy decision. And I think that the Jewish community in this country, on that issue, is behaving unconscionably. It’s behaving traitorously. I find—</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152400"/>
            <a:ext cx="7467600" cy="7015817"/>
          </a:xfrm>
          <a:prstGeom prst="rect">
            <a:avLst/>
          </a:prstGeom>
          <a:noFill/>
        </p:spPr>
        <p:txBody>
          <a:bodyPr wrap="square" rtlCol="0">
            <a:spAutoFit/>
          </a:bodyPr>
          <a:lstStyle/>
          <a:p>
            <a:r>
              <a:rPr lang="en-US" sz="2000" b="1" dirty="0" smtClean="0"/>
              <a:t>	</a:t>
            </a:r>
            <a:r>
              <a:rPr lang="en-US" sz="2000" b="1" cap="small" dirty="0" smtClean="0"/>
              <a:t> President Nixon</a:t>
            </a:r>
            <a:r>
              <a:rPr lang="en-US" sz="2000" b="1" dirty="0" smtClean="0"/>
              <a:t>:</a:t>
            </a:r>
            <a:r>
              <a:rPr lang="en-US" sz="2000" dirty="0" smtClean="0"/>
              <a:t> Why can’t we get Jackson to get off </a:t>
            </a:r>
            <a:r>
              <a:rPr lang="en-US" sz="2000" dirty="0" smtClean="0"/>
              <a:t>of the </a:t>
            </a:r>
            <a:r>
              <a:rPr lang="en-US" sz="2000" dirty="0" smtClean="0"/>
              <a:t>damn thing? He feels it, though. He is. He’s close to the Jewish community; he’s close to the Israelis.</a:t>
            </a:r>
          </a:p>
          <a:p>
            <a:r>
              <a:rPr lang="en-US" sz="2000" b="1" dirty="0" smtClean="0"/>
              <a:t>	</a:t>
            </a:r>
            <a:r>
              <a:rPr lang="en-US" sz="2000" b="1" cap="small" dirty="0" smtClean="0"/>
              <a:t> Kissinger</a:t>
            </a:r>
            <a:r>
              <a:rPr lang="en-US" sz="2000" b="1" dirty="0" smtClean="0"/>
              <a:t>:</a:t>
            </a:r>
            <a:r>
              <a:rPr lang="en-US" sz="2000" dirty="0" smtClean="0"/>
              <a:t> Although, I suppose—</a:t>
            </a:r>
          </a:p>
          <a:p>
            <a:r>
              <a:rPr lang="en-US" sz="2000" b="1" dirty="0" smtClean="0"/>
              <a:t>	</a:t>
            </a:r>
            <a:r>
              <a:rPr lang="en-US" sz="2000" b="1" cap="small" dirty="0" smtClean="0"/>
              <a:t> President Nixon</a:t>
            </a:r>
            <a:r>
              <a:rPr lang="en-US" sz="2000" b="1" dirty="0" smtClean="0"/>
              <a:t>:</a:t>
            </a:r>
            <a:r>
              <a:rPr lang="en-US" sz="2000" dirty="0" smtClean="0"/>
              <a:t> Well, of course, he’s taken a lot of money from them, too.</a:t>
            </a:r>
          </a:p>
          <a:p>
            <a:r>
              <a:rPr lang="en-US" sz="2000" b="1" dirty="0" smtClean="0"/>
              <a:t>	</a:t>
            </a:r>
            <a:r>
              <a:rPr lang="en-US" sz="2000" b="1" cap="small" dirty="0" smtClean="0"/>
              <a:t> Kissinger</a:t>
            </a:r>
            <a:r>
              <a:rPr lang="en-US" sz="2000" b="1" dirty="0" smtClean="0"/>
              <a:t>:</a:t>
            </a:r>
            <a:r>
              <a:rPr lang="en-US" sz="2000" dirty="0" smtClean="0"/>
              <a:t> Exactly. They’re financing his [presidential] campaign in ’76. But </a:t>
            </a:r>
            <a:r>
              <a:rPr lang="en-US" sz="2000" dirty="0" err="1" smtClean="0"/>
              <a:t>Javits</a:t>
            </a:r>
            <a:r>
              <a:rPr lang="en-US" sz="2000" dirty="0" smtClean="0"/>
              <a:t> . . . I’m going to have a talk with </a:t>
            </a:r>
            <a:r>
              <a:rPr lang="en-US" sz="2000" dirty="0" err="1" smtClean="0"/>
              <a:t>Javits</a:t>
            </a:r>
            <a:r>
              <a:rPr lang="en-US" sz="2000" dirty="0" smtClean="0"/>
              <a:t>, and I’m going to tell him that it is unconscionable for the Jewish community to . . .</a:t>
            </a:r>
          </a:p>
          <a:p>
            <a:r>
              <a:rPr lang="en-US" sz="2000" b="1" dirty="0" smtClean="0"/>
              <a:t>	</a:t>
            </a:r>
            <a:r>
              <a:rPr lang="en-US" sz="2000" b="1" cap="small" dirty="0" smtClean="0"/>
              <a:t> President Nixon</a:t>
            </a:r>
            <a:r>
              <a:rPr lang="en-US" sz="2000" b="1" dirty="0" smtClean="0"/>
              <a:t>:</a:t>
            </a:r>
            <a:r>
              <a:rPr lang="en-US" sz="2000" dirty="0" smtClean="0"/>
              <a:t> You see, what they [the pro-Jewish emigration forces in Congress] will do is to work that way with the radical, the </a:t>
            </a:r>
            <a:r>
              <a:rPr lang="en-US" sz="2000" dirty="0" err="1" smtClean="0"/>
              <a:t>nuthead</a:t>
            </a:r>
            <a:r>
              <a:rPr lang="en-US" sz="2000" dirty="0" smtClean="0"/>
              <a:t>, basically the anti-</a:t>
            </a:r>
            <a:r>
              <a:rPr lang="en-US" sz="2000" dirty="0" err="1" smtClean="0"/>
              <a:t>semitic</a:t>
            </a:r>
            <a:r>
              <a:rPr lang="en-US" sz="2000" dirty="0" smtClean="0"/>
              <a:t> </a:t>
            </a:r>
            <a:r>
              <a:rPr lang="en-US" sz="2000" dirty="0" err="1" smtClean="0"/>
              <a:t>nutheads</a:t>
            </a:r>
            <a:r>
              <a:rPr lang="en-US" sz="2000" dirty="0" smtClean="0"/>
              <a:t>, say. Anti-communists in the </a:t>
            </a:r>
            <a:r>
              <a:rPr lang="en-US" sz="2000" dirty="0" smtClean="0"/>
              <a:t>Senate and </a:t>
            </a:r>
            <a:r>
              <a:rPr lang="en-US" sz="2000" dirty="0" smtClean="0"/>
              <a:t>the House—a lot of them are anti-</a:t>
            </a:r>
            <a:r>
              <a:rPr lang="en-US" sz="2000" dirty="0" err="1" smtClean="0"/>
              <a:t>semitic</a:t>
            </a:r>
            <a:r>
              <a:rPr lang="en-US" sz="2000" dirty="0" smtClean="0"/>
              <a:t>—who want to screw the Russians for other reasons. And between them . . . You know, we’ve got to get most-favored-nation [status for Russia, in trade relations], don’t we?</a:t>
            </a:r>
          </a:p>
          <a:p>
            <a:r>
              <a:rPr lang="en-US" sz="2000" b="1" dirty="0" smtClean="0"/>
              <a:t>	</a:t>
            </a:r>
            <a:r>
              <a:rPr lang="en-US" sz="2000" b="1" cap="small" dirty="0" smtClean="0"/>
              <a:t> Kissinger</a:t>
            </a:r>
            <a:r>
              <a:rPr lang="en-US" sz="2000" b="1" dirty="0" smtClean="0"/>
              <a:t>:</a:t>
            </a:r>
            <a:r>
              <a:rPr lang="en-US" sz="2000" dirty="0" smtClean="0"/>
              <a:t> [</a:t>
            </a:r>
            <a:r>
              <a:rPr lang="en-US" sz="2000" i="1" dirty="0" smtClean="0"/>
              <a:t>forcefully</a:t>
            </a:r>
            <a:r>
              <a:rPr lang="en-US" sz="2000" dirty="0" smtClean="0"/>
              <a:t>] Mr. President, let’s face it: we have screwed Brezhnev.</a:t>
            </a:r>
          </a:p>
          <a:p>
            <a:r>
              <a:rPr lang="en-US" sz="2000" dirty="0" smtClean="0"/>
              <a:t>	I mean, you have outmaneuvered Brezhnev in a way that is almost pathetic.</a:t>
            </a:r>
          </a:p>
          <a:p>
            <a:endParaRPr lang="en-US" sz="20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loture.JPG"/>
          <p:cNvPicPr>
            <a:picLocks noChangeAspect="1"/>
          </p:cNvPicPr>
          <p:nvPr/>
        </p:nvPicPr>
        <p:blipFill>
          <a:blip r:embed="rId3" cstate="print"/>
          <a:stretch>
            <a:fillRect/>
          </a:stretch>
        </p:blipFill>
        <p:spPr>
          <a:xfrm>
            <a:off x="1097882" y="44532"/>
            <a:ext cx="6903118" cy="6813468"/>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1169165" y="0"/>
            <a:ext cx="6963940" cy="6705600"/>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cdn.theatlanticwire.com/img/upload/2012/03/08/AW_-_Chart_-_Senate_Polarization/large.png"/>
          <p:cNvPicPr>
            <a:picLocks noChangeAspect="1" noChangeArrowheads="1"/>
          </p:cNvPicPr>
          <p:nvPr/>
        </p:nvPicPr>
        <p:blipFill>
          <a:blip r:embed="rId3" cstate="print"/>
          <a:srcRect/>
          <a:stretch>
            <a:fillRect/>
          </a:stretch>
        </p:blipFill>
        <p:spPr bwMode="auto">
          <a:xfrm>
            <a:off x="119027" y="381000"/>
            <a:ext cx="8795428" cy="5486400"/>
          </a:xfrm>
          <a:prstGeom prst="rect">
            <a:avLst/>
          </a:prstGeo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http://voteview.com/images/House_party_dispersion.jpg"/>
          <p:cNvPicPr>
            <a:picLocks noChangeAspect="1" noChangeArrowheads="1"/>
          </p:cNvPicPr>
          <p:nvPr/>
        </p:nvPicPr>
        <p:blipFill>
          <a:blip r:embed="rId3" cstate="print"/>
          <a:srcRect/>
          <a:stretch>
            <a:fillRect/>
          </a:stretch>
        </p:blipFill>
        <p:spPr bwMode="auto">
          <a:xfrm>
            <a:off x="-37326" y="1066800"/>
            <a:ext cx="9028926" cy="4501428"/>
          </a:xfrm>
          <a:prstGeom prst="rect">
            <a:avLst/>
          </a:prstGeom>
          <a:noFill/>
        </p:spPr>
      </p:pic>
      <p:sp>
        <p:nvSpPr>
          <p:cNvPr id="3" name="TextBox 2"/>
          <p:cNvSpPr txBox="1"/>
          <p:nvPr/>
        </p:nvSpPr>
        <p:spPr>
          <a:xfrm>
            <a:off x="1524000" y="6096000"/>
            <a:ext cx="5181600" cy="369332"/>
          </a:xfrm>
          <a:prstGeom prst="rect">
            <a:avLst/>
          </a:prstGeom>
          <a:noFill/>
        </p:spPr>
        <p:txBody>
          <a:bodyPr wrap="square" rtlCol="0">
            <a:spAutoFit/>
          </a:bodyPr>
          <a:lstStyle/>
          <a:p>
            <a:r>
              <a:rPr lang="en-US" dirty="0" smtClean="0"/>
              <a:t>Keith Poole, @ </a:t>
            </a:r>
            <a:r>
              <a:rPr lang="en-US" dirty="0" smtClean="0">
                <a:hlinkClick r:id="rId4"/>
              </a:rPr>
              <a:t>http</a:t>
            </a:r>
            <a:r>
              <a:rPr lang="en-US" dirty="0" smtClean="0">
                <a:hlinkClick r:id="rId4"/>
              </a:rPr>
              <a:t>://voteview.com/blog/?p=349</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hoto (3).PNG"/>
          <p:cNvPicPr>
            <a:picLocks noChangeAspect="1"/>
          </p:cNvPicPr>
          <p:nvPr/>
        </p:nvPicPr>
        <p:blipFill>
          <a:blip r:embed="rId3" cstate="print"/>
          <a:stretch>
            <a:fillRect/>
          </a:stretch>
        </p:blipFill>
        <p:spPr>
          <a:xfrm>
            <a:off x="1634169" y="304800"/>
            <a:ext cx="5949108" cy="617220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hoto (4).PNG"/>
          <p:cNvPicPr>
            <a:picLocks noChangeAspect="1"/>
          </p:cNvPicPr>
          <p:nvPr/>
        </p:nvPicPr>
        <p:blipFill>
          <a:blip r:embed="rId3" cstate="print"/>
          <a:stretch>
            <a:fillRect/>
          </a:stretch>
        </p:blipFill>
        <p:spPr>
          <a:xfrm>
            <a:off x="1447800" y="304800"/>
            <a:ext cx="6804837" cy="640080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hoto.PNG"/>
          <p:cNvPicPr>
            <a:picLocks noChangeAspect="1"/>
          </p:cNvPicPr>
          <p:nvPr/>
        </p:nvPicPr>
        <p:blipFill>
          <a:blip r:embed="rId3" cstate="print"/>
          <a:stretch>
            <a:fillRect/>
          </a:stretch>
        </p:blipFill>
        <p:spPr>
          <a:xfrm>
            <a:off x="304801" y="457201"/>
            <a:ext cx="8493758" cy="5972174"/>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609600"/>
            <a:ext cx="7696200" cy="5355312"/>
          </a:xfrm>
          <a:prstGeom prst="rect">
            <a:avLst/>
          </a:prstGeom>
          <a:noFill/>
        </p:spPr>
        <p:txBody>
          <a:bodyPr wrap="square" rtlCol="0">
            <a:spAutoFit/>
          </a:bodyPr>
          <a:lstStyle/>
          <a:p>
            <a:r>
              <a:rPr lang="en-US" dirty="0" smtClean="0"/>
              <a:t>  (D) the President </a:t>
            </a:r>
            <a:r>
              <a:rPr lang="en-US" dirty="0" smtClean="0">
                <a:solidFill>
                  <a:srgbClr val="FF0000"/>
                </a:solidFill>
              </a:rPr>
              <a:t>should</a:t>
            </a:r>
            <a:r>
              <a:rPr lang="en-US" dirty="0" smtClean="0"/>
              <a:t>—</a:t>
            </a:r>
          </a:p>
          <a:p>
            <a:endParaRPr lang="en-US" dirty="0" smtClean="0"/>
          </a:p>
          <a:p>
            <a:r>
              <a:rPr lang="en-US" dirty="0" smtClean="0"/>
              <a:t>    (</a:t>
            </a:r>
            <a:r>
              <a:rPr lang="en-US" dirty="0" err="1" smtClean="0"/>
              <a:t>i</a:t>
            </a:r>
            <a:r>
              <a:rPr lang="en-US" dirty="0" smtClean="0"/>
              <a:t>) expedite the transition of United States forces in Iraq to a limited presence and mission of training Iraqi security forces, providing logistic support of Iraqi security forces, protecting United States infrastructure and personnel, and participating in targeted counterterrorism activities;</a:t>
            </a:r>
          </a:p>
          <a:p>
            <a:r>
              <a:rPr lang="en-US" dirty="0" smtClean="0"/>
              <a:t>    (ii) after consultation with the Government of Iraq, begin the phased redeployment of United States forces from Iraq this year; and</a:t>
            </a:r>
          </a:p>
          <a:p>
            <a:r>
              <a:rPr lang="en-US" dirty="0" smtClean="0"/>
              <a:t>    (iii) submit to Congress a plan by the end of 2006 with estimated dates for the continued phased redeployment of United States forces from Iraq, with the understanding that unexpected contingencies may arise;</a:t>
            </a:r>
          </a:p>
          <a:p>
            <a:r>
              <a:rPr lang="en-US" dirty="0" smtClean="0"/>
              <a:t>    (2) during and after the phased redeployment of United States forces from Iraq, the United States will need to sustain a nonmilitary effort to actively support reconstruction, governance, and a durable political solution in Iraq; and</a:t>
            </a:r>
          </a:p>
          <a:p>
            <a:r>
              <a:rPr lang="en-US" dirty="0" smtClean="0"/>
              <a:t>    (3) the President should carefully assess the impact that ongoing United States military operations in Iraq are having on the capability of the United States Government to conduct an effective counterterrorism campaign to defeat the broader global terrorist networks that threaten the United States.</a:t>
            </a:r>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695</TotalTime>
  <Words>276</Words>
  <Application>Microsoft Office PowerPoint</Application>
  <PresentationFormat>On-screen Show (4:3)</PresentationFormat>
  <Paragraphs>118</Paragraphs>
  <Slides>29</Slides>
  <Notes>29</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cp:lastModifiedBy>
  <cp:revision>15</cp:revision>
  <dcterms:created xsi:type="dcterms:W3CDTF">2012-04-18T15:49:40Z</dcterms:created>
  <dcterms:modified xsi:type="dcterms:W3CDTF">2012-04-20T03:18:27Z</dcterms:modified>
</cp:coreProperties>
</file>