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92" r:id="rId2"/>
    <p:sldId id="289" r:id="rId3"/>
    <p:sldId id="274" r:id="rId4"/>
    <p:sldId id="276" r:id="rId5"/>
    <p:sldId id="286" r:id="rId6"/>
    <p:sldId id="270" r:id="rId7"/>
    <p:sldId id="271" r:id="rId8"/>
    <p:sldId id="261" r:id="rId9"/>
    <p:sldId id="266" r:id="rId10"/>
    <p:sldId id="267" r:id="rId11"/>
    <p:sldId id="285" r:id="rId12"/>
    <p:sldId id="278" r:id="rId13"/>
    <p:sldId id="279" r:id="rId14"/>
    <p:sldId id="295" r:id="rId15"/>
    <p:sldId id="258" r:id="rId16"/>
    <p:sldId id="280" r:id="rId17"/>
    <p:sldId id="281" r:id="rId18"/>
    <p:sldId id="293" r:id="rId19"/>
    <p:sldId id="294" r:id="rId20"/>
    <p:sldId id="284" r:id="rId21"/>
    <p:sldId id="287" r:id="rId22"/>
    <p:sldId id="288" r:id="rId23"/>
    <p:sldId id="29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B67F8F-D2F6-4ABD-A402-DC1A3842AB89}" type="datetimeFigureOut">
              <a:rPr lang="en-US" smtClean="0"/>
              <a:pPr/>
              <a:t>19-Apr-12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BE5836-47DD-42FC-874A-782BCC6B38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8CF2F4-9E67-42B8-A6B9-5B1DF147776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59A21D-82D0-4188-8514-B99C8C4D3825}" type="datetimeFigureOut">
              <a:rPr lang="en-US" smtClean="0"/>
              <a:pPr/>
              <a:t>19-Apr-12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59A21D-82D0-4188-8514-B99C8C4D3825}" type="datetimeFigureOut">
              <a:rPr lang="en-US" smtClean="0"/>
              <a:pPr/>
              <a:t>19-Apr-12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59A21D-82D0-4188-8514-B99C8C4D3825}" type="datetimeFigureOut">
              <a:rPr lang="en-US" smtClean="0"/>
              <a:pPr/>
              <a:t>19-Apr-12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59A21D-82D0-4188-8514-B99C8C4D3825}" type="datetimeFigureOut">
              <a:rPr lang="en-US" smtClean="0"/>
              <a:pPr/>
              <a:t>19-Apr-12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59A21D-82D0-4188-8514-B99C8C4D3825}" type="datetimeFigureOut">
              <a:rPr lang="en-US" smtClean="0"/>
              <a:pPr/>
              <a:t>19-Apr-12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59A21D-82D0-4188-8514-B99C8C4D3825}" type="datetimeFigureOut">
              <a:rPr lang="en-US" smtClean="0"/>
              <a:pPr/>
              <a:t>19-Apr-12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9A21D-82D0-4188-8514-B99C8C4D3825}" type="datetimeFigureOut">
              <a:rPr lang="en-US" smtClean="0"/>
              <a:pPr/>
              <a:t>19-Apr-12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20426-A758-439A-A637-2485025BB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voteview.com/blog/?p=349"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85800"/>
            <a:ext cx="7620000" cy="5078313"/>
          </a:xfrm>
          <a:prstGeom prst="rect">
            <a:avLst/>
          </a:prstGeom>
          <a:noFill/>
        </p:spPr>
        <p:txBody>
          <a:bodyPr wrap="square" rtlCol="0">
            <a:spAutoFit/>
          </a:bodyPr>
          <a:lstStyle/>
          <a:p>
            <a:pPr algn="ctr"/>
            <a:r>
              <a:rPr lang="en-US" dirty="0" smtClean="0"/>
              <a:t>Article I, Section 8 The Congress shall have Power: . . .</a:t>
            </a:r>
          </a:p>
          <a:p>
            <a:endParaRPr lang="en-US" dirty="0" smtClean="0"/>
          </a:p>
          <a:p>
            <a:r>
              <a:rPr lang="en-US" dirty="0" smtClean="0"/>
              <a:t>To regulate Commerce with foreign Nations, and among the several States, and with the Indian Tribes;</a:t>
            </a:r>
          </a:p>
          <a:p>
            <a:endParaRPr lang="en-US" dirty="0" smtClean="0"/>
          </a:p>
          <a:p>
            <a:r>
              <a:rPr lang="en-US" dirty="0" smtClean="0"/>
              <a:t> . . . To declare War, grant Letters of Marque and Reprisal, and make Rules concerning Captures on Land and Water;</a:t>
            </a:r>
          </a:p>
          <a:p>
            <a:endParaRPr lang="en-US" dirty="0" smtClean="0"/>
          </a:p>
          <a:p>
            <a:r>
              <a:rPr lang="en-US" dirty="0" smtClean="0"/>
              <a:t>To raise and support Armies, but no Appropriation of Money to that Use shall be for a longer Term than two Years;</a:t>
            </a:r>
          </a:p>
          <a:p>
            <a:endParaRPr lang="en-US" dirty="0" smtClean="0"/>
          </a:p>
          <a:p>
            <a:r>
              <a:rPr lang="en-US" dirty="0" smtClean="0"/>
              <a:t>To provide and maintain a Navy; </a:t>
            </a:r>
          </a:p>
          <a:p>
            <a:endParaRPr lang="en-US" dirty="0" smtClean="0"/>
          </a:p>
          <a:p>
            <a:pPr algn="ctr"/>
            <a:r>
              <a:rPr lang="en-US" dirty="0" smtClean="0"/>
              <a:t>Article II, Section 2</a:t>
            </a:r>
          </a:p>
          <a:p>
            <a:pPr algn="ctr"/>
            <a:endParaRPr lang="en-US" dirty="0" smtClean="0"/>
          </a:p>
          <a:p>
            <a:r>
              <a:rPr lang="en-US" dirty="0" smtClean="0"/>
              <a:t>[The President] shall have Power, by and with the Advice and Consent of the Senate, to make Treaties, provided two thirds of the Senators present concur; </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old-picture.com/daguerreotypes/pictures/John-Hale.jpg"/>
          <p:cNvPicPr>
            <a:picLocks noChangeAspect="1" noChangeArrowheads="1"/>
          </p:cNvPicPr>
          <p:nvPr/>
        </p:nvPicPr>
        <p:blipFill>
          <a:blip r:embed="rId3" cstate="print"/>
          <a:srcRect/>
          <a:stretch>
            <a:fillRect/>
          </a:stretch>
        </p:blipFill>
        <p:spPr bwMode="auto">
          <a:xfrm>
            <a:off x="1828800" y="-457200"/>
            <a:ext cx="5857875" cy="7315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cdill.jpg"/>
          <p:cNvPicPr>
            <a:picLocks noChangeAspect="1"/>
          </p:cNvPicPr>
          <p:nvPr/>
        </p:nvPicPr>
        <p:blipFill>
          <a:blip r:embed="rId3" cstate="print"/>
          <a:stretch>
            <a:fillRect/>
          </a:stretch>
        </p:blipFill>
        <p:spPr>
          <a:xfrm>
            <a:off x="579903" y="457200"/>
            <a:ext cx="8089247" cy="5867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ram Johnson - Utopian Revenge.jpg"/>
          <p:cNvPicPr>
            <a:picLocks noChangeAspect="1"/>
          </p:cNvPicPr>
          <p:nvPr/>
        </p:nvPicPr>
        <p:blipFill>
          <a:blip r:embed="rId3" cstate="print"/>
          <a:stretch>
            <a:fillRect/>
          </a:stretch>
        </p:blipFill>
        <p:spPr>
          <a:xfrm>
            <a:off x="565655" y="914400"/>
            <a:ext cx="8271164" cy="48768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596944" y="76651"/>
            <a:ext cx="7861256" cy="67813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1905000" y="0"/>
            <a:ext cx="533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newstalgia.crooksandliars.com/files/uploads/2009/08/bbaa797314f74453_large_1cb7f.jpg"/>
          <p:cNvPicPr>
            <a:picLocks noChangeAspect="1" noChangeArrowheads="1"/>
          </p:cNvPicPr>
          <p:nvPr/>
        </p:nvPicPr>
        <p:blipFill>
          <a:blip r:embed="rId3" cstate="print"/>
          <a:srcRect/>
          <a:stretch>
            <a:fillRect/>
          </a:stretch>
        </p:blipFill>
        <p:spPr bwMode="auto">
          <a:xfrm>
            <a:off x="2514600" y="95250"/>
            <a:ext cx="4648200" cy="664028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1764884" y="0"/>
            <a:ext cx="543054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farm4.static.flickr.com/3597/3434341108_9f9113b427.jpg"/>
          <p:cNvPicPr>
            <a:picLocks noChangeAspect="1" noChangeArrowheads="1"/>
          </p:cNvPicPr>
          <p:nvPr/>
        </p:nvPicPr>
        <p:blipFill>
          <a:blip r:embed="rId3" cstate="print"/>
          <a:srcRect/>
          <a:stretch>
            <a:fillRect/>
          </a:stretch>
        </p:blipFill>
        <p:spPr bwMode="auto">
          <a:xfrm>
            <a:off x="0" y="685799"/>
            <a:ext cx="8988178" cy="600410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Senator Stuart Symington."/>
          <p:cNvPicPr>
            <a:picLocks noChangeAspect="1" noChangeArrowheads="1"/>
          </p:cNvPicPr>
          <p:nvPr/>
        </p:nvPicPr>
        <p:blipFill>
          <a:blip r:embed="rId3" cstate="print"/>
          <a:srcRect/>
          <a:stretch>
            <a:fillRect/>
          </a:stretch>
        </p:blipFill>
        <p:spPr bwMode="auto">
          <a:xfrm>
            <a:off x="2667000" y="-7536"/>
            <a:ext cx="4724400" cy="652249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5).PNG"/>
          <p:cNvPicPr>
            <a:picLocks noChangeAspect="1"/>
          </p:cNvPicPr>
          <p:nvPr/>
        </p:nvPicPr>
        <p:blipFill>
          <a:blip r:embed="rId3" cstate="print"/>
          <a:stretch>
            <a:fillRect/>
          </a:stretch>
        </p:blipFill>
        <p:spPr>
          <a:xfrm>
            <a:off x="2015109" y="228600"/>
            <a:ext cx="5176143" cy="6324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7315200" cy="3016210"/>
          </a:xfrm>
          <a:prstGeom prst="rect">
            <a:avLst/>
          </a:prstGeom>
          <a:noFill/>
        </p:spPr>
        <p:txBody>
          <a:bodyPr wrap="square" rtlCol="0">
            <a:spAutoFit/>
          </a:bodyPr>
          <a:lstStyle/>
          <a:p>
            <a:pPr algn="ctr"/>
            <a:r>
              <a:rPr lang="en-US" b="1" dirty="0" smtClean="0">
                <a:solidFill>
                  <a:srgbClr val="FF0000"/>
                </a:solidFill>
              </a:rPr>
              <a:t>Foreign Aid Amendments</a:t>
            </a:r>
          </a:p>
          <a:p>
            <a:endParaRPr lang="en-US" dirty="0"/>
          </a:p>
          <a:p>
            <a:pPr>
              <a:buFont typeface="Arial" pitchFamily="34" charset="0"/>
              <a:buChar char="•"/>
            </a:pPr>
            <a:r>
              <a:rPr lang="en-US" sz="2200" dirty="0" smtClean="0"/>
              <a:t>Symington amendment (1971, Pakistan)</a:t>
            </a:r>
          </a:p>
          <a:p>
            <a:pPr>
              <a:buFont typeface="Arial" pitchFamily="34" charset="0"/>
              <a:buChar char="•"/>
            </a:pPr>
            <a:r>
              <a:rPr lang="en-US" sz="2200" dirty="0" smtClean="0"/>
              <a:t>Kennedy-Fraser amendments (1973-4, Chile)</a:t>
            </a:r>
          </a:p>
          <a:p>
            <a:pPr>
              <a:buFont typeface="Arial" pitchFamily="34" charset="0"/>
              <a:buChar char="•"/>
            </a:pPr>
            <a:r>
              <a:rPr lang="en-US" sz="2200" dirty="0" smtClean="0"/>
              <a:t>Hughes-Ryan amendment (1974, intelligence oversight)</a:t>
            </a:r>
          </a:p>
          <a:p>
            <a:pPr>
              <a:buFont typeface="Arial" pitchFamily="34" charset="0"/>
              <a:buChar char="•"/>
            </a:pPr>
            <a:r>
              <a:rPr lang="en-US" sz="2200" dirty="0" smtClean="0"/>
              <a:t>Eagleton amendment (1974, Turkey)</a:t>
            </a:r>
          </a:p>
          <a:p>
            <a:pPr>
              <a:buFont typeface="Arial" pitchFamily="34" charset="0"/>
              <a:buChar char="•"/>
            </a:pPr>
            <a:r>
              <a:rPr lang="en-US" sz="2200" dirty="0" smtClean="0"/>
              <a:t>Nelson-Bingham amendment (1974, military sales)</a:t>
            </a:r>
          </a:p>
          <a:p>
            <a:pPr>
              <a:buFont typeface="Arial" pitchFamily="34" charset="0"/>
              <a:buChar char="•"/>
            </a:pPr>
            <a:r>
              <a:rPr lang="en-US" sz="2200" dirty="0" smtClean="0"/>
              <a:t>Clark amendment (1976, Angola)</a:t>
            </a:r>
          </a:p>
          <a:p>
            <a:pPr>
              <a:buFont typeface="Arial" pitchFamily="34" charset="0"/>
              <a:buChar char="•"/>
            </a:pPr>
            <a:r>
              <a:rPr lang="en-US" sz="2200" dirty="0" smtClean="0"/>
              <a:t>Koch amendment (1976, Uruguay)</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90600"/>
            <a:ext cx="6553200" cy="2339102"/>
          </a:xfrm>
          <a:prstGeom prst="rect">
            <a:avLst/>
          </a:prstGeom>
          <a:noFill/>
        </p:spPr>
        <p:txBody>
          <a:bodyPr wrap="square" rtlCol="0">
            <a:spAutoFit/>
          </a:bodyPr>
          <a:lstStyle/>
          <a:p>
            <a:pPr algn="ctr"/>
            <a:r>
              <a:rPr lang="en-US" b="1" dirty="0" smtClean="0">
                <a:solidFill>
                  <a:srgbClr val="FF0000"/>
                </a:solidFill>
              </a:rPr>
              <a:t>Defense Appropriations Amendments</a:t>
            </a:r>
          </a:p>
          <a:p>
            <a:endParaRPr lang="en-US" dirty="0"/>
          </a:p>
          <a:p>
            <a:pPr>
              <a:buFont typeface="Arial" pitchFamily="34" charset="0"/>
              <a:buChar char="•"/>
            </a:pPr>
            <a:r>
              <a:rPr lang="en-US" sz="2200" dirty="0" smtClean="0"/>
              <a:t>Mansfield amendment (1969-70, troops in Europe)</a:t>
            </a:r>
          </a:p>
          <a:p>
            <a:pPr>
              <a:buFont typeface="Arial" pitchFamily="34" charset="0"/>
              <a:buChar char="•"/>
            </a:pPr>
            <a:r>
              <a:rPr lang="en-US" sz="2200" dirty="0" smtClean="0"/>
              <a:t>Byrd amendment (1971ff., Rhodesia)</a:t>
            </a:r>
          </a:p>
          <a:p>
            <a:pPr>
              <a:buFont typeface="Arial" pitchFamily="34" charset="0"/>
              <a:buChar char="•"/>
            </a:pPr>
            <a:r>
              <a:rPr lang="en-US" sz="2200" dirty="0" smtClean="0"/>
              <a:t>Cooper-Church amendment (1971, Laos)</a:t>
            </a:r>
          </a:p>
          <a:p>
            <a:pPr>
              <a:buFont typeface="Arial" pitchFamily="34" charset="0"/>
              <a:buChar char="•"/>
            </a:pPr>
            <a:r>
              <a:rPr lang="en-US" sz="2200" dirty="0" smtClean="0"/>
              <a:t>Cooper-Church amendment (1973, Cambodia)</a:t>
            </a:r>
          </a:p>
          <a:p>
            <a:pPr>
              <a:buFont typeface="Arial" pitchFamily="34" charset="0"/>
              <a:buChar char="•"/>
            </a:pPr>
            <a:r>
              <a:rPr lang="en-US" sz="2200" dirty="0" smtClean="0"/>
              <a:t>Tunney amendment (1975, Angola)</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reporter.am/images/StandardImage/Henry-Jackson.jpg"/>
          <p:cNvPicPr>
            <a:picLocks noChangeAspect="1" noChangeArrowheads="1"/>
          </p:cNvPicPr>
          <p:nvPr/>
        </p:nvPicPr>
        <p:blipFill>
          <a:blip r:embed="rId3" cstate="print"/>
          <a:srcRect/>
          <a:stretch>
            <a:fillRect/>
          </a:stretch>
        </p:blipFill>
        <p:spPr bwMode="auto">
          <a:xfrm>
            <a:off x="739985" y="760681"/>
            <a:ext cx="3451015" cy="5030519"/>
          </a:xfrm>
          <a:prstGeom prst="rect">
            <a:avLst/>
          </a:prstGeom>
          <a:noFill/>
        </p:spPr>
      </p:pic>
      <p:pic>
        <p:nvPicPr>
          <p:cNvPr id="74756" name="Picture 4" descr="http://graphics8.nytimes.com/images/2007/09/01/us/vanik190.jpg"/>
          <p:cNvPicPr>
            <a:picLocks noChangeAspect="1" noChangeArrowheads="1"/>
          </p:cNvPicPr>
          <p:nvPr/>
        </p:nvPicPr>
        <p:blipFill>
          <a:blip r:embed="rId4" cstate="print"/>
          <a:srcRect/>
          <a:stretch>
            <a:fillRect/>
          </a:stretch>
        </p:blipFill>
        <p:spPr bwMode="auto">
          <a:xfrm>
            <a:off x="4648200" y="762000"/>
            <a:ext cx="3981449" cy="50292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img3.allvoices.com/thumbs/image/609/480/75208831-jacob-javits.jpg"/>
          <p:cNvPicPr>
            <a:picLocks noChangeAspect="1" noChangeArrowheads="1"/>
          </p:cNvPicPr>
          <p:nvPr/>
        </p:nvPicPr>
        <p:blipFill>
          <a:blip r:embed="rId3" cstate="print"/>
          <a:srcRect/>
          <a:stretch>
            <a:fillRect/>
          </a:stretch>
        </p:blipFill>
        <p:spPr bwMode="auto">
          <a:xfrm>
            <a:off x="533400" y="0"/>
            <a:ext cx="8382000" cy="660650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oture.JPG"/>
          <p:cNvPicPr>
            <a:picLocks noChangeAspect="1"/>
          </p:cNvPicPr>
          <p:nvPr/>
        </p:nvPicPr>
        <p:blipFill>
          <a:blip r:embed="rId3" cstate="print"/>
          <a:stretch>
            <a:fillRect/>
          </a:stretch>
        </p:blipFill>
        <p:spPr>
          <a:xfrm>
            <a:off x="1097882" y="44532"/>
            <a:ext cx="6903118" cy="681346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169165" y="0"/>
            <a:ext cx="6963940" cy="6705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dn.theatlanticwire.com/img/upload/2012/03/08/AW_-_Chart_-_Senate_Polarization/large.png"/>
          <p:cNvPicPr>
            <a:picLocks noChangeAspect="1" noChangeArrowheads="1"/>
          </p:cNvPicPr>
          <p:nvPr/>
        </p:nvPicPr>
        <p:blipFill>
          <a:blip r:embed="rId3" cstate="print"/>
          <a:srcRect/>
          <a:stretch>
            <a:fillRect/>
          </a:stretch>
        </p:blipFill>
        <p:spPr bwMode="auto">
          <a:xfrm>
            <a:off x="119027" y="381000"/>
            <a:ext cx="8795428" cy="5486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voteview.com/images/House_party_dispersion.jpg"/>
          <p:cNvPicPr>
            <a:picLocks noChangeAspect="1" noChangeArrowheads="1"/>
          </p:cNvPicPr>
          <p:nvPr/>
        </p:nvPicPr>
        <p:blipFill>
          <a:blip r:embed="rId3" cstate="print"/>
          <a:srcRect/>
          <a:stretch>
            <a:fillRect/>
          </a:stretch>
        </p:blipFill>
        <p:spPr bwMode="auto">
          <a:xfrm>
            <a:off x="-37326" y="1066800"/>
            <a:ext cx="9028926" cy="4501428"/>
          </a:xfrm>
          <a:prstGeom prst="rect">
            <a:avLst/>
          </a:prstGeom>
          <a:noFill/>
        </p:spPr>
      </p:pic>
      <p:sp>
        <p:nvSpPr>
          <p:cNvPr id="3" name="TextBox 2"/>
          <p:cNvSpPr txBox="1"/>
          <p:nvPr/>
        </p:nvSpPr>
        <p:spPr>
          <a:xfrm>
            <a:off x="1524000" y="6096000"/>
            <a:ext cx="5181600" cy="369332"/>
          </a:xfrm>
          <a:prstGeom prst="rect">
            <a:avLst/>
          </a:prstGeom>
          <a:noFill/>
        </p:spPr>
        <p:txBody>
          <a:bodyPr wrap="square" rtlCol="0">
            <a:spAutoFit/>
          </a:bodyPr>
          <a:lstStyle/>
          <a:p>
            <a:r>
              <a:rPr lang="en-US" dirty="0" smtClean="0"/>
              <a:t>Keith Poole, @ </a:t>
            </a:r>
            <a:r>
              <a:rPr lang="en-US" dirty="0" smtClean="0">
                <a:hlinkClick r:id="rId4"/>
              </a:rPr>
              <a:t>http</a:t>
            </a:r>
            <a:r>
              <a:rPr lang="en-US" dirty="0" smtClean="0">
                <a:hlinkClick r:id="rId4"/>
              </a:rPr>
              <a:t>://voteview.com/blog/?p=349</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3).PNG"/>
          <p:cNvPicPr>
            <a:picLocks noChangeAspect="1"/>
          </p:cNvPicPr>
          <p:nvPr/>
        </p:nvPicPr>
        <p:blipFill>
          <a:blip r:embed="rId3" cstate="print"/>
          <a:stretch>
            <a:fillRect/>
          </a:stretch>
        </p:blipFill>
        <p:spPr>
          <a:xfrm>
            <a:off x="1634169" y="304800"/>
            <a:ext cx="5949108" cy="6172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4).PNG"/>
          <p:cNvPicPr>
            <a:picLocks noChangeAspect="1"/>
          </p:cNvPicPr>
          <p:nvPr/>
        </p:nvPicPr>
        <p:blipFill>
          <a:blip r:embed="rId3" cstate="print"/>
          <a:stretch>
            <a:fillRect/>
          </a:stretch>
        </p:blipFill>
        <p:spPr>
          <a:xfrm>
            <a:off x="1447800" y="304800"/>
            <a:ext cx="6804837" cy="6400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PNG"/>
          <p:cNvPicPr>
            <a:picLocks noChangeAspect="1"/>
          </p:cNvPicPr>
          <p:nvPr/>
        </p:nvPicPr>
        <p:blipFill>
          <a:blip r:embed="rId3" cstate="print"/>
          <a:stretch>
            <a:fillRect/>
          </a:stretch>
        </p:blipFill>
        <p:spPr>
          <a:xfrm>
            <a:off x="304801" y="457201"/>
            <a:ext cx="8493758" cy="597217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696200" cy="5355312"/>
          </a:xfrm>
          <a:prstGeom prst="rect">
            <a:avLst/>
          </a:prstGeom>
          <a:noFill/>
        </p:spPr>
        <p:txBody>
          <a:bodyPr wrap="square" rtlCol="0">
            <a:spAutoFit/>
          </a:bodyPr>
          <a:lstStyle/>
          <a:p>
            <a:r>
              <a:rPr lang="en-US" dirty="0" smtClean="0"/>
              <a:t>  (D) the President </a:t>
            </a:r>
            <a:r>
              <a:rPr lang="en-US" dirty="0" smtClean="0">
                <a:solidFill>
                  <a:srgbClr val="FF0000"/>
                </a:solidFill>
              </a:rPr>
              <a:t>should</a:t>
            </a:r>
            <a:r>
              <a:rPr lang="en-US" dirty="0" smtClean="0"/>
              <a:t>—</a:t>
            </a:r>
          </a:p>
          <a:p>
            <a:endParaRPr lang="en-US" dirty="0" smtClean="0"/>
          </a:p>
          <a:p>
            <a:r>
              <a:rPr lang="en-US" dirty="0" smtClean="0"/>
              <a:t>    (</a:t>
            </a:r>
            <a:r>
              <a:rPr lang="en-US" dirty="0" err="1" smtClean="0"/>
              <a:t>i</a:t>
            </a:r>
            <a:r>
              <a:rPr lang="en-US" dirty="0" smtClean="0"/>
              <a:t>) expedite the transition of United States forces in Iraq to a limited presence and mission of training Iraqi security forces, providing logistic support of Iraqi security forces, protecting United States infrastructure and personnel, and participating in targeted counterterrorism activities;</a:t>
            </a:r>
          </a:p>
          <a:p>
            <a:r>
              <a:rPr lang="en-US" dirty="0" smtClean="0"/>
              <a:t>    (ii) after consultation with the Government of Iraq, begin the phased redeployment of United States forces from Iraq this year; and</a:t>
            </a:r>
          </a:p>
          <a:p>
            <a:r>
              <a:rPr lang="en-US" dirty="0" smtClean="0"/>
              <a:t>    (iii) submit to Congress a plan by the end of 2006 with estimated dates for the continued phased redeployment of United States forces from Iraq, with the understanding that unexpected contingencies may arise;</a:t>
            </a:r>
          </a:p>
          <a:p>
            <a:r>
              <a:rPr lang="en-US" dirty="0" smtClean="0"/>
              <a:t>    (2) during and after the phased redeployment of United States forces from Iraq, the United States will need to sustain a nonmilitary effort to actively support reconstruction, governance, and a durable political solution in Iraq; and</a:t>
            </a:r>
          </a:p>
          <a:p>
            <a:r>
              <a:rPr lang="en-US" dirty="0" smtClean="0"/>
              <a:t>    (3) the President should carefully assess the impact that ongoing United States military operations in Iraq are having on the capability of the United States Government to conduct an effective counterterrorism campaign to defeat the broader global terrorist networks that threaten the United States.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682</TotalTime>
  <Words>252</Words>
  <Application>Microsoft Office PowerPoint</Application>
  <PresentationFormat>On-screen Show (4:3)</PresentationFormat>
  <Paragraphs>60</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16</cp:revision>
  <dcterms:created xsi:type="dcterms:W3CDTF">2012-04-18T15:49:40Z</dcterms:created>
  <dcterms:modified xsi:type="dcterms:W3CDTF">2012-04-20T03:19:20Z</dcterms:modified>
</cp:coreProperties>
</file>