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08" r:id="rId2"/>
    <p:sldId id="312" r:id="rId3"/>
    <p:sldId id="311" r:id="rId4"/>
    <p:sldId id="387" r:id="rId5"/>
    <p:sldId id="396" r:id="rId6"/>
    <p:sldId id="390" r:id="rId7"/>
    <p:sldId id="389" r:id="rId8"/>
    <p:sldId id="380" r:id="rId9"/>
    <p:sldId id="388" r:id="rId10"/>
    <p:sldId id="391" r:id="rId11"/>
    <p:sldId id="392" r:id="rId12"/>
    <p:sldId id="393" r:id="rId13"/>
    <p:sldId id="397" r:id="rId14"/>
    <p:sldId id="413" r:id="rId15"/>
    <p:sldId id="414" r:id="rId16"/>
    <p:sldId id="410" r:id="rId17"/>
    <p:sldId id="292" r:id="rId18"/>
    <p:sldId id="342" r:id="rId19"/>
    <p:sldId id="313" r:id="rId20"/>
    <p:sldId id="409" r:id="rId21"/>
    <p:sldId id="293" r:id="rId22"/>
    <p:sldId id="415" r:id="rId23"/>
    <p:sldId id="416" r:id="rId24"/>
    <p:sldId id="294" r:id="rId25"/>
    <p:sldId id="417" r:id="rId26"/>
    <p:sldId id="299" r:id="rId27"/>
    <p:sldId id="402" r:id="rId28"/>
    <p:sldId id="377" r:id="rId29"/>
    <p:sldId id="418" r:id="rId30"/>
    <p:sldId id="404" r:id="rId31"/>
    <p:sldId id="405" r:id="rId32"/>
    <p:sldId id="302" r:id="rId33"/>
    <p:sldId id="301" r:id="rId34"/>
    <p:sldId id="403" r:id="rId35"/>
    <p:sldId id="419" r:id="rId36"/>
    <p:sldId id="297" r:id="rId37"/>
    <p:sldId id="304" r:id="rId38"/>
    <p:sldId id="305" r:id="rId39"/>
    <p:sldId id="408" r:id="rId40"/>
    <p:sldId id="298" r:id="rId41"/>
    <p:sldId id="394" r:id="rId42"/>
    <p:sldId id="420" r:id="rId43"/>
    <p:sldId id="379" r:id="rId44"/>
    <p:sldId id="384" r:id="rId45"/>
    <p:sldId id="385" r:id="rId46"/>
    <p:sldId id="411" r:id="rId47"/>
    <p:sldId id="412" r:id="rId48"/>
    <p:sldId id="386" r:id="rId49"/>
    <p:sldId id="378" r:id="rId50"/>
    <p:sldId id="375" r:id="rId51"/>
    <p:sldId id="373" r:id="rId52"/>
    <p:sldId id="383"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12CA46-AACA-400A-9799-61E59DFD85A9}" type="datetimeFigureOut">
              <a:rPr lang="en-US" smtClean="0"/>
              <a:pPr/>
              <a:t>10-Nov-11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B67691-884C-4B14-A245-DA7F2D0C64C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Rumallah</a:t>
            </a:r>
            <a:r>
              <a:rPr lang="en-US" smtClean="0"/>
              <a:t> oil field</a:t>
            </a:r>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1E7BDC-FF87-4AFB-8EF5-F4CA9877D7AE}"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Bush and emir of </a:t>
            </a:r>
            <a:r>
              <a:rPr lang="en-US" dirty="0" err="1" smtClean="0"/>
              <a:t>kuwait</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scud</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Israeli family</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Mohammed najibullah—3b </a:t>
            </a:r>
            <a:r>
              <a:rPr lang="en-US" dirty="0" err="1" smtClean="0"/>
              <a:t>sov</a:t>
            </a:r>
            <a:r>
              <a:rPr lang="en-US" baseline="0" dirty="0" smtClean="0"/>
              <a:t> aid 1990</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Pressler</a:t>
            </a:r>
            <a:r>
              <a:rPr lang="en-US" dirty="0" smtClean="0"/>
              <a:t> am.==no</a:t>
            </a:r>
            <a:r>
              <a:rPr lang="en-US" baseline="0" dirty="0" smtClean="0"/>
              <a:t> aid to countries that </a:t>
            </a:r>
            <a:r>
              <a:rPr lang="en-US" baseline="0" dirty="0" err="1" smtClean="0"/>
              <a:t>secry</a:t>
            </a:r>
            <a:r>
              <a:rPr lang="en-US" baseline="0" dirty="0" smtClean="0"/>
              <a:t> of state cant certify </a:t>
            </a:r>
            <a:r>
              <a:rPr lang="en-US" baseline="0" dirty="0" err="1" smtClean="0"/>
              <a:t>arent</a:t>
            </a:r>
            <a:r>
              <a:rPr lang="en-US" baseline="0" dirty="0" smtClean="0"/>
              <a:t> developing </a:t>
            </a:r>
            <a:r>
              <a:rPr lang="en-US" baseline="0" dirty="0" err="1" smtClean="0"/>
              <a:t>nuc</a:t>
            </a:r>
            <a:r>
              <a:rPr lang="en-US" baseline="0" dirty="0" smtClean="0"/>
              <a:t> bomb</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Nawaz</a:t>
            </a:r>
            <a:r>
              <a:rPr lang="en-US" dirty="0" smtClean="0"/>
              <a:t> </a:t>
            </a:r>
            <a:r>
              <a:rPr lang="en-US" dirty="0" err="1" smtClean="0"/>
              <a:t>sharif</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Syracuse memorial—35 students coming home after semester</a:t>
            </a:r>
            <a:r>
              <a:rPr lang="en-US" baseline="0" dirty="0" smtClean="0"/>
              <a:t> abroad</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Abdel Basset al-</a:t>
            </a:r>
            <a:r>
              <a:rPr lang="en-US" sz="1200" b="0" i="0" kern="1200" dirty="0" err="1" smtClean="0">
                <a:solidFill>
                  <a:schemeClr val="tx1"/>
                </a:solidFill>
                <a:latin typeface="+mn-lt"/>
                <a:ea typeface="+mn-ea"/>
                <a:cs typeface="+mn-cs"/>
              </a:rPr>
              <a:t>Megrahi</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pPr/>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10-Nov-11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10-Nov-11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25A5AA-9FE5-466C-9029-DC42251B12AE}" type="datetimeFigureOut">
              <a:rPr lang="en-US" smtClean="0"/>
              <a:pPr/>
              <a:t>10-Nov-11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25A5AA-9FE5-466C-9029-DC42251B12AE}" type="datetimeFigureOut">
              <a:rPr lang="en-US" smtClean="0"/>
              <a:pPr/>
              <a:t>10-Nov-11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25A5AA-9FE5-466C-9029-DC42251B12AE}" type="datetimeFigureOut">
              <a:rPr lang="en-US" smtClean="0"/>
              <a:pPr/>
              <a:t>10-Nov-11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25A5AA-9FE5-466C-9029-DC42251B12AE}" type="datetimeFigureOut">
              <a:rPr lang="en-US" smtClean="0"/>
              <a:pPr/>
              <a:t>10-Nov-11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25A5AA-9FE5-466C-9029-DC42251B12AE}" type="datetimeFigureOut">
              <a:rPr lang="en-US" smtClean="0"/>
              <a:pPr/>
              <a:t>10-Nov-11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25A5AA-9FE5-466C-9029-DC42251B12AE}" type="datetimeFigureOut">
              <a:rPr lang="en-US" smtClean="0"/>
              <a:pPr/>
              <a:t>10-Nov-11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25A5AA-9FE5-466C-9029-DC42251B12AE}" type="datetimeFigureOut">
              <a:rPr lang="en-US" smtClean="0"/>
              <a:pPr/>
              <a:t>10-Nov-11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10-Nov-11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10-Nov-11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25A5AA-9FE5-466C-9029-DC42251B12AE}" type="datetimeFigureOut">
              <a:rPr lang="en-US" smtClean="0"/>
              <a:pPr/>
              <a:t>10-Nov-11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B0C520-B823-4FAB-8657-E8CBB9882F9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esquire.com/cm/esquire/images/brent-scowcroft-0109-fb-23693206.jpg"/>
          <p:cNvPicPr>
            <a:picLocks noChangeAspect="1" noChangeArrowheads="1"/>
          </p:cNvPicPr>
          <p:nvPr/>
        </p:nvPicPr>
        <p:blipFill>
          <a:blip r:embed="rId3" cstate="print"/>
          <a:srcRect/>
          <a:stretch>
            <a:fillRect/>
          </a:stretch>
        </p:blipFill>
        <p:spPr bwMode="auto">
          <a:xfrm>
            <a:off x="2171700" y="0"/>
            <a:ext cx="5143500"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achievement.org/achievers/bus0/large/bus0-007.jpg"/>
          <p:cNvPicPr>
            <a:picLocks noChangeAspect="1" noChangeArrowheads="1"/>
          </p:cNvPicPr>
          <p:nvPr/>
        </p:nvPicPr>
        <p:blipFill>
          <a:blip r:embed="rId3" cstate="print"/>
          <a:srcRect/>
          <a:stretch>
            <a:fillRect/>
          </a:stretch>
        </p:blipFill>
        <p:spPr bwMode="auto">
          <a:xfrm>
            <a:off x="-126949" y="120553"/>
            <a:ext cx="9270949" cy="620404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s://www.cia.gov/library/center-for-the-study-of-intelligence/csi-publications/books-and-monographs/directors-of-central-intelligence-as-leaders-of-the-u-s-intelligence-community/page194_preview.jpg"/>
          <p:cNvPicPr>
            <a:picLocks noChangeAspect="1" noChangeArrowheads="1"/>
          </p:cNvPicPr>
          <p:nvPr/>
        </p:nvPicPr>
        <p:blipFill>
          <a:blip r:embed="rId3" cstate="print"/>
          <a:srcRect/>
          <a:stretch>
            <a:fillRect/>
          </a:stretch>
        </p:blipFill>
        <p:spPr bwMode="auto">
          <a:xfrm>
            <a:off x="1796845" y="-79248"/>
            <a:ext cx="5594555" cy="693724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0"/>
            <a:ext cx="7543800" cy="4308872"/>
          </a:xfrm>
          <a:prstGeom prst="rect">
            <a:avLst/>
          </a:prstGeom>
          <a:noFill/>
        </p:spPr>
        <p:txBody>
          <a:bodyPr wrap="square" rtlCol="0">
            <a:spAutoFit/>
          </a:bodyPr>
          <a:lstStyle/>
          <a:p>
            <a:pPr algn="ctr"/>
            <a:r>
              <a:rPr lang="en-US" b="1" dirty="0" smtClean="0">
                <a:solidFill>
                  <a:srgbClr val="FF0000"/>
                </a:solidFill>
              </a:rPr>
              <a:t>National Security Directive (NSD) 26</a:t>
            </a:r>
          </a:p>
          <a:p>
            <a:endParaRPr lang="en-US" dirty="0" smtClean="0"/>
          </a:p>
          <a:p>
            <a:r>
              <a:rPr lang="en-US" sz="2200" dirty="0" smtClean="0"/>
              <a:t>Access to Persian Gulf oil and the security of key friendly states in the area are </a:t>
            </a:r>
            <a:r>
              <a:rPr lang="en-US" sz="2200" dirty="0" smtClean="0">
                <a:solidFill>
                  <a:srgbClr val="FF0000"/>
                </a:solidFill>
              </a:rPr>
              <a:t>vital</a:t>
            </a:r>
            <a:r>
              <a:rPr lang="en-US" sz="2200" dirty="0" smtClean="0"/>
              <a:t> to US national security. The United States remains committed to defend its vital interests in the region, if necessary and appropriate </a:t>
            </a:r>
            <a:r>
              <a:rPr lang="en-US" sz="2200" dirty="0" smtClean="0">
                <a:solidFill>
                  <a:srgbClr val="FF0000"/>
                </a:solidFill>
              </a:rPr>
              <a:t>through the use of US military force</a:t>
            </a:r>
            <a:r>
              <a:rPr lang="en-US" sz="2200" dirty="0" smtClean="0"/>
              <a:t>, against the Soviet Union or </a:t>
            </a:r>
            <a:r>
              <a:rPr lang="en-US" sz="2200" dirty="0" smtClean="0">
                <a:solidFill>
                  <a:srgbClr val="FF0000"/>
                </a:solidFill>
              </a:rPr>
              <a:t>any other regional power with interests inimical to our own</a:t>
            </a:r>
            <a:r>
              <a:rPr lang="en-US" sz="2200" dirty="0" smtClean="0"/>
              <a:t>. The United States also remains committed to support the individual and collective self-defense of friendly countries in the area to enable them to play a more active role in their own defense and thereby reduce the necessity for unilateral US military intervention.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http://t0.gstatic.com/images?q=tbn:ANd9GcQJfeRzO-sdprCGvFosNJUB2stTBI-rvyfOF-dF4Fsk0e2c7PD8voq6JOui"/>
          <p:cNvPicPr>
            <a:picLocks noChangeAspect="1" noChangeArrowheads="1"/>
          </p:cNvPicPr>
          <p:nvPr/>
        </p:nvPicPr>
        <p:blipFill>
          <a:blip r:embed="rId3" cstate="print"/>
          <a:srcRect/>
          <a:stretch>
            <a:fillRect/>
          </a:stretch>
        </p:blipFill>
        <p:spPr bwMode="auto">
          <a:xfrm>
            <a:off x="1295401" y="685800"/>
            <a:ext cx="6589600" cy="53244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raq.jpg"/>
          <p:cNvPicPr>
            <a:picLocks noChangeAspect="1"/>
          </p:cNvPicPr>
          <p:nvPr/>
        </p:nvPicPr>
        <p:blipFill>
          <a:blip r:embed="rId3" cstate="print"/>
          <a:stretch>
            <a:fillRect/>
          </a:stretch>
        </p:blipFill>
        <p:spPr>
          <a:xfrm>
            <a:off x="1043668" y="0"/>
            <a:ext cx="7056663"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705600" cy="5047536"/>
          </a:xfrm>
          <a:prstGeom prst="rect">
            <a:avLst/>
          </a:prstGeom>
          <a:noFill/>
        </p:spPr>
        <p:txBody>
          <a:bodyPr wrap="square" rtlCol="0">
            <a:spAutoFit/>
          </a:bodyPr>
          <a:lstStyle/>
          <a:p>
            <a:pPr algn="ctr"/>
            <a:r>
              <a:rPr lang="en-US" b="1" dirty="0" smtClean="0">
                <a:solidFill>
                  <a:srgbClr val="FF0000"/>
                </a:solidFill>
              </a:rPr>
              <a:t>NSD 26—on Iraq</a:t>
            </a:r>
          </a:p>
          <a:p>
            <a:endParaRPr lang="en-US" dirty="0" smtClean="0"/>
          </a:p>
          <a:p>
            <a:r>
              <a:rPr lang="en-US" sz="2200" dirty="0" smtClean="0"/>
              <a:t>Normal relations between the US and Iraq would serve our longer-term interests and promote stability in both the Gulf and the Middle East. The United States government should propose economic and political incentives for Iraq to moderate its behavior and to increase our influence with Iraq.</a:t>
            </a:r>
          </a:p>
          <a:p>
            <a:endParaRPr lang="en-US" sz="2200" dirty="0" smtClean="0"/>
          </a:p>
          <a:p>
            <a:r>
              <a:rPr lang="en-US" sz="2200" dirty="0" smtClean="0">
                <a:solidFill>
                  <a:srgbClr val="FF0000"/>
                </a:solidFill>
              </a:rPr>
              <a:t>But also:</a:t>
            </a:r>
          </a:p>
          <a:p>
            <a:endParaRPr lang="en-US" sz="2200" dirty="0" smtClean="0"/>
          </a:p>
          <a:p>
            <a:r>
              <a:rPr lang="en-US" sz="2200" dirty="0" smtClean="0"/>
              <a:t>Iraq would face economic and political sanctions if it continued to pursue biological and chemical weapons, and any breach by Iraq of IAEA safeguards in its nuclear program will result in a similar response.</a:t>
            </a:r>
            <a:endParaRPr lang="en-US" sz="2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733800"/>
            <a:ext cx="6781800" cy="1477328"/>
          </a:xfrm>
          <a:prstGeom prst="rect">
            <a:avLst/>
          </a:prstGeom>
          <a:noFill/>
        </p:spPr>
        <p:txBody>
          <a:bodyPr wrap="square" rtlCol="0">
            <a:spAutoFit/>
          </a:bodyPr>
          <a:lstStyle/>
          <a:p>
            <a:r>
              <a:rPr lang="en-US" dirty="0" smtClean="0"/>
              <a:t>“Mr. President, I can see that what you have here isn’t really a policy problem; what you have is a public relations problem. You’ve got a problem with the haughty and pampered press. I know all about that, because I’ve got problems with the press back home. What you need is you need a good public relations person.”</a:t>
            </a:r>
            <a:endParaRPr lang="en-US" dirty="0"/>
          </a:p>
        </p:txBody>
      </p:sp>
      <p:pic>
        <p:nvPicPr>
          <p:cNvPr id="185346" name="Picture 2" descr="Alan Simpson."/>
          <p:cNvPicPr>
            <a:picLocks noChangeAspect="1" noChangeArrowheads="1"/>
          </p:cNvPicPr>
          <p:nvPr/>
        </p:nvPicPr>
        <p:blipFill>
          <a:blip r:embed="rId3" cstate="print"/>
          <a:srcRect/>
          <a:stretch>
            <a:fillRect/>
          </a:stretch>
        </p:blipFill>
        <p:spPr bwMode="auto">
          <a:xfrm>
            <a:off x="3048000" y="0"/>
            <a:ext cx="2819400" cy="353619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http://www.loc.gov/rr/hispanic/congress/gonzalez.jpg"/>
          <p:cNvPicPr>
            <a:picLocks noChangeAspect="1" noChangeArrowheads="1"/>
          </p:cNvPicPr>
          <p:nvPr/>
        </p:nvPicPr>
        <p:blipFill>
          <a:blip r:embed="rId3" cstate="print"/>
          <a:srcRect/>
          <a:stretch>
            <a:fillRect/>
          </a:stretch>
        </p:blipFill>
        <p:spPr bwMode="auto">
          <a:xfrm>
            <a:off x="2286000" y="67491"/>
            <a:ext cx="5029200" cy="667414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88.PNG"/>
          <p:cNvPicPr>
            <a:picLocks noChangeAspect="1"/>
          </p:cNvPicPr>
          <p:nvPr/>
        </p:nvPicPr>
        <p:blipFill>
          <a:blip r:embed="rId3" cstate="print"/>
          <a:stretch>
            <a:fillRect/>
          </a:stretch>
        </p:blipFill>
        <p:spPr>
          <a:xfrm>
            <a:off x="-253547" y="457200"/>
            <a:ext cx="9530453" cy="60198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ttp://1.bp.blogspot.com/-5ERX6OThbLQ/Tgyjnx_j1DI/AAAAAAAAIxU/xFpwsG7AbzY/s200/shamirbush.jpg"/>
          <p:cNvPicPr>
            <a:picLocks noChangeAspect="1" noChangeArrowheads="1"/>
          </p:cNvPicPr>
          <p:nvPr/>
        </p:nvPicPr>
        <p:blipFill>
          <a:blip r:embed="rId3" cstate="print"/>
          <a:srcRect/>
          <a:stretch>
            <a:fillRect/>
          </a:stretch>
        </p:blipFill>
        <p:spPr bwMode="auto">
          <a:xfrm>
            <a:off x="597090" y="533400"/>
            <a:ext cx="8188656" cy="54864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p:cNvPicPr>
            <a:picLocks noChangeAspect="1" noChangeArrowheads="1"/>
          </p:cNvPicPr>
          <p:nvPr/>
        </p:nvPicPr>
        <p:blipFill>
          <a:blip r:embed="rId3" cstate="print"/>
          <a:srcRect/>
          <a:stretch>
            <a:fillRect/>
          </a:stretch>
        </p:blipFill>
        <p:spPr bwMode="auto">
          <a:xfrm>
            <a:off x="36048" y="838200"/>
            <a:ext cx="8865724"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3" cstate="print"/>
          <a:srcRect/>
          <a:stretch>
            <a:fillRect/>
          </a:stretch>
        </p:blipFill>
        <p:spPr bwMode="auto">
          <a:xfrm>
            <a:off x="1" y="533400"/>
            <a:ext cx="91440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revious.presstv.ir/photo/20110103/hmousavi20110103133936403.jpg"/>
          <p:cNvPicPr>
            <a:picLocks noChangeAspect="1" noChangeArrowheads="1"/>
          </p:cNvPicPr>
          <p:nvPr/>
        </p:nvPicPr>
        <p:blipFill>
          <a:blip r:embed="rId3" cstate="print"/>
          <a:srcRect/>
          <a:stretch>
            <a:fillRect/>
          </a:stretch>
        </p:blipFill>
        <p:spPr bwMode="auto">
          <a:xfrm>
            <a:off x="479425" y="691816"/>
            <a:ext cx="8435975" cy="532798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www.knowledgerush.com/wiki_image/1/14/Hussein1.jpg"/>
          <p:cNvPicPr>
            <a:picLocks noChangeAspect="1" noChangeArrowheads="1"/>
          </p:cNvPicPr>
          <p:nvPr/>
        </p:nvPicPr>
        <p:blipFill>
          <a:blip r:embed="rId3" cstate="print"/>
          <a:srcRect/>
          <a:stretch>
            <a:fillRect/>
          </a:stretch>
        </p:blipFill>
        <p:spPr bwMode="auto">
          <a:xfrm>
            <a:off x="2895600" y="34225"/>
            <a:ext cx="4495800" cy="680720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voltairenet.org/IMG/jpg/1991_rumalia.jpg"/>
          <p:cNvPicPr>
            <a:picLocks noChangeAspect="1" noChangeArrowheads="1"/>
          </p:cNvPicPr>
          <p:nvPr/>
        </p:nvPicPr>
        <p:blipFill>
          <a:blip r:embed="rId3" cstate="print"/>
          <a:srcRect/>
          <a:stretch>
            <a:fillRect/>
          </a:stretch>
        </p:blipFill>
        <p:spPr bwMode="auto">
          <a:xfrm>
            <a:off x="2106827" y="304800"/>
            <a:ext cx="5560541" cy="6172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uwait_invasion_1990.jpg"/>
          <p:cNvPicPr>
            <a:picLocks noChangeAspect="1"/>
          </p:cNvPicPr>
          <p:nvPr/>
        </p:nvPicPr>
        <p:blipFill>
          <a:blip r:embed="rId3" cstate="print"/>
          <a:stretch>
            <a:fillRect/>
          </a:stretch>
        </p:blipFill>
        <p:spPr>
          <a:xfrm>
            <a:off x="1714824" y="285728"/>
            <a:ext cx="5780798" cy="621510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wsweek-bush-wimp.jpg"/>
          <p:cNvPicPr>
            <a:picLocks noChangeAspect="1"/>
          </p:cNvPicPr>
          <p:nvPr/>
        </p:nvPicPr>
        <p:blipFill>
          <a:blip r:embed="rId3" cstate="print"/>
          <a:stretch>
            <a:fillRect/>
          </a:stretch>
        </p:blipFill>
        <p:spPr>
          <a:xfrm>
            <a:off x="2082800" y="228600"/>
            <a:ext cx="4978400" cy="64008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cache3.asset-cache.net/xc/50464836.jpg?v=1&amp;c=IWSAsset&amp;k=2&amp;d=E41C9FE5C4AA0A1453EF54BFF0106C3BDF2B5C69C6842DCFAE22AB3D23CCBDF2B01E70F2B3269972"/>
          <p:cNvPicPr>
            <a:picLocks noChangeAspect="1" noChangeArrowheads="1"/>
          </p:cNvPicPr>
          <p:nvPr/>
        </p:nvPicPr>
        <p:blipFill>
          <a:blip r:embed="rId3" cstate="print"/>
          <a:srcRect/>
          <a:stretch>
            <a:fillRect/>
          </a:stretch>
        </p:blipFill>
        <p:spPr bwMode="auto">
          <a:xfrm>
            <a:off x="-57148" y="342900"/>
            <a:ext cx="9201148" cy="61341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ww.voltairenet.org/IMG/jpg/1991-gw-emir.jpg"/>
          <p:cNvPicPr>
            <a:picLocks noChangeAspect="1" noChangeArrowheads="1"/>
          </p:cNvPicPr>
          <p:nvPr/>
        </p:nvPicPr>
        <p:blipFill>
          <a:blip r:embed="rId3" cstate="print"/>
          <a:srcRect/>
          <a:stretch>
            <a:fillRect/>
          </a:stretch>
        </p:blipFill>
        <p:spPr bwMode="auto">
          <a:xfrm>
            <a:off x="224183" y="93726"/>
            <a:ext cx="8919817" cy="615467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ker.jpg"/>
          <p:cNvPicPr>
            <a:picLocks noChangeAspect="1"/>
          </p:cNvPicPr>
          <p:nvPr/>
        </p:nvPicPr>
        <p:blipFill>
          <a:blip r:embed="rId3" cstate="print"/>
          <a:stretch>
            <a:fillRect/>
          </a:stretch>
        </p:blipFill>
        <p:spPr>
          <a:xfrm>
            <a:off x="71406" y="428604"/>
            <a:ext cx="9001188" cy="600079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6" name="Picture 4" descr="http://subversify.com/wp-content/uploads/2010/01/89-63_tank_man_-_web.jpg"/>
          <p:cNvPicPr>
            <a:picLocks noChangeAspect="1" noChangeArrowheads="1"/>
          </p:cNvPicPr>
          <p:nvPr/>
        </p:nvPicPr>
        <p:blipFill>
          <a:blip r:embed="rId3" cstate="print"/>
          <a:srcRect/>
          <a:stretch>
            <a:fillRect/>
          </a:stretch>
        </p:blipFill>
        <p:spPr bwMode="auto">
          <a:xfrm>
            <a:off x="112253" y="489204"/>
            <a:ext cx="8803147" cy="614019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p:cNvPicPr>
            <a:picLocks noChangeAspect="1" noChangeArrowheads="1"/>
          </p:cNvPicPr>
          <p:nvPr/>
        </p:nvPicPr>
        <p:blipFill>
          <a:blip r:embed="rId3" cstate="print"/>
          <a:srcRect/>
          <a:stretch>
            <a:fillRect/>
          </a:stretch>
        </p:blipFill>
        <p:spPr bwMode="auto">
          <a:xfrm>
            <a:off x="-15949" y="1066800"/>
            <a:ext cx="9032532" cy="48005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ulf_War_coalition_map.png"/>
          <p:cNvPicPr>
            <a:picLocks noChangeAspect="1"/>
          </p:cNvPicPr>
          <p:nvPr/>
        </p:nvPicPr>
        <p:blipFill>
          <a:blip r:embed="rId3" cstate="print"/>
          <a:stretch>
            <a:fillRect/>
          </a:stretch>
        </p:blipFill>
        <p:spPr>
          <a:xfrm>
            <a:off x="0" y="1313144"/>
            <a:ext cx="9144000" cy="423171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uartlockwood.jpg"/>
          <p:cNvPicPr>
            <a:picLocks noChangeAspect="1"/>
          </p:cNvPicPr>
          <p:nvPr/>
        </p:nvPicPr>
        <p:blipFill>
          <a:blip r:embed="rId3" cstate="print"/>
          <a:stretch>
            <a:fillRect/>
          </a:stretch>
        </p:blipFill>
        <p:spPr>
          <a:xfrm>
            <a:off x="1714500" y="0"/>
            <a:ext cx="5715000" cy="68580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Bush saudi arabia.jpg"/>
          <p:cNvPicPr>
            <a:picLocks noChangeAspect="1" noChangeArrowheads="1"/>
          </p:cNvPicPr>
          <p:nvPr/>
        </p:nvPicPr>
        <p:blipFill>
          <a:blip r:embed="rId3" cstate="print"/>
          <a:srcRect/>
          <a:stretch>
            <a:fillRect/>
          </a:stretch>
        </p:blipFill>
        <p:spPr bwMode="auto">
          <a:xfrm>
            <a:off x="0" y="299209"/>
            <a:ext cx="9144000" cy="635036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555160" y="0"/>
            <a:ext cx="4079003" cy="6858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i9.photobucket.com/albums/a81/kos102/2009/Rogues/baker-aziz.jpg"/>
          <p:cNvPicPr>
            <a:picLocks noChangeAspect="1" noChangeArrowheads="1"/>
          </p:cNvPicPr>
          <p:nvPr/>
        </p:nvPicPr>
        <p:blipFill>
          <a:blip r:embed="rId3" cstate="print"/>
          <a:srcRect/>
          <a:stretch>
            <a:fillRect/>
          </a:stretch>
        </p:blipFill>
        <p:spPr bwMode="auto">
          <a:xfrm>
            <a:off x="685800" y="285826"/>
            <a:ext cx="8153400" cy="598459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Gulfwarroom.jpg"/>
          <p:cNvPicPr>
            <a:picLocks noChangeAspect="1" noChangeArrowheads="1"/>
          </p:cNvPicPr>
          <p:nvPr/>
        </p:nvPicPr>
        <p:blipFill>
          <a:blip r:embed="rId3" cstate="print"/>
          <a:srcRect/>
          <a:stretch>
            <a:fillRect/>
          </a:stretch>
        </p:blipFill>
        <p:spPr bwMode="auto">
          <a:xfrm>
            <a:off x="52668" y="165246"/>
            <a:ext cx="9091332" cy="6235554"/>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http://tvcolumnist.files.wordpress.com/2011/02/cnn-transmitting-from-the-center-of-hell1.jpg"/>
          <p:cNvPicPr>
            <a:picLocks noChangeAspect="1" noChangeArrowheads="1"/>
          </p:cNvPicPr>
          <p:nvPr/>
        </p:nvPicPr>
        <p:blipFill>
          <a:blip r:embed="rId3" cstate="print"/>
          <a:srcRect/>
          <a:stretch>
            <a:fillRect/>
          </a:stretch>
        </p:blipFill>
        <p:spPr bwMode="auto">
          <a:xfrm>
            <a:off x="914400" y="304800"/>
            <a:ext cx="7543800" cy="5715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3" cstate="print"/>
          <a:srcRect/>
          <a:stretch>
            <a:fillRect/>
          </a:stretch>
        </p:blipFill>
        <p:spPr bwMode="auto">
          <a:xfrm>
            <a:off x="496066" y="0"/>
            <a:ext cx="7937248"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File:Scud TEL launch.jpg"/>
          <p:cNvPicPr>
            <a:picLocks noChangeAspect="1" noChangeArrowheads="1"/>
          </p:cNvPicPr>
          <p:nvPr/>
        </p:nvPicPr>
        <p:blipFill>
          <a:blip r:embed="rId3" cstate="print"/>
          <a:srcRect/>
          <a:stretch>
            <a:fillRect/>
          </a:stretch>
        </p:blipFill>
        <p:spPr bwMode="auto">
          <a:xfrm>
            <a:off x="1912366" y="152400"/>
            <a:ext cx="5655056" cy="67056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File:Gulfwar 1991 in Israeli shelter.jpg"/>
          <p:cNvPicPr>
            <a:picLocks noChangeAspect="1" noChangeArrowheads="1"/>
          </p:cNvPicPr>
          <p:nvPr/>
        </p:nvPicPr>
        <p:blipFill>
          <a:blip r:embed="rId3" cstate="print"/>
          <a:srcRect/>
          <a:stretch>
            <a:fillRect/>
          </a:stretch>
        </p:blipFill>
        <p:spPr bwMode="auto">
          <a:xfrm>
            <a:off x="44033" y="94191"/>
            <a:ext cx="9099967" cy="6535209"/>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6808" y="533400"/>
            <a:ext cx="9059956" cy="58674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ls.jpg"/>
          <p:cNvPicPr>
            <a:picLocks noChangeAspect="1"/>
          </p:cNvPicPr>
          <p:nvPr/>
        </p:nvPicPr>
        <p:blipFill>
          <a:blip r:embed="rId3" cstate="print"/>
          <a:stretch>
            <a:fillRect/>
          </a:stretch>
        </p:blipFill>
        <p:spPr>
          <a:xfrm>
            <a:off x="0" y="979713"/>
            <a:ext cx="9143999" cy="4898571"/>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ert storm.gif"/>
          <p:cNvPicPr>
            <a:picLocks noChangeAspect="1"/>
          </p:cNvPicPr>
          <p:nvPr/>
        </p:nvPicPr>
        <p:blipFill>
          <a:blip r:embed="rId3" cstate="print"/>
          <a:stretch>
            <a:fillRect/>
          </a:stretch>
        </p:blipFill>
        <p:spPr>
          <a:xfrm>
            <a:off x="321173" y="0"/>
            <a:ext cx="8501653" cy="68580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File:IrakDesertStorm1991.jpg"/>
          <p:cNvPicPr>
            <a:picLocks noChangeAspect="1" noChangeArrowheads="1"/>
          </p:cNvPicPr>
          <p:nvPr/>
        </p:nvPicPr>
        <p:blipFill>
          <a:blip r:embed="rId3" cstate="print"/>
          <a:srcRect/>
          <a:stretch>
            <a:fillRect/>
          </a:stretch>
        </p:blipFill>
        <p:spPr bwMode="auto">
          <a:xfrm>
            <a:off x="-27398" y="431292"/>
            <a:ext cx="9171398" cy="6121908"/>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ile:BrennendeOelquellenKuwait1991.jpg"/>
          <p:cNvPicPr>
            <a:picLocks noChangeAspect="1" noChangeArrowheads="1"/>
          </p:cNvPicPr>
          <p:nvPr/>
        </p:nvPicPr>
        <p:blipFill>
          <a:blip r:embed="rId3" cstate="print"/>
          <a:srcRect/>
          <a:stretch>
            <a:fillRect/>
          </a:stretch>
        </p:blipFill>
        <p:spPr bwMode="auto">
          <a:xfrm>
            <a:off x="0" y="437198"/>
            <a:ext cx="9144000" cy="6057902"/>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Oil well firess.gif"/>
          <p:cNvPicPr>
            <a:picLocks noChangeAspect="1" noChangeArrowheads="1"/>
          </p:cNvPicPr>
          <p:nvPr/>
        </p:nvPicPr>
        <p:blipFill>
          <a:blip r:embed="rId3" cstate="print"/>
          <a:srcRect/>
          <a:stretch>
            <a:fillRect/>
          </a:stretch>
        </p:blipFill>
        <p:spPr bwMode="auto">
          <a:xfrm>
            <a:off x="0" y="457200"/>
            <a:ext cx="9036412" cy="5813425"/>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fly.jpg"/>
          <p:cNvPicPr>
            <a:picLocks noChangeAspect="1"/>
          </p:cNvPicPr>
          <p:nvPr/>
        </p:nvPicPr>
        <p:blipFill>
          <a:blip r:embed="rId3" cstate="print"/>
          <a:stretch>
            <a:fillRect/>
          </a:stretch>
        </p:blipFill>
        <p:spPr>
          <a:xfrm>
            <a:off x="742052" y="0"/>
            <a:ext cx="7659895" cy="68580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p:cNvPicPr>
            <a:picLocks noChangeAspect="1" noChangeArrowheads="1"/>
          </p:cNvPicPr>
          <p:nvPr/>
        </p:nvPicPr>
        <p:blipFill>
          <a:blip r:embed="rId3" cstate="print"/>
          <a:srcRect/>
          <a:stretch>
            <a:fillRect/>
          </a:stretch>
        </p:blipFill>
        <p:spPr bwMode="auto">
          <a:xfrm>
            <a:off x="11792" y="838200"/>
            <a:ext cx="9120418"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FILE - In this Oct. 1988 file photo, Rep. Charlie Wilson, D-Texas, holds a British Enfield rifle in his Capitol Hill office.  According to a hospital spokesperson, Wilson, 76, died of cardiopulmonary arrest in Lufkin, Texas, Wednesday, Feb 10, 2010. (AP Photo/Marcy Nighswander, File) / Beaumont"/>
          <p:cNvPicPr>
            <a:picLocks noChangeAspect="1" noChangeArrowheads="1"/>
          </p:cNvPicPr>
          <p:nvPr/>
        </p:nvPicPr>
        <p:blipFill>
          <a:blip r:embed="rId3" cstate="print"/>
          <a:srcRect/>
          <a:stretch>
            <a:fillRect/>
          </a:stretch>
        </p:blipFill>
        <p:spPr bwMode="auto">
          <a:xfrm>
            <a:off x="2286000" y="88655"/>
            <a:ext cx="4648200" cy="6629645"/>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ttp://hezbe-watan.com/bilder/dr.najibullah.jpg"/>
          <p:cNvPicPr>
            <a:picLocks noChangeAspect="1" noChangeArrowheads="1"/>
          </p:cNvPicPr>
          <p:nvPr/>
        </p:nvPicPr>
        <p:blipFill>
          <a:blip r:embed="rId3" cstate="print"/>
          <a:srcRect/>
          <a:stretch>
            <a:fillRect/>
          </a:stretch>
        </p:blipFill>
        <p:spPr bwMode="auto">
          <a:xfrm>
            <a:off x="1238250" y="0"/>
            <a:ext cx="6705600" cy="67056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ttp://www.c-spanvideo.org/videoLibrary/showPicture.php?programid=263&amp;height=290&amp;width=427"/>
          <p:cNvPicPr>
            <a:picLocks noChangeAspect="1" noChangeArrowheads="1"/>
          </p:cNvPicPr>
          <p:nvPr/>
        </p:nvPicPr>
        <p:blipFill>
          <a:blip r:embed="rId3" cstate="print"/>
          <a:srcRect/>
          <a:stretch>
            <a:fillRect/>
          </a:stretch>
        </p:blipFill>
        <p:spPr bwMode="auto">
          <a:xfrm>
            <a:off x="71917" y="109680"/>
            <a:ext cx="8919683" cy="613872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File:Nawaz Sharif detail, 981203-D-9880W-117.jpg"/>
          <p:cNvPicPr>
            <a:picLocks noChangeAspect="1" noChangeArrowheads="1"/>
          </p:cNvPicPr>
          <p:nvPr/>
        </p:nvPicPr>
        <p:blipFill>
          <a:blip r:embed="rId3" cstate="print"/>
          <a:srcRect/>
          <a:stretch>
            <a:fillRect/>
          </a:stretch>
        </p:blipFill>
        <p:spPr bwMode="auto">
          <a:xfrm>
            <a:off x="1981200" y="116867"/>
            <a:ext cx="5181600" cy="6612173"/>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http://cdn-media.nationaljournal.com/?controllerName=image&amp;action=get&amp;id=12465&amp;format=mGallery"/>
          <p:cNvPicPr>
            <a:picLocks noChangeAspect="1" noChangeArrowheads="1"/>
          </p:cNvPicPr>
          <p:nvPr/>
        </p:nvPicPr>
        <p:blipFill>
          <a:blip r:embed="rId3" cstate="print"/>
          <a:srcRect/>
          <a:stretch>
            <a:fillRect/>
          </a:stretch>
        </p:blipFill>
        <p:spPr bwMode="auto">
          <a:xfrm>
            <a:off x="0" y="868666"/>
            <a:ext cx="9144000" cy="513527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farm7.static.flickr.com/6210/6107203417_da3f1bd712_o.jpg"/>
          <p:cNvPicPr>
            <a:picLocks noChangeAspect="1" noChangeArrowheads="1"/>
          </p:cNvPicPr>
          <p:nvPr/>
        </p:nvPicPr>
        <p:blipFill>
          <a:blip r:embed="rId3" cstate="print"/>
          <a:srcRect/>
          <a:stretch>
            <a:fillRect/>
          </a:stretch>
        </p:blipFill>
        <p:spPr bwMode="auto">
          <a:xfrm>
            <a:off x="152400" y="86791"/>
            <a:ext cx="8763000" cy="5906264"/>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http://www.diecastaircraftforum.com/attachments/forum13/64458d1293120727-panam103.jpg"/>
          <p:cNvPicPr>
            <a:picLocks noChangeAspect="1" noChangeArrowheads="1"/>
          </p:cNvPicPr>
          <p:nvPr/>
        </p:nvPicPr>
        <p:blipFill>
          <a:blip r:embed="rId3" cstate="print"/>
          <a:srcRect/>
          <a:stretch>
            <a:fillRect/>
          </a:stretch>
        </p:blipFill>
        <p:spPr bwMode="auto">
          <a:xfrm>
            <a:off x="304800" y="457200"/>
            <a:ext cx="8686800" cy="5841598"/>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ttp://www.panamair.org/accidents/lockerbie/lockmap.jpg"/>
          <p:cNvPicPr>
            <a:picLocks noChangeAspect="1" noChangeArrowheads="1"/>
          </p:cNvPicPr>
          <p:nvPr/>
        </p:nvPicPr>
        <p:blipFill>
          <a:blip r:embed="rId3" cstate="print"/>
          <a:srcRect/>
          <a:stretch>
            <a:fillRect/>
          </a:stretch>
        </p:blipFill>
        <p:spPr bwMode="auto">
          <a:xfrm>
            <a:off x="2100195" y="57430"/>
            <a:ext cx="5062605" cy="649577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PA103cockpit4.png"/>
          <p:cNvPicPr>
            <a:picLocks noChangeAspect="1" noChangeArrowheads="1"/>
          </p:cNvPicPr>
          <p:nvPr/>
        </p:nvPicPr>
        <p:blipFill>
          <a:blip r:embed="rId3" cstate="print"/>
          <a:srcRect/>
          <a:stretch>
            <a:fillRect/>
          </a:stretch>
        </p:blipFill>
        <p:spPr bwMode="auto">
          <a:xfrm>
            <a:off x="304800" y="363752"/>
            <a:ext cx="8686800" cy="6423429"/>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le:Syracuse University Flight 103 Memorial.jpg"/>
          <p:cNvPicPr>
            <a:picLocks noChangeAspect="1" noChangeArrowheads="1"/>
          </p:cNvPicPr>
          <p:nvPr/>
        </p:nvPicPr>
        <p:blipFill>
          <a:blip r:embed="rId3" cstate="print"/>
          <a:srcRect/>
          <a:stretch>
            <a:fillRect/>
          </a:stretch>
        </p:blipFill>
        <p:spPr bwMode="auto">
          <a:xfrm>
            <a:off x="762000" y="381000"/>
            <a:ext cx="7620000" cy="571500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http://img.timeinc.net/time/daily/2009/0908/lockerbie_2mb_0820.jpg"/>
          <p:cNvPicPr>
            <a:picLocks noChangeAspect="1" noChangeArrowheads="1"/>
          </p:cNvPicPr>
          <p:nvPr/>
        </p:nvPicPr>
        <p:blipFill>
          <a:blip r:embed="rId3" cstate="print"/>
          <a:srcRect/>
          <a:stretch>
            <a:fillRect/>
          </a:stretch>
        </p:blipFill>
        <p:spPr bwMode="auto">
          <a:xfrm>
            <a:off x="118384" y="636270"/>
            <a:ext cx="8797016" cy="492633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4372</TotalTime>
  <Words>369</Words>
  <Application>Microsoft Office PowerPoint</Application>
  <PresentationFormat>On-screen Show (4:3)</PresentationFormat>
  <Paragraphs>72</Paragraphs>
  <Slides>52</Slides>
  <Notes>52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57</cp:revision>
  <dcterms:created xsi:type="dcterms:W3CDTF">2010-11-05T23:21:58Z</dcterms:created>
  <dcterms:modified xsi:type="dcterms:W3CDTF">2011-11-10T18:54:19Z</dcterms:modified>
</cp:coreProperties>
</file>