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60" r:id="rId2"/>
    <p:sldId id="317" r:id="rId3"/>
    <p:sldId id="271" r:id="rId4"/>
    <p:sldId id="272" r:id="rId5"/>
    <p:sldId id="318" r:id="rId6"/>
    <p:sldId id="319" r:id="rId7"/>
    <p:sldId id="320" r:id="rId8"/>
    <p:sldId id="330" r:id="rId9"/>
    <p:sldId id="331" r:id="rId10"/>
    <p:sldId id="327" r:id="rId11"/>
    <p:sldId id="326" r:id="rId12"/>
    <p:sldId id="329" r:id="rId13"/>
    <p:sldId id="293" r:id="rId14"/>
    <p:sldId id="325" r:id="rId15"/>
    <p:sldId id="322" r:id="rId16"/>
    <p:sldId id="321" r:id="rId17"/>
    <p:sldId id="324" r:id="rId18"/>
    <p:sldId id="323" r:id="rId19"/>
    <p:sldId id="328" r:id="rId20"/>
    <p:sldId id="346" r:id="rId21"/>
    <p:sldId id="332" r:id="rId22"/>
    <p:sldId id="333" r:id="rId23"/>
    <p:sldId id="334" r:id="rId24"/>
    <p:sldId id="361" r:id="rId25"/>
    <p:sldId id="336" r:id="rId26"/>
    <p:sldId id="337" r:id="rId27"/>
    <p:sldId id="335" r:id="rId28"/>
    <p:sldId id="338" r:id="rId29"/>
    <p:sldId id="350" r:id="rId30"/>
    <p:sldId id="352" r:id="rId31"/>
    <p:sldId id="353" r:id="rId32"/>
    <p:sldId id="359" r:id="rId33"/>
    <p:sldId id="354" r:id="rId34"/>
    <p:sldId id="351" r:id="rId35"/>
    <p:sldId id="355" r:id="rId36"/>
    <p:sldId id="349" r:id="rId37"/>
    <p:sldId id="345" r:id="rId38"/>
    <p:sldId id="344" r:id="rId39"/>
    <p:sldId id="343" r:id="rId40"/>
    <p:sldId id="357" r:id="rId41"/>
    <p:sldId id="339" r:id="rId42"/>
    <p:sldId id="356" r:id="rId43"/>
    <p:sldId id="341" r:id="rId44"/>
    <p:sldId id="342" r:id="rId45"/>
    <p:sldId id="358" r:id="rId46"/>
    <p:sldId id="315" r:id="rId47"/>
    <p:sldId id="263" r:id="rId48"/>
    <p:sldId id="264" r:id="rId49"/>
    <p:sldId id="308" r:id="rId50"/>
    <p:sldId id="307" r:id="rId51"/>
    <p:sldId id="360"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499BC6-0ECE-47F3-B5EC-48337B906011}" type="datetimeFigureOut">
              <a:rPr lang="en-US" smtClean="0"/>
              <a:pPr/>
              <a:t>24-Sep-11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064A64-4437-4269-B779-9189CB437B4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lemay</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Allen </a:t>
            </a:r>
            <a:r>
              <a:rPr lang="en-US" dirty="0" err="1" smtClean="0"/>
              <a:t>dulles</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Abadan refinery</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mossadeq</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1951 analysis</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Bri</a:t>
            </a:r>
            <a:r>
              <a:rPr lang="en-US" dirty="0" smtClean="0"/>
              <a:t> memo, 1951</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Kermit </a:t>
            </a:r>
            <a:r>
              <a:rPr lang="en-US" dirty="0" err="1" smtClean="0"/>
              <a:t>roosevelt</a:t>
            </a:r>
            <a:r>
              <a:rPr lang="en-US" dirty="0" smtClean="0"/>
              <a:t> 9grandson TR)</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Gen’l</a:t>
            </a:r>
            <a:r>
              <a:rPr lang="en-US" dirty="0" smtClean="0"/>
              <a:t> </a:t>
            </a:r>
            <a:r>
              <a:rPr lang="en-US" dirty="0" err="1" smtClean="0"/>
              <a:t>zahedi</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Soldiers surrounding parliament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Sd</a:t>
            </a:r>
            <a:r>
              <a:rPr lang="en-US" smtClean="0"/>
              <a:t> memo, 1951</a:t>
            </a:r>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0789E91-D90F-478F-B222-E1EFB3ECE7F8}"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0789E91-D90F-478F-B222-E1EFB3ECE7F8}"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Aswan dam</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Pinhas</a:t>
            </a:r>
            <a:r>
              <a:rPr lang="en-US" dirty="0" smtClean="0"/>
              <a:t> </a:t>
            </a:r>
            <a:r>
              <a:rPr lang="en-US" dirty="0" err="1" smtClean="0"/>
              <a:t>lavon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fedayeen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Nasser &amp; Nehru at Bandung</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Baghdad pact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Adnan</a:t>
            </a:r>
            <a:r>
              <a:rPr lang="en-US" dirty="0" smtClean="0"/>
              <a:t> al-</a:t>
            </a:r>
            <a:r>
              <a:rPr lang="en-US" dirty="0" err="1" smtClean="0"/>
              <a:t>malki</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Nasser following</a:t>
            </a:r>
            <a:r>
              <a:rPr lang="en-US" baseline="0" dirty="0" smtClean="0"/>
              <a:t> nationalization</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Dayan at </a:t>
            </a:r>
            <a:r>
              <a:rPr lang="en-US" dirty="0" err="1" smtClean="0"/>
              <a:t>sharm</a:t>
            </a:r>
            <a:r>
              <a:rPr lang="en-US" baseline="0" dirty="0" smtClean="0"/>
              <a:t> el-</a:t>
            </a:r>
            <a:r>
              <a:rPr lang="en-US" baseline="0" dirty="0" err="1" smtClean="0"/>
              <a:t>shek</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pPr/>
              <a:t>24-Sep-11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pPr/>
              <a:t>24-Sep-11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pPr/>
              <a:t>24-Sep-11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pPr/>
              <a:t>24-Sep-11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pPr/>
              <a:t>24-Sep-11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pPr/>
              <a:t>24-Sep-11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pPr/>
              <a:t>24-Sep-11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pPr/>
              <a:t>24-Sep-11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pPr/>
              <a:t>24-Sep-11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pPr/>
              <a:t>24-Sep-11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pPr/>
              <a:t>24-Sep-11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8CEF5-793B-4FDB-B92D-C827762D7F2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pPr/>
              <a:t>24-Sep-11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arthyandCohen.jpg"/>
          <p:cNvPicPr>
            <a:picLocks noChangeAspect="1"/>
          </p:cNvPicPr>
          <p:nvPr/>
        </p:nvPicPr>
        <p:blipFill>
          <a:blip r:embed="rId3" cstate="print"/>
          <a:stretch>
            <a:fillRect/>
          </a:stretch>
        </p:blipFill>
        <p:spPr>
          <a:xfrm>
            <a:off x="32004" y="0"/>
            <a:ext cx="9079992"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DE campaigning in Maryland"/>
          <p:cNvPicPr>
            <a:picLocks noChangeAspect="1" noChangeArrowheads="1"/>
          </p:cNvPicPr>
          <p:nvPr/>
        </p:nvPicPr>
        <p:blipFill>
          <a:blip r:embed="rId3" cstate="print"/>
          <a:srcRect/>
          <a:stretch>
            <a:fillRect/>
          </a:stretch>
        </p:blipFill>
        <p:spPr bwMode="auto">
          <a:xfrm>
            <a:off x="457200" y="0"/>
            <a:ext cx="8266667" cy="679704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uncletaz.com/mccarthy/ikeshake.jpg"/>
          <p:cNvPicPr>
            <a:picLocks noChangeAspect="1" noChangeArrowheads="1"/>
          </p:cNvPicPr>
          <p:nvPr/>
        </p:nvPicPr>
        <p:blipFill>
          <a:blip r:embed="rId3" cstate="print"/>
          <a:srcRect/>
          <a:stretch>
            <a:fillRect/>
          </a:stretch>
        </p:blipFill>
        <p:spPr bwMode="auto">
          <a:xfrm>
            <a:off x="73628" y="381000"/>
            <a:ext cx="8987220" cy="6172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80625215058!1952_Electoral_Map.png"/>
          <p:cNvPicPr>
            <a:picLocks noChangeAspect="1"/>
          </p:cNvPicPr>
          <p:nvPr/>
        </p:nvPicPr>
        <p:blipFill>
          <a:blip r:embed="rId3" cstate="print"/>
          <a:stretch>
            <a:fillRect/>
          </a:stretch>
        </p:blipFill>
        <p:spPr>
          <a:xfrm>
            <a:off x="0" y="972807"/>
            <a:ext cx="9144000" cy="491238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2.PNG"/>
          <p:cNvPicPr>
            <a:picLocks noChangeAspect="1"/>
          </p:cNvPicPr>
          <p:nvPr/>
        </p:nvPicPr>
        <p:blipFill>
          <a:blip r:embed="rId3" cstate="print"/>
          <a:stretch>
            <a:fillRect/>
          </a:stretch>
        </p:blipFill>
        <p:spPr>
          <a:xfrm>
            <a:off x="792755" y="0"/>
            <a:ext cx="7558489" cy="6858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tpmcafe.talkingpointsmemo.com/curtis%20lemay.jpg"/>
          <p:cNvPicPr>
            <a:picLocks noChangeAspect="1" noChangeArrowheads="1"/>
          </p:cNvPicPr>
          <p:nvPr/>
        </p:nvPicPr>
        <p:blipFill>
          <a:blip r:embed="rId3" cstate="print"/>
          <a:srcRect/>
          <a:stretch>
            <a:fillRect/>
          </a:stretch>
        </p:blipFill>
        <p:spPr bwMode="auto">
          <a:xfrm>
            <a:off x="2233559" y="228600"/>
            <a:ext cx="5327867" cy="60198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s://www.cia.gov/library/center-for-the-study-of-intelligence/csi-publications/books-and-monographs/directors-of-central-intelligence-as-leaders-of-the-u-s-intelligence-community/page30_preview.jpg"/>
          <p:cNvPicPr>
            <a:picLocks noChangeAspect="1" noChangeArrowheads="1"/>
          </p:cNvPicPr>
          <p:nvPr/>
        </p:nvPicPr>
        <p:blipFill>
          <a:blip r:embed="rId3" cstate="print"/>
          <a:srcRect/>
          <a:stretch>
            <a:fillRect/>
          </a:stretch>
        </p:blipFill>
        <p:spPr bwMode="auto">
          <a:xfrm>
            <a:off x="1889089" y="7619"/>
            <a:ext cx="5502311" cy="685038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ile:Abadanraffinerie.jpg"/>
          <p:cNvPicPr>
            <a:picLocks noChangeAspect="1" noChangeArrowheads="1"/>
          </p:cNvPicPr>
          <p:nvPr/>
        </p:nvPicPr>
        <p:blipFill>
          <a:blip r:embed="rId3" cstate="print"/>
          <a:srcRect/>
          <a:stretch>
            <a:fillRect/>
          </a:stretch>
        </p:blipFill>
        <p:spPr bwMode="auto">
          <a:xfrm>
            <a:off x="381000" y="385446"/>
            <a:ext cx="8610600" cy="631444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motamedifamily.com/iran_map_iran.jpg"/>
          <p:cNvPicPr>
            <a:picLocks noChangeAspect="1" noChangeArrowheads="1"/>
          </p:cNvPicPr>
          <p:nvPr/>
        </p:nvPicPr>
        <p:blipFill>
          <a:blip r:embed="rId3" cstate="print"/>
          <a:srcRect/>
          <a:stretch>
            <a:fillRect/>
          </a:stretch>
        </p:blipFill>
        <p:spPr bwMode="auto">
          <a:xfrm>
            <a:off x="1200979" y="41416"/>
            <a:ext cx="6952421" cy="681658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Mohammad Mosaddeq.jpg"/>
          <p:cNvPicPr>
            <a:picLocks noChangeAspect="1" noChangeArrowheads="1"/>
          </p:cNvPicPr>
          <p:nvPr/>
        </p:nvPicPr>
        <p:blipFill>
          <a:blip r:embed="rId3" cstate="print"/>
          <a:srcRect/>
          <a:stretch>
            <a:fillRect/>
          </a:stretch>
        </p:blipFill>
        <p:spPr bwMode="auto">
          <a:xfrm>
            <a:off x="2362200" y="0"/>
            <a:ext cx="4658790" cy="687343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3" cstate="print"/>
          <a:srcRect/>
          <a:stretch>
            <a:fillRect/>
          </a:stretch>
        </p:blipFill>
        <p:spPr bwMode="auto">
          <a:xfrm>
            <a:off x="0" y="50874"/>
            <a:ext cx="9143999" cy="6756249"/>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i memo 1951.PNG"/>
          <p:cNvPicPr>
            <a:picLocks noChangeAspect="1"/>
          </p:cNvPicPr>
          <p:nvPr/>
        </p:nvPicPr>
        <p:blipFill>
          <a:blip r:embed="rId3" cstate="print"/>
          <a:stretch>
            <a:fillRect/>
          </a:stretch>
        </p:blipFill>
        <p:spPr>
          <a:xfrm>
            <a:off x="-16996" y="12698"/>
            <a:ext cx="9160996" cy="68453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1.bp.blogspot.com/_Q_cuohbm2B8/Smycz-LrAnI/AAAAAAAAB18/PaOndGksKxQ/s320/Shah.Nixon.12.13.1953.jpg"/>
          <p:cNvPicPr>
            <a:picLocks noChangeAspect="1" noChangeArrowheads="1"/>
          </p:cNvPicPr>
          <p:nvPr/>
        </p:nvPicPr>
        <p:blipFill>
          <a:blip r:embed="rId3" cstate="print"/>
          <a:srcRect/>
          <a:stretch>
            <a:fillRect/>
          </a:stretch>
        </p:blipFill>
        <p:spPr bwMode="auto">
          <a:xfrm>
            <a:off x="2286001" y="0"/>
            <a:ext cx="5154452" cy="6815807"/>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iranpoliticsclub.net/history/nazis2/images/Kermit%20Roosevelt,%201953%20Iranian%20Coup%20Planer%20of%20CIA.jpg"/>
          <p:cNvPicPr>
            <a:picLocks noChangeAspect="1" noChangeArrowheads="1"/>
          </p:cNvPicPr>
          <p:nvPr/>
        </p:nvPicPr>
        <p:blipFill>
          <a:blip r:embed="rId3" cstate="print"/>
          <a:srcRect/>
          <a:stretch>
            <a:fillRect/>
          </a:stretch>
        </p:blipFill>
        <p:spPr bwMode="auto">
          <a:xfrm>
            <a:off x="2362200" y="102916"/>
            <a:ext cx="4953000" cy="650333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ile:Fazlollah zahedi.jpg"/>
          <p:cNvPicPr>
            <a:picLocks noChangeAspect="1" noChangeArrowheads="1"/>
          </p:cNvPicPr>
          <p:nvPr/>
        </p:nvPicPr>
        <p:blipFill>
          <a:blip r:embed="rId3" cstate="print"/>
          <a:srcRect/>
          <a:stretch>
            <a:fillRect/>
          </a:stretch>
        </p:blipFill>
        <p:spPr bwMode="auto">
          <a:xfrm>
            <a:off x="2209800" y="-152400"/>
            <a:ext cx="5109184" cy="686188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upload.wikimedia.org/wikipedia/commons/6/68/28mordad1332.jpg"/>
          <p:cNvPicPr>
            <a:picLocks noChangeAspect="1" noChangeArrowheads="1"/>
          </p:cNvPicPr>
          <p:nvPr/>
        </p:nvPicPr>
        <p:blipFill>
          <a:blip r:embed="rId3" cstate="print"/>
          <a:srcRect/>
          <a:stretch>
            <a:fillRect/>
          </a:stretch>
        </p:blipFill>
        <p:spPr bwMode="auto">
          <a:xfrm>
            <a:off x="1905365" y="0"/>
            <a:ext cx="5421084" cy="6858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bss.sfsu.edu/behrooz/ph-28Mordad2.JPG"/>
          <p:cNvPicPr>
            <a:picLocks noChangeAspect="1" noChangeArrowheads="1"/>
          </p:cNvPicPr>
          <p:nvPr/>
        </p:nvPicPr>
        <p:blipFill>
          <a:blip r:embed="rId3" cstate="print"/>
          <a:srcRect/>
          <a:stretch>
            <a:fillRect/>
          </a:stretch>
        </p:blipFill>
        <p:spPr bwMode="auto">
          <a:xfrm>
            <a:off x="-228600" y="-76200"/>
            <a:ext cx="9245599" cy="69342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Active Image"/>
          <p:cNvPicPr>
            <a:picLocks noChangeAspect="1" noChangeArrowheads="1"/>
          </p:cNvPicPr>
          <p:nvPr/>
        </p:nvPicPr>
        <p:blipFill>
          <a:blip r:embed="rId3" cstate="print"/>
          <a:srcRect/>
          <a:stretch>
            <a:fillRect/>
          </a:stretch>
        </p:blipFill>
        <p:spPr bwMode="auto">
          <a:xfrm>
            <a:off x="1962589" y="164224"/>
            <a:ext cx="5657411" cy="6388976"/>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i61.photobucket.com/albums/h52/Tiktaalik/DullesNixonShah.jpg"/>
          <p:cNvPicPr>
            <a:picLocks noChangeAspect="1" noChangeArrowheads="1"/>
          </p:cNvPicPr>
          <p:nvPr/>
        </p:nvPicPr>
        <p:blipFill>
          <a:blip r:embed="rId3" cstate="print"/>
          <a:srcRect/>
          <a:stretch>
            <a:fillRect/>
          </a:stretch>
        </p:blipFill>
        <p:spPr bwMode="auto">
          <a:xfrm>
            <a:off x="203344" y="248338"/>
            <a:ext cx="8940656" cy="615246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http://kcjohnson.files.wordpress.com/2011/08/israel-water-systems-map2.jpg"/>
          <p:cNvPicPr>
            <a:picLocks noChangeAspect="1" noChangeArrowheads="1"/>
          </p:cNvPicPr>
          <p:nvPr/>
        </p:nvPicPr>
        <p:blipFill>
          <a:blip r:embed="rId3" cstate="print"/>
          <a:srcRect/>
          <a:stretch>
            <a:fillRect/>
          </a:stretch>
        </p:blipFill>
        <p:spPr bwMode="auto">
          <a:xfrm>
            <a:off x="3124199" y="0"/>
            <a:ext cx="2933307" cy="691841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3" cstate="print"/>
          <a:srcRect/>
          <a:stretch>
            <a:fillRect/>
          </a:stretch>
        </p:blipFill>
        <p:spPr bwMode="auto">
          <a:xfrm>
            <a:off x="2227746" y="-26248"/>
            <a:ext cx="4706454" cy="6884248"/>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ChangeAspect="1" noChangeArrowheads="1"/>
          </p:cNvPicPr>
          <p:nvPr/>
        </p:nvPicPr>
        <p:blipFill>
          <a:blip r:embed="rId3" cstate="print"/>
          <a:srcRect/>
          <a:stretch>
            <a:fillRect/>
          </a:stretch>
        </p:blipFill>
        <p:spPr bwMode="auto">
          <a:xfrm>
            <a:off x="197999" y="561622"/>
            <a:ext cx="8946001" cy="5610578"/>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3" cstate="print"/>
          <a:srcRect/>
          <a:stretch>
            <a:fillRect/>
          </a:stretch>
        </p:blipFill>
        <p:spPr bwMode="auto">
          <a:xfrm>
            <a:off x="1" y="37564"/>
            <a:ext cx="9144000" cy="678287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p:cNvPicPr>
            <a:picLocks noChangeAspect="1" noChangeArrowheads="1"/>
          </p:cNvPicPr>
          <p:nvPr/>
        </p:nvPicPr>
        <p:blipFill>
          <a:blip r:embed="rId3" cstate="print"/>
          <a:srcRect/>
          <a:stretch>
            <a:fillRect/>
          </a:stretch>
        </p:blipFill>
        <p:spPr bwMode="auto">
          <a:xfrm>
            <a:off x="-101600" y="1905000"/>
            <a:ext cx="9347201" cy="30480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fulles.jpg"/>
          <p:cNvPicPr>
            <a:picLocks noChangeAspect="1"/>
          </p:cNvPicPr>
          <p:nvPr/>
        </p:nvPicPr>
        <p:blipFill>
          <a:blip r:embed="rId3" cstate="print"/>
          <a:stretch>
            <a:fillRect/>
          </a:stretch>
        </p:blipFill>
        <p:spPr>
          <a:xfrm>
            <a:off x="1869949" y="0"/>
            <a:ext cx="5404103" cy="6857999"/>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ulles and dde.jpg"/>
          <p:cNvPicPr>
            <a:picLocks noChangeAspect="1"/>
          </p:cNvPicPr>
          <p:nvPr/>
        </p:nvPicPr>
        <p:blipFill>
          <a:blip r:embed="rId3" cstate="print"/>
          <a:stretch>
            <a:fillRect/>
          </a:stretch>
        </p:blipFill>
        <p:spPr>
          <a:xfrm>
            <a:off x="762000" y="431800"/>
            <a:ext cx="7620000" cy="59944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838200"/>
            <a:ext cx="7315200" cy="3816429"/>
          </a:xfrm>
          <a:prstGeom prst="rect">
            <a:avLst/>
          </a:prstGeom>
          <a:noFill/>
        </p:spPr>
        <p:txBody>
          <a:bodyPr wrap="square" rtlCol="0">
            <a:spAutoFit/>
          </a:bodyPr>
          <a:lstStyle/>
          <a:p>
            <a:pPr algn="ctr"/>
            <a:r>
              <a:rPr lang="en-US" sz="2800" dirty="0" smtClean="0"/>
              <a:t>Dulles 1955 Council on Foreign Relations </a:t>
            </a:r>
            <a:r>
              <a:rPr lang="en-US" sz="2800" dirty="0" smtClean="0"/>
              <a:t>address</a:t>
            </a:r>
          </a:p>
          <a:p>
            <a:endParaRPr lang="en-US" sz="2800" dirty="0" smtClean="0"/>
          </a:p>
          <a:p>
            <a:pPr marL="342900" indent="-342900">
              <a:buAutoNum type="arabicPeriod"/>
            </a:pPr>
            <a:r>
              <a:rPr lang="en-US" sz="2800" dirty="0" smtClean="0"/>
              <a:t>The </a:t>
            </a:r>
            <a:r>
              <a:rPr lang="en-US" sz="2800" dirty="0" smtClean="0"/>
              <a:t>tragic plight of 900,000 Arab </a:t>
            </a:r>
            <a:r>
              <a:rPr lang="en-US" sz="2800" dirty="0" smtClean="0"/>
              <a:t>refugees</a:t>
            </a:r>
          </a:p>
          <a:p>
            <a:pPr marL="342900" indent="-342900">
              <a:buAutoNum type="arabicPeriod"/>
            </a:pPr>
            <a:endParaRPr lang="en-US" sz="2800" dirty="0" smtClean="0"/>
          </a:p>
          <a:p>
            <a:pPr marL="342900" indent="-342900">
              <a:buAutoNum type="arabicPeriod"/>
            </a:pPr>
            <a:r>
              <a:rPr lang="en-US" sz="2800" dirty="0" smtClean="0"/>
              <a:t>The </a:t>
            </a:r>
            <a:r>
              <a:rPr lang="en-US" sz="2800" dirty="0" smtClean="0"/>
              <a:t>“pall of fear” of Israeli expansion and eventual Arab </a:t>
            </a:r>
            <a:r>
              <a:rPr lang="en-US" sz="2800" dirty="0" smtClean="0"/>
              <a:t>retaliation</a:t>
            </a:r>
          </a:p>
          <a:p>
            <a:pPr marL="342900" indent="-342900">
              <a:buAutoNum type="arabicPeriod"/>
            </a:pPr>
            <a:endParaRPr lang="en-US" sz="2800" dirty="0" smtClean="0"/>
          </a:p>
          <a:p>
            <a:pPr marL="342900" indent="-342900">
              <a:buAutoNum type="arabicPeriod"/>
            </a:pPr>
            <a:r>
              <a:rPr lang="en-US" sz="2800" dirty="0" smtClean="0"/>
              <a:t>The </a:t>
            </a:r>
            <a:r>
              <a:rPr lang="en-US" sz="2800" dirty="0" smtClean="0"/>
              <a:t>lack of fixed, permanent boundaries</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magicstatistics.com/wp-content/uploads/nasser.jpg"/>
          <p:cNvPicPr>
            <a:picLocks noChangeAspect="1" noChangeArrowheads="1"/>
          </p:cNvPicPr>
          <p:nvPr/>
        </p:nvPicPr>
        <p:blipFill>
          <a:blip r:embed="rId3" cstate="print"/>
          <a:srcRect/>
          <a:stretch>
            <a:fillRect/>
          </a:stretch>
        </p:blipFill>
        <p:spPr bwMode="auto">
          <a:xfrm>
            <a:off x="306453" y="-93726"/>
            <a:ext cx="8608947" cy="6951726"/>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http://egyptianchronicles.freewebsitehosting.com/NasserAndEden.jpg"/>
          <p:cNvPicPr>
            <a:picLocks noChangeAspect="1" noChangeArrowheads="1"/>
          </p:cNvPicPr>
          <p:nvPr/>
        </p:nvPicPr>
        <p:blipFill>
          <a:blip r:embed="rId3" cstate="print"/>
          <a:srcRect/>
          <a:stretch>
            <a:fillRect/>
          </a:stretch>
        </p:blipFill>
        <p:spPr bwMode="auto">
          <a:xfrm>
            <a:off x="494753" y="253954"/>
            <a:ext cx="8192047" cy="629924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http://www.mbarron.net/Nile/OWENFALL.JPG"/>
          <p:cNvPicPr>
            <a:picLocks noChangeAspect="1" noChangeArrowheads="1"/>
          </p:cNvPicPr>
          <p:nvPr/>
        </p:nvPicPr>
        <p:blipFill>
          <a:blip r:embed="rId3" cstate="print"/>
          <a:srcRect/>
          <a:stretch>
            <a:fillRect/>
          </a:stretch>
        </p:blipFill>
        <p:spPr bwMode="auto">
          <a:xfrm>
            <a:off x="12059" y="709660"/>
            <a:ext cx="9131941" cy="523394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map of Dam"/>
          <p:cNvPicPr>
            <a:picLocks noChangeAspect="1" noChangeArrowheads="1"/>
          </p:cNvPicPr>
          <p:nvPr/>
        </p:nvPicPr>
        <p:blipFill>
          <a:blip r:embed="rId3" cstate="print"/>
          <a:srcRect/>
          <a:stretch>
            <a:fillRect/>
          </a:stretch>
        </p:blipFill>
        <p:spPr bwMode="auto">
          <a:xfrm>
            <a:off x="1905000" y="114300"/>
            <a:ext cx="6324600" cy="63246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File:Pinhas Lavon.jpg"/>
          <p:cNvPicPr>
            <a:picLocks noChangeAspect="1" noChangeArrowheads="1"/>
          </p:cNvPicPr>
          <p:nvPr/>
        </p:nvPicPr>
        <p:blipFill>
          <a:blip r:embed="rId3" cstate="print"/>
          <a:srcRect/>
          <a:stretch>
            <a:fillRect/>
          </a:stretch>
        </p:blipFill>
        <p:spPr bwMode="auto">
          <a:xfrm>
            <a:off x="2514600" y="76200"/>
            <a:ext cx="4648200" cy="6640286"/>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http://www.lib.utexas.edu/maps/middle_east_and_asia/gazastrip91.jpg"/>
          <p:cNvPicPr>
            <a:picLocks noChangeAspect="1" noChangeArrowheads="1"/>
          </p:cNvPicPr>
          <p:nvPr/>
        </p:nvPicPr>
        <p:blipFill>
          <a:blip r:embed="rId3" cstate="print"/>
          <a:srcRect/>
          <a:stretch>
            <a:fillRect/>
          </a:stretch>
        </p:blipFill>
        <p:spPr bwMode="auto">
          <a:xfrm>
            <a:off x="1524000" y="-838200"/>
            <a:ext cx="6237758" cy="7773555"/>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http://2.bp.blogspot.com/_opS7ZcZqLsg/TEiS-67oSII/AAAAAAAAA24/ufkGuE4LCyI/s1600/profiles_Arab-Fedayeen-at-the-border-of-Israel-1264799369.jpeg"/>
          <p:cNvPicPr>
            <a:picLocks noChangeAspect="1" noChangeArrowheads="1"/>
          </p:cNvPicPr>
          <p:nvPr/>
        </p:nvPicPr>
        <p:blipFill>
          <a:blip r:embed="rId3" cstate="print"/>
          <a:srcRect/>
          <a:stretch>
            <a:fillRect/>
          </a:stretch>
        </p:blipFill>
        <p:spPr bwMode="auto">
          <a:xfrm>
            <a:off x="609600" y="345617"/>
            <a:ext cx="8305800" cy="5786306"/>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7620000" cy="6463308"/>
          </a:xfrm>
          <a:prstGeom prst="rect">
            <a:avLst/>
          </a:prstGeom>
          <a:noFill/>
        </p:spPr>
        <p:txBody>
          <a:bodyPr wrap="square" rtlCol="0">
            <a:spAutoFit/>
          </a:bodyPr>
          <a:lstStyle/>
          <a:p>
            <a:r>
              <a:rPr lang="en-US" b="1" dirty="0" smtClean="0"/>
              <a:t>United Nations Security Council Resolution 106</a:t>
            </a:r>
          </a:p>
          <a:p>
            <a:r>
              <a:rPr lang="en-US" dirty="0" smtClean="0"/>
              <a:t>March 29, 1955</a:t>
            </a:r>
          </a:p>
          <a:p>
            <a:r>
              <a:rPr lang="en-US" i="1" dirty="0" smtClean="0"/>
              <a:t>The Security Council,</a:t>
            </a:r>
            <a:endParaRPr lang="en-US" dirty="0" smtClean="0"/>
          </a:p>
          <a:p>
            <a:r>
              <a:rPr lang="en-US" i="1" dirty="0" smtClean="0"/>
              <a:t>Noting</a:t>
            </a:r>
            <a:r>
              <a:rPr lang="en-US" i="1" dirty="0" smtClean="0"/>
              <a:t> </a:t>
            </a:r>
            <a:r>
              <a:rPr lang="en-US" dirty="0" smtClean="0"/>
              <a:t>that the Egyptian-Israel Mixed Armistice Commission on 6 March 1955 determined that a "re-arranged and planned attack ordered by Israel authorities" was "committed by Israel regular army forces against the Egyptian regular army force" in the Gaza Strip on 28 February </a:t>
            </a:r>
            <a:r>
              <a:rPr lang="en-US" dirty="0" smtClean="0"/>
              <a:t>1955,</a:t>
            </a:r>
            <a:endParaRPr lang="en-US" u="sng" dirty="0" smtClean="0"/>
          </a:p>
          <a:p>
            <a:endParaRPr lang="en-US" dirty="0" smtClean="0"/>
          </a:p>
          <a:p>
            <a:pPr marL="342900" indent="-342900">
              <a:buAutoNum type="arabicPeriod"/>
            </a:pPr>
            <a:r>
              <a:rPr lang="en-US" i="1" dirty="0" smtClean="0"/>
              <a:t>Condemns</a:t>
            </a:r>
            <a:r>
              <a:rPr lang="en-US" dirty="0" smtClean="0"/>
              <a:t> this attack as a violation of the cease-fire provisions of Security Council resolution 54 (1948) and as inconsistent with the obligations of the parties under the General Armistice Agreement between Egypt and </a:t>
            </a:r>
            <a:r>
              <a:rPr lang="en-US" dirty="0" smtClean="0"/>
              <a:t>Israel </a:t>
            </a:r>
            <a:r>
              <a:rPr lang="en-US" dirty="0" smtClean="0"/>
              <a:t>and under the United Nations Charter</a:t>
            </a:r>
            <a:r>
              <a:rPr lang="en-US" dirty="0" smtClean="0"/>
              <a:t>;</a:t>
            </a:r>
          </a:p>
          <a:p>
            <a:pPr marL="342900" indent="-342900"/>
            <a:endParaRPr lang="en-US" dirty="0" smtClean="0"/>
          </a:p>
          <a:p>
            <a:pPr marL="342900" indent="-342900"/>
            <a:r>
              <a:rPr lang="en-US" dirty="0" smtClean="0"/>
              <a:t>2</a:t>
            </a:r>
            <a:r>
              <a:rPr lang="en-US" dirty="0" smtClean="0"/>
              <a:t>. </a:t>
            </a:r>
            <a:r>
              <a:rPr lang="en-US" i="1" dirty="0" smtClean="0"/>
              <a:t>Calls again upon</a:t>
            </a:r>
            <a:r>
              <a:rPr lang="en-US" dirty="0" smtClean="0"/>
              <a:t> Israel to take all necessary measures to prevent such actions;</a:t>
            </a:r>
          </a:p>
          <a:p>
            <a:endParaRPr lang="en-US" dirty="0" smtClean="0"/>
          </a:p>
          <a:p>
            <a:r>
              <a:rPr lang="en-US" dirty="0" smtClean="0"/>
              <a:t>3</a:t>
            </a:r>
            <a:r>
              <a:rPr lang="en-US" dirty="0" smtClean="0"/>
              <a:t>. </a:t>
            </a:r>
            <a:r>
              <a:rPr lang="en-US" i="1" dirty="0" smtClean="0"/>
              <a:t>Expresses its conviction</a:t>
            </a:r>
            <a:r>
              <a:rPr lang="en-US" dirty="0" smtClean="0"/>
              <a:t> that the maintenance of the General Armistice Agreement is threatened by any deliberate violation of that Agreement by one of the parties to it, and that no progress towards the return of permanent peace in Palestine can be made unless the parties comply strictly with their obligations under the General Armistice Agreement and the cease-fire provisions of its resolution 54 (1948).</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imgc.allpostersimages.com/images/P-473-488-90-473-488-90/37/3790/5P2IF00Z/posters/gamal-abdul-nasser-of-egypt-and-jawaharlal-nehru-of-india-attending-the-bandung-conference.jpg"/>
          <p:cNvPicPr>
            <a:picLocks noChangeAspect="1" noChangeArrowheads="1"/>
          </p:cNvPicPr>
          <p:nvPr/>
        </p:nvPicPr>
        <p:blipFill>
          <a:blip r:embed="rId3" cstate="print"/>
          <a:srcRect/>
          <a:stretch>
            <a:fillRect/>
          </a:stretch>
        </p:blipFill>
        <p:spPr bwMode="auto">
          <a:xfrm>
            <a:off x="445904" y="234782"/>
            <a:ext cx="8317096" cy="624221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ttp://kcjohnson.files.wordpress.com/2011/08/labelanswers.gif"/>
          <p:cNvPicPr>
            <a:picLocks noChangeAspect="1" noChangeArrowheads="1"/>
          </p:cNvPicPr>
          <p:nvPr/>
        </p:nvPicPr>
        <p:blipFill>
          <a:blip r:embed="rId3" cstate="print"/>
          <a:srcRect/>
          <a:stretch>
            <a:fillRect/>
          </a:stretch>
        </p:blipFill>
        <p:spPr bwMode="auto">
          <a:xfrm>
            <a:off x="457200" y="245660"/>
            <a:ext cx="8686800" cy="6434066"/>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3" cstate="print"/>
          <a:srcRect/>
          <a:stretch>
            <a:fillRect/>
          </a:stretch>
        </p:blipFill>
        <p:spPr bwMode="auto">
          <a:xfrm>
            <a:off x="-47734" y="487908"/>
            <a:ext cx="9191733" cy="5912891"/>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File:Colonel Adnan al-Malki.jpg"/>
          <p:cNvPicPr>
            <a:picLocks noChangeAspect="1" noChangeArrowheads="1"/>
          </p:cNvPicPr>
          <p:nvPr/>
        </p:nvPicPr>
        <p:blipFill>
          <a:blip r:embed="rId3" cstate="print"/>
          <a:srcRect/>
          <a:stretch>
            <a:fillRect/>
          </a:stretch>
        </p:blipFill>
        <p:spPr bwMode="auto">
          <a:xfrm>
            <a:off x="2654300" y="95250"/>
            <a:ext cx="4508500" cy="676275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ttps://www.cia.gov/library/center-for-the-study-of-intelligence/csi-publications/csi-studies/studies/vol51no2/Nasser1956-resized.jpg"/>
          <p:cNvPicPr>
            <a:picLocks noChangeAspect="1" noChangeArrowheads="1"/>
          </p:cNvPicPr>
          <p:nvPr/>
        </p:nvPicPr>
        <p:blipFill>
          <a:blip r:embed="rId3" cstate="print"/>
          <a:srcRect/>
          <a:stretch>
            <a:fillRect/>
          </a:stretch>
        </p:blipFill>
        <p:spPr bwMode="auto">
          <a:xfrm>
            <a:off x="304800" y="228600"/>
            <a:ext cx="8616853" cy="6202363"/>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img.dailymail.co.uk/i/pix/2007/12_04/AnthonyEdenBBC_468x393.jpg"/>
          <p:cNvPicPr>
            <a:picLocks noChangeAspect="1" noChangeArrowheads="1"/>
          </p:cNvPicPr>
          <p:nvPr/>
        </p:nvPicPr>
        <p:blipFill>
          <a:blip r:embed="rId3" cstate="print"/>
          <a:srcRect/>
          <a:stretch>
            <a:fillRect/>
          </a:stretch>
        </p:blipFill>
        <p:spPr bwMode="auto">
          <a:xfrm>
            <a:off x="286477" y="-68140"/>
            <a:ext cx="8247923" cy="692614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www.deafbible.org/1956p1.jpg"/>
          <p:cNvPicPr>
            <a:picLocks noChangeAspect="1" noChangeArrowheads="1"/>
          </p:cNvPicPr>
          <p:nvPr/>
        </p:nvPicPr>
        <p:blipFill>
          <a:blip r:embed="rId3" cstate="print"/>
          <a:srcRect/>
          <a:stretch>
            <a:fillRect/>
          </a:stretch>
        </p:blipFill>
        <p:spPr bwMode="auto">
          <a:xfrm>
            <a:off x="34455" y="186978"/>
            <a:ext cx="8728545" cy="5832822"/>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56_Suez_war_-_conquest_of_Sinai.jpg"/>
          <p:cNvPicPr>
            <a:picLocks noChangeAspect="1"/>
          </p:cNvPicPr>
          <p:nvPr/>
        </p:nvPicPr>
        <p:blipFill>
          <a:blip r:embed="rId3" cstate="print"/>
          <a:stretch>
            <a:fillRect/>
          </a:stretch>
        </p:blipFill>
        <p:spPr>
          <a:xfrm>
            <a:off x="1807882" y="0"/>
            <a:ext cx="5528235" cy="68580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56suezcrisis.jpg"/>
          <p:cNvPicPr>
            <a:picLocks noChangeAspect="1"/>
          </p:cNvPicPr>
          <p:nvPr/>
        </p:nvPicPr>
        <p:blipFill>
          <a:blip r:embed="rId3" cstate="print"/>
          <a:stretch>
            <a:fillRect/>
          </a:stretch>
        </p:blipFill>
        <p:spPr>
          <a:xfrm>
            <a:off x="1" y="0"/>
            <a:ext cx="9271210" cy="6765174"/>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File:Dayan 9th Brigade 1956.jpg"/>
          <p:cNvPicPr>
            <a:picLocks noChangeAspect="1" noChangeArrowheads="1"/>
          </p:cNvPicPr>
          <p:nvPr/>
        </p:nvPicPr>
        <p:blipFill>
          <a:blip r:embed="rId3" cstate="print"/>
          <a:srcRect/>
          <a:stretch>
            <a:fillRect/>
          </a:stretch>
        </p:blipFill>
        <p:spPr bwMode="auto">
          <a:xfrm>
            <a:off x="1880544" y="13695"/>
            <a:ext cx="5206056" cy="6691905"/>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opendemocracy.net/content/articles/3287/images/photo2_565.jpg"/>
          <p:cNvPicPr>
            <a:picLocks noChangeAspect="1" noChangeArrowheads="1"/>
          </p:cNvPicPr>
          <p:nvPr/>
        </p:nvPicPr>
        <p:blipFill>
          <a:blip r:embed="rId3" cstate="print"/>
          <a:srcRect/>
          <a:stretch>
            <a:fillRect/>
          </a:stretch>
        </p:blipFill>
        <p:spPr bwMode="auto">
          <a:xfrm>
            <a:off x="-47549" y="990600"/>
            <a:ext cx="9237421" cy="42672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gy2.jpg"/>
          <p:cNvPicPr>
            <a:picLocks noChangeAspect="1"/>
          </p:cNvPicPr>
          <p:nvPr/>
        </p:nvPicPr>
        <p:blipFill>
          <a:blip r:embed="rId3" cstate="print"/>
          <a:stretch>
            <a:fillRect/>
          </a:stretch>
        </p:blipFill>
        <p:spPr>
          <a:xfrm>
            <a:off x="-1098" y="762000"/>
            <a:ext cx="9146196" cy="53340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dapest_streets_7_1956_stalin.jpg"/>
          <p:cNvPicPr>
            <a:picLocks noChangeAspect="1"/>
          </p:cNvPicPr>
          <p:nvPr/>
        </p:nvPicPr>
        <p:blipFill>
          <a:blip r:embed="rId3" cstate="print"/>
          <a:stretch>
            <a:fillRect/>
          </a:stretch>
        </p:blipFill>
        <p:spPr>
          <a:xfrm>
            <a:off x="1268903" y="0"/>
            <a:ext cx="6606194" cy="685800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filolog.com/sitebuilder/images/budapest_56_stalinhead-150x156.jpg"/>
          <p:cNvPicPr>
            <a:picLocks noChangeAspect="1" noChangeArrowheads="1"/>
          </p:cNvPicPr>
          <p:nvPr/>
        </p:nvPicPr>
        <p:blipFill>
          <a:blip r:embed="rId3" cstate="print"/>
          <a:srcRect/>
          <a:stretch>
            <a:fillRect/>
          </a:stretch>
        </p:blipFill>
        <p:spPr bwMode="auto">
          <a:xfrm>
            <a:off x="1806819" y="202692"/>
            <a:ext cx="5813181" cy="6045708"/>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filolog.com/images/budapest_56_06.jpg"/>
          <p:cNvPicPr>
            <a:picLocks noChangeAspect="1" noChangeArrowheads="1"/>
          </p:cNvPicPr>
          <p:nvPr/>
        </p:nvPicPr>
        <p:blipFill>
          <a:blip r:embed="rId3" cstate="print"/>
          <a:srcRect/>
          <a:stretch>
            <a:fillRect/>
          </a:stretch>
        </p:blipFill>
        <p:spPr bwMode="auto">
          <a:xfrm>
            <a:off x="62345" y="838200"/>
            <a:ext cx="9005455" cy="49530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8153400" cy="6463308"/>
          </a:xfrm>
          <a:prstGeom prst="rect">
            <a:avLst/>
          </a:prstGeom>
          <a:noFill/>
        </p:spPr>
        <p:txBody>
          <a:bodyPr wrap="square" rtlCol="0">
            <a:spAutoFit/>
          </a:bodyPr>
          <a:lstStyle/>
          <a:p>
            <a:pPr algn="ctr"/>
            <a:r>
              <a:rPr lang="en-US" b="1" dirty="0" smtClean="0"/>
              <a:t>President Eisenhower to Prime Minister Ben-Gurion</a:t>
            </a:r>
            <a:br>
              <a:rPr lang="en-US" b="1" dirty="0" smtClean="0"/>
            </a:br>
            <a:r>
              <a:rPr lang="en-US" b="1" dirty="0" smtClean="0"/>
              <a:t>November 7, 1956:</a:t>
            </a:r>
          </a:p>
          <a:p>
            <a:r>
              <a:rPr lang="en-US" dirty="0" smtClean="0"/>
              <a:t>Dear Mr. Prime Minister:</a:t>
            </a:r>
          </a:p>
          <a:p>
            <a:r>
              <a:rPr lang="en-US" dirty="0" smtClean="0"/>
              <a:t>… Statements </a:t>
            </a:r>
            <a:r>
              <a:rPr lang="en-US" dirty="0" smtClean="0"/>
              <a:t>attributed to your Government to the effect that Israel does not intend to withdraw from Egyptian territory, as requested by the United Nations, have been called to my attention. </a:t>
            </a:r>
            <a:r>
              <a:rPr lang="en-US" b="1" dirty="0" smtClean="0">
                <a:solidFill>
                  <a:srgbClr val="FF0000"/>
                </a:solidFill>
              </a:rPr>
              <a:t>I must say frankly, Mr. Prime Minister, that the United States views these reports, if true, with deep concern. </a:t>
            </a:r>
            <a:r>
              <a:rPr lang="en-US" dirty="0" smtClean="0"/>
              <a:t>Any such decision by the Government of Israel would seriously undermine the urgent efforts being made by the United Nations to restore peace in the Middle East, and could not but bring about the condemnation of Israel as a violator of the principles as well as the directives of the United Nations.</a:t>
            </a:r>
          </a:p>
          <a:p>
            <a:r>
              <a:rPr lang="en-US" dirty="0" smtClean="0"/>
              <a:t>It is our belief that as a matter of highest priority peace should be restored and foreign troops, except for United Nations forces, withdrawn from Egypt, after which new and energetic steps should be undertaken within the framework of the United Nations to solve the basic problems which have given rise to the present difficulty. The United States has tabled in the General Assembly two resolutions designed to accomplish the latter purposes, and hopes that they will be acted upon favorably as soon as the present emergency has been dealt with.</a:t>
            </a:r>
          </a:p>
          <a:p>
            <a:r>
              <a:rPr lang="en-US" dirty="0" smtClean="0"/>
              <a:t>… </a:t>
            </a:r>
            <a:r>
              <a:rPr lang="en-US" b="1" dirty="0" smtClean="0">
                <a:solidFill>
                  <a:srgbClr val="FF0000"/>
                </a:solidFill>
              </a:rPr>
              <a:t>It </a:t>
            </a:r>
            <a:r>
              <a:rPr lang="en-US" b="1" dirty="0" smtClean="0">
                <a:solidFill>
                  <a:srgbClr val="FF0000"/>
                </a:solidFill>
              </a:rPr>
              <a:t>would be a matter of the greatest regret to all my countrymen if Israeli policy on a matter of such grave concern to the world should in any way impair the friendly cooperation between our two countries.</a:t>
            </a:r>
          </a:p>
          <a:p>
            <a:r>
              <a:rPr lang="en-US" dirty="0" smtClean="0"/>
              <a:t/>
            </a:r>
            <a:br>
              <a:rPr lang="en-US" dirty="0" smtClean="0"/>
            </a:b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2037</TotalTime>
  <Words>153</Words>
  <Application>Microsoft Office PowerPoint</Application>
  <PresentationFormat>On-screen Show (4:3)</PresentationFormat>
  <Paragraphs>92</Paragraphs>
  <Slides>51</Slides>
  <Notes>51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47</cp:revision>
  <dcterms:created xsi:type="dcterms:W3CDTF">2010-10-08T15:55:17Z</dcterms:created>
  <dcterms:modified xsi:type="dcterms:W3CDTF">2011-09-25T03:00:42Z</dcterms:modified>
</cp:coreProperties>
</file>