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notesSlides/notesSlide43.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76" r:id="rId2"/>
    <p:sldId id="277" r:id="rId3"/>
    <p:sldId id="273" r:id="rId4"/>
    <p:sldId id="275" r:id="rId5"/>
    <p:sldId id="274" r:id="rId6"/>
    <p:sldId id="278" r:id="rId7"/>
    <p:sldId id="279" r:id="rId8"/>
    <p:sldId id="280" r:id="rId9"/>
    <p:sldId id="282" r:id="rId10"/>
    <p:sldId id="283" r:id="rId11"/>
    <p:sldId id="284" r:id="rId12"/>
    <p:sldId id="281" r:id="rId13"/>
    <p:sldId id="285" r:id="rId14"/>
    <p:sldId id="288" r:id="rId15"/>
    <p:sldId id="289" r:id="rId16"/>
    <p:sldId id="286" r:id="rId17"/>
    <p:sldId id="287" r:id="rId18"/>
    <p:sldId id="290" r:id="rId19"/>
    <p:sldId id="292" r:id="rId20"/>
    <p:sldId id="296" r:id="rId21"/>
    <p:sldId id="297" r:id="rId22"/>
    <p:sldId id="291" r:id="rId23"/>
    <p:sldId id="298" r:id="rId24"/>
    <p:sldId id="299" r:id="rId25"/>
    <p:sldId id="303" r:id="rId26"/>
    <p:sldId id="300" r:id="rId27"/>
    <p:sldId id="301" r:id="rId28"/>
    <p:sldId id="302" r:id="rId29"/>
    <p:sldId id="295" r:id="rId30"/>
    <p:sldId id="293" r:id="rId31"/>
    <p:sldId id="294" r:id="rId32"/>
    <p:sldId id="304" r:id="rId33"/>
    <p:sldId id="305" r:id="rId34"/>
    <p:sldId id="257" r:id="rId35"/>
    <p:sldId id="259" r:id="rId36"/>
    <p:sldId id="260" r:id="rId37"/>
    <p:sldId id="261" r:id="rId38"/>
    <p:sldId id="264" r:id="rId39"/>
    <p:sldId id="265" r:id="rId40"/>
    <p:sldId id="269" r:id="rId41"/>
    <p:sldId id="306" r:id="rId42"/>
    <p:sldId id="270" r:id="rId43"/>
    <p:sldId id="272"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767F0A-C066-43EB-9DDF-391432A8726B}" type="datetimeFigureOut">
              <a:rPr lang="en-US" smtClean="0"/>
              <a:t>25-Mar-11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5F1C4C-8B5B-4A3F-8D38-2736234F74A6}"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griffin</a:t>
            </a:r>
            <a:endParaRPr lang="en-US" dirty="0"/>
          </a:p>
        </p:txBody>
      </p:sp>
      <p:sp>
        <p:nvSpPr>
          <p:cNvPr id="4" name="Slide Number Placeholder 3"/>
          <p:cNvSpPr>
            <a:spLocks noGrp="1"/>
          </p:cNvSpPr>
          <p:nvPr>
            <p:ph type="sldNum" sz="quarter" idx="10"/>
          </p:nvPr>
        </p:nvSpPr>
        <p:spPr/>
        <p:txBody>
          <a:bodyPr/>
          <a:lstStyle/>
          <a:p>
            <a:fld id="{9D5F1C4C-8B5B-4A3F-8D38-2736234F74A6}"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Emk</a:t>
            </a:r>
            <a:r>
              <a:rPr lang="en-US" dirty="0" smtClean="0"/>
              <a:t> and </a:t>
            </a:r>
            <a:r>
              <a:rPr lang="en-US" dirty="0" err="1" smtClean="0"/>
              <a:t>bayh</a:t>
            </a:r>
            <a:endParaRPr lang="en-US" dirty="0"/>
          </a:p>
        </p:txBody>
      </p:sp>
      <p:sp>
        <p:nvSpPr>
          <p:cNvPr id="4" name="Slide Number Placeholder 3"/>
          <p:cNvSpPr>
            <a:spLocks noGrp="1"/>
          </p:cNvSpPr>
          <p:nvPr>
            <p:ph type="sldNum" sz="quarter" idx="10"/>
          </p:nvPr>
        </p:nvSpPr>
        <p:spPr/>
        <p:txBody>
          <a:bodyPr/>
          <a:lstStyle/>
          <a:p>
            <a:fld id="{9D5F1C4C-8B5B-4A3F-8D38-2736234F74A6}"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carswell</a:t>
            </a:r>
            <a:endParaRPr lang="en-US" dirty="0"/>
          </a:p>
        </p:txBody>
      </p:sp>
      <p:sp>
        <p:nvSpPr>
          <p:cNvPr id="4" name="Slide Number Placeholder 3"/>
          <p:cNvSpPr>
            <a:spLocks noGrp="1"/>
          </p:cNvSpPr>
          <p:nvPr>
            <p:ph type="sldNum" sz="quarter" idx="10"/>
          </p:nvPr>
        </p:nvSpPr>
        <p:spPr/>
        <p:txBody>
          <a:bodyPr/>
          <a:lstStyle/>
          <a:p>
            <a:fld id="{9D5F1C4C-8B5B-4A3F-8D38-2736234F74A6}"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hruska</a:t>
            </a:r>
            <a:endParaRPr lang="en-US" dirty="0"/>
          </a:p>
        </p:txBody>
      </p:sp>
      <p:sp>
        <p:nvSpPr>
          <p:cNvPr id="4" name="Slide Number Placeholder 3"/>
          <p:cNvSpPr>
            <a:spLocks noGrp="1"/>
          </p:cNvSpPr>
          <p:nvPr>
            <p:ph type="sldNum" sz="quarter" idx="10"/>
          </p:nvPr>
        </p:nvSpPr>
        <p:spPr/>
        <p:txBody>
          <a:bodyPr/>
          <a:lstStyle/>
          <a:p>
            <a:fld id="{9D5F1C4C-8B5B-4A3F-8D38-2736234F74A6}" type="slidenum">
              <a:rPr lang="en-US" smtClean="0"/>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pPr/>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8379F3F-BADC-4E6B-9636-FF9D6777DD83}" type="datetimeFigureOut">
              <a:rPr lang="en-US" smtClean="0"/>
              <a:t>25-Mar-11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1F400-FA0C-4D72-BE9F-803B66F2506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379F3F-BADC-4E6B-9636-FF9D6777DD83}" type="datetimeFigureOut">
              <a:rPr lang="en-US" smtClean="0"/>
              <a:t>25-Mar-11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1F400-FA0C-4D72-BE9F-803B66F2506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379F3F-BADC-4E6B-9636-FF9D6777DD83}" type="datetimeFigureOut">
              <a:rPr lang="en-US" smtClean="0"/>
              <a:t>25-Mar-11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1F400-FA0C-4D72-BE9F-803B66F2506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8379F3F-BADC-4E6B-9636-FF9D6777DD83}" type="datetimeFigureOut">
              <a:rPr lang="en-US" smtClean="0"/>
              <a:t>25-Mar-11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1F400-FA0C-4D72-BE9F-803B66F2506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8379F3F-BADC-4E6B-9636-FF9D6777DD83}" type="datetimeFigureOut">
              <a:rPr lang="en-US" smtClean="0"/>
              <a:t>25-Mar-11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11F400-FA0C-4D72-BE9F-803B66F2506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8379F3F-BADC-4E6B-9636-FF9D6777DD83}" type="datetimeFigureOut">
              <a:rPr lang="en-US" smtClean="0"/>
              <a:t>25-Mar-11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11F400-FA0C-4D72-BE9F-803B66F2506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379F3F-BADC-4E6B-9636-FF9D6777DD83}" type="datetimeFigureOut">
              <a:rPr lang="en-US" smtClean="0"/>
              <a:t>25-Mar-11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11F400-FA0C-4D72-BE9F-803B66F2506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379F3F-BADC-4E6B-9636-FF9D6777DD83}" type="datetimeFigureOut">
              <a:rPr lang="en-US" smtClean="0"/>
              <a:t>25-Mar-11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1F400-FA0C-4D72-BE9F-803B66F2506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379F3F-BADC-4E6B-9636-FF9D6777DD83}" type="datetimeFigureOut">
              <a:rPr lang="en-US" smtClean="0"/>
              <a:t>25-Mar-11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11F400-FA0C-4D72-BE9F-803B66F2506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379F3F-BADC-4E6B-9636-FF9D6777DD83}" type="datetimeFigureOut">
              <a:rPr lang="en-US" smtClean="0"/>
              <a:t>25-Mar-11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1F400-FA0C-4D72-BE9F-803B66F2506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379F3F-BADC-4E6B-9636-FF9D6777DD83}" type="datetimeFigureOut">
              <a:rPr lang="en-US" smtClean="0"/>
              <a:t>25-Mar-11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11F400-FA0C-4D72-BE9F-803B66F2506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379F3F-BADC-4E6B-9636-FF9D6777DD83}" type="datetimeFigureOut">
              <a:rPr lang="en-US" smtClean="0"/>
              <a:t>25-Mar-11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1F400-FA0C-4D72-BE9F-803B66F2506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aw.cornell.edu/supct-cgi/get-const?amendmenti" TargetMode="External"/><Relationship Id="rId7" Type="http://schemas.openxmlformats.org/officeDocument/2006/relationships/hyperlink" Target="http://www.law.cornell.edu/supct-cgi/get-const?amendmentix"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www.law.cornell.edu/supct-cgi/get-const?amendmentv" TargetMode="External"/><Relationship Id="rId5" Type="http://schemas.openxmlformats.org/officeDocument/2006/relationships/hyperlink" Target="http://www.law.cornell.edu/supct-cgi/get-const?amendmentiv" TargetMode="External"/><Relationship Id="rId4" Type="http://schemas.openxmlformats.org/officeDocument/2006/relationships/hyperlink" Target="http://www.law.cornell.edu/supct-cgi/get-const?amendmentiii"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0"/>
            <a:ext cx="7772400" cy="6494085"/>
          </a:xfrm>
          <a:prstGeom prst="rect">
            <a:avLst/>
          </a:prstGeom>
          <a:noFill/>
        </p:spPr>
        <p:txBody>
          <a:bodyPr wrap="square" rtlCol="0">
            <a:spAutoFit/>
          </a:bodyPr>
          <a:lstStyle/>
          <a:p>
            <a:pPr algn="ctr"/>
            <a:r>
              <a:rPr lang="en-US" i="1" dirty="0" smtClean="0"/>
              <a:t>Griswold v. Connecticut </a:t>
            </a:r>
            <a:r>
              <a:rPr lang="en-US" dirty="0" smtClean="0"/>
              <a:t>(1965)</a:t>
            </a:r>
          </a:p>
          <a:p>
            <a:endParaRPr lang="en-US" dirty="0"/>
          </a:p>
          <a:p>
            <a:r>
              <a:rPr lang="en-US" sz="2000" dirty="0" smtClean="0"/>
              <a:t>The</a:t>
            </a:r>
            <a:r>
              <a:rPr lang="en-US" sz="2000" dirty="0"/>
              <a:t> </a:t>
            </a:r>
            <a:r>
              <a:rPr lang="en-US" sz="2000" dirty="0">
                <a:hlinkClick r:id="rId3"/>
              </a:rPr>
              <a:t>First Amendment</a:t>
            </a:r>
            <a:r>
              <a:rPr lang="en-US" sz="2000" dirty="0"/>
              <a:t> has a penumbra where privacy is protected from governmental intrusion. In like context, we have protected forms of "association" that are not political in the customary sense, but pertain to the social, legal, and economic benefit of the </a:t>
            </a:r>
            <a:r>
              <a:rPr lang="en-US" sz="2000" dirty="0" smtClean="0"/>
              <a:t>members . . .</a:t>
            </a:r>
          </a:p>
          <a:p>
            <a:endParaRPr lang="en-US" sz="2000" dirty="0"/>
          </a:p>
          <a:p>
            <a:r>
              <a:rPr lang="en-US" sz="2000" b="1" dirty="0" smtClean="0">
                <a:solidFill>
                  <a:srgbClr val="FF0000"/>
                </a:solidFill>
              </a:rPr>
              <a:t>Specific </a:t>
            </a:r>
            <a:r>
              <a:rPr lang="en-US" sz="2000" b="1" dirty="0">
                <a:solidFill>
                  <a:srgbClr val="FF0000"/>
                </a:solidFill>
              </a:rPr>
              <a:t>guarantees in the Bill of Rights have penumbras, formed by emanations from those guarantees that help give them life and substance. </a:t>
            </a:r>
            <a:r>
              <a:rPr lang="en-US" sz="2000" b="1" dirty="0" smtClean="0">
                <a:solidFill>
                  <a:srgbClr val="FF0000"/>
                </a:solidFill>
              </a:rPr>
              <a:t>Various </a:t>
            </a:r>
            <a:r>
              <a:rPr lang="en-US" sz="2000" b="1" dirty="0">
                <a:solidFill>
                  <a:srgbClr val="FF0000"/>
                </a:solidFill>
              </a:rPr>
              <a:t>guarantees create zones of privacy. </a:t>
            </a:r>
            <a:r>
              <a:rPr lang="en-US" sz="2000" dirty="0"/>
              <a:t>The right of association contained in the penumbra of the </a:t>
            </a:r>
            <a:r>
              <a:rPr lang="en-US" sz="2000" dirty="0">
                <a:hlinkClick r:id="rId3"/>
              </a:rPr>
              <a:t>First Amendment</a:t>
            </a:r>
            <a:r>
              <a:rPr lang="en-US" sz="2000" dirty="0"/>
              <a:t> is one, as we have seen. The </a:t>
            </a:r>
            <a:r>
              <a:rPr lang="en-US" sz="2000" dirty="0">
                <a:hlinkClick r:id="rId4"/>
              </a:rPr>
              <a:t>Third Amendment</a:t>
            </a:r>
            <a:r>
              <a:rPr lang="en-US" sz="2000" dirty="0"/>
              <a:t>, in its prohibition against the quartering of soldiers "in any house" in time of peace without the consent of the owner, is another facet of that privacy. The </a:t>
            </a:r>
            <a:r>
              <a:rPr lang="en-US" sz="2000" dirty="0">
                <a:hlinkClick r:id="rId5"/>
              </a:rPr>
              <a:t>Fourth Amendment</a:t>
            </a:r>
            <a:r>
              <a:rPr lang="en-US" sz="2000" dirty="0"/>
              <a:t> explicitly affirms the "right of the people to be secure in their persons, houses, papers, and effects, against unreasonable searches and seizures." The </a:t>
            </a:r>
            <a:r>
              <a:rPr lang="en-US" sz="2000" dirty="0">
                <a:hlinkClick r:id="rId6"/>
              </a:rPr>
              <a:t>Fifth Amendment</a:t>
            </a:r>
            <a:r>
              <a:rPr lang="en-US" sz="2000" dirty="0"/>
              <a:t>, in its Self-Incrimination Clause, enables the citizen to create a zone of privacy which government may not force him to surrender to his detriment. The </a:t>
            </a:r>
            <a:r>
              <a:rPr lang="en-US" sz="2000" dirty="0">
                <a:hlinkClick r:id="rId7"/>
              </a:rPr>
              <a:t>Ninth </a:t>
            </a:r>
            <a:r>
              <a:rPr lang="en-US" sz="2000" dirty="0" smtClean="0">
                <a:hlinkClick r:id="rId7"/>
              </a:rPr>
              <a:t>Amendment</a:t>
            </a:r>
            <a:r>
              <a:rPr lang="en-US" sz="2000" dirty="0" smtClean="0"/>
              <a:t> provides</a:t>
            </a:r>
            <a:r>
              <a:rPr lang="en-US" sz="2000" dirty="0"/>
              <a:t>: "The enumeration in the Constitution, of certain rights, shall not be construed to deny or disparage others retained by the people."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7543800" cy="4031873"/>
          </a:xfrm>
          <a:prstGeom prst="rect">
            <a:avLst/>
          </a:prstGeom>
          <a:noFill/>
        </p:spPr>
        <p:txBody>
          <a:bodyPr wrap="square" rtlCol="0">
            <a:spAutoFit/>
          </a:bodyPr>
          <a:lstStyle/>
          <a:p>
            <a:pPr algn="ctr"/>
            <a:r>
              <a:rPr lang="en-US" i="1" dirty="0" smtClean="0"/>
              <a:t>Miranda v. Arizona </a:t>
            </a:r>
            <a:r>
              <a:rPr lang="en-US" dirty="0" smtClean="0"/>
              <a:t>(1965)—White dissent</a:t>
            </a:r>
          </a:p>
          <a:p>
            <a:endParaRPr lang="en-US" dirty="0"/>
          </a:p>
          <a:p>
            <a:r>
              <a:rPr lang="en-US" sz="2000" b="1" dirty="0">
                <a:solidFill>
                  <a:srgbClr val="FF0000"/>
                </a:solidFill>
              </a:rPr>
              <a:t>In some unknown number of cases, the Court’s rule will return a killer, a rapist or other criminal to the streets and to the environment which produced him, to repeat his crime whenever it pleases him. </a:t>
            </a:r>
            <a:r>
              <a:rPr lang="en-US" sz="2000" dirty="0"/>
              <a:t>As a consequence, there will not be a gain, but a loss, in human dignity. The real concern is not the unfortunate consequences of this new decision on the criminal law as an abstract, disembodied series of authoritative proscriptions, but the impact on those who rely on the public authority for protection, and who, without it, can only engage in violent self-help with guns, knives and the help of their neighbors similarly inclined. There is, of course, a saving factor: the next victims are uncertain, unnamed and unrepresented in this case.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ache1.asset-cache.net/xc/52260477.jpg?v=1&amp;c=IWSAsset&amp;k=2&amp;d=E41C9FE5C4AA0A14E4E984A23AA8A2A32A1404CB7BBC8A43928704E7CD24D6B7B01E70F2B3269972"/>
          <p:cNvPicPr>
            <a:picLocks noChangeAspect="1" noChangeArrowheads="1"/>
          </p:cNvPicPr>
          <p:nvPr/>
        </p:nvPicPr>
        <p:blipFill>
          <a:blip r:embed="rId3" cstate="print"/>
          <a:srcRect/>
          <a:stretch>
            <a:fillRect/>
          </a:stretch>
        </p:blipFill>
        <p:spPr bwMode="auto">
          <a:xfrm>
            <a:off x="191809" y="477886"/>
            <a:ext cx="8952191" cy="5922914"/>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georgiainfo.galileo.usg.edu/tdgh-mar/Impeach%20Earl%20Warren%20Sign.jpg"/>
          <p:cNvPicPr>
            <a:picLocks noChangeAspect="1" noChangeArrowheads="1"/>
          </p:cNvPicPr>
          <p:nvPr/>
        </p:nvPicPr>
        <p:blipFill>
          <a:blip r:embed="rId3" cstate="print"/>
          <a:srcRect/>
          <a:stretch>
            <a:fillRect/>
          </a:stretch>
        </p:blipFill>
        <p:spPr bwMode="auto">
          <a:xfrm>
            <a:off x="225795" y="439593"/>
            <a:ext cx="8918205" cy="6418407"/>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m1.ikiwq.com/img/xl/8s3n3PQGWMMwzvLwGyIM6a.png"/>
          <p:cNvPicPr>
            <a:picLocks noChangeAspect="1" noChangeArrowheads="1"/>
          </p:cNvPicPr>
          <p:nvPr/>
        </p:nvPicPr>
        <p:blipFill>
          <a:blip r:embed="rId3" cstate="print"/>
          <a:srcRect/>
          <a:stretch>
            <a:fillRect/>
          </a:stretch>
        </p:blipFill>
        <p:spPr bwMode="auto">
          <a:xfrm>
            <a:off x="2758068" y="97954"/>
            <a:ext cx="4785732" cy="676004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corbisimages.com/images/67/245C451A-4CA8-463F-A708-3CB021775DEE/BE020646.jpg"/>
          <p:cNvPicPr>
            <a:picLocks noChangeAspect="1" noChangeArrowheads="1"/>
          </p:cNvPicPr>
          <p:nvPr/>
        </p:nvPicPr>
        <p:blipFill>
          <a:blip r:embed="rId3" cstate="print"/>
          <a:srcRect/>
          <a:stretch>
            <a:fillRect/>
          </a:stretch>
        </p:blipFill>
        <p:spPr bwMode="auto">
          <a:xfrm>
            <a:off x="464820" y="156713"/>
            <a:ext cx="8374380" cy="6320287"/>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www.corbisimages.com/images/67/8DCDB7A6-68E9-48C6-8559-E9A3A7AF3B02/BE062098.jpg"/>
          <p:cNvPicPr>
            <a:picLocks noChangeAspect="1" noChangeArrowheads="1"/>
          </p:cNvPicPr>
          <p:nvPr/>
        </p:nvPicPr>
        <p:blipFill>
          <a:blip r:embed="rId3" cstate="print"/>
          <a:srcRect/>
          <a:stretch>
            <a:fillRect/>
          </a:stretch>
        </p:blipFill>
        <p:spPr bwMode="auto">
          <a:xfrm>
            <a:off x="157186" y="511254"/>
            <a:ext cx="8986814" cy="581334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52400"/>
            <a:ext cx="7848600" cy="6524863"/>
          </a:xfrm>
          <a:prstGeom prst="rect">
            <a:avLst/>
          </a:prstGeom>
          <a:noFill/>
        </p:spPr>
        <p:txBody>
          <a:bodyPr wrap="square" rtlCol="0">
            <a:spAutoFit/>
          </a:bodyPr>
          <a:lstStyle/>
          <a:p>
            <a:r>
              <a:rPr lang="en-US" sz="2000" b="1" cap="small" dirty="0"/>
              <a:t>President Johnson:</a:t>
            </a:r>
            <a:r>
              <a:rPr lang="en-US" sz="2000" dirty="0"/>
              <a:t> </a:t>
            </a:r>
            <a:r>
              <a:rPr lang="en-US" sz="2000" dirty="0" smtClean="0"/>
              <a:t> How </a:t>
            </a:r>
            <a:r>
              <a:rPr lang="en-US" sz="2000" dirty="0"/>
              <a:t>are you going to rate these people—one, two, three, four, five</a:t>
            </a:r>
            <a:r>
              <a:rPr lang="en-US" sz="2000" dirty="0" smtClean="0"/>
              <a:t>?</a:t>
            </a:r>
          </a:p>
          <a:p>
            <a:endParaRPr lang="en-US" sz="2000" dirty="0"/>
          </a:p>
          <a:p>
            <a:r>
              <a:rPr lang="en-US" sz="2000" b="1" cap="small" dirty="0"/>
              <a:t>Fortas:</a:t>
            </a:r>
            <a:r>
              <a:rPr lang="en-US" sz="2000" dirty="0"/>
              <a:t> I</a:t>
            </a:r>
            <a:r>
              <a:rPr lang="en-US" sz="2000" dirty="0" smtClean="0"/>
              <a:t>—</a:t>
            </a:r>
          </a:p>
          <a:p>
            <a:endParaRPr lang="en-US" sz="2000" dirty="0"/>
          </a:p>
          <a:p>
            <a:r>
              <a:rPr lang="en-US" sz="2000" b="1" cap="small" dirty="0"/>
              <a:t>President Johnson:</a:t>
            </a:r>
            <a:r>
              <a:rPr lang="en-US" sz="2000" dirty="0"/>
              <a:t> From the standpoint of my practical problem, and what I may want to do here on all the other things. I’ve got geography, I’ve got the Senate, I’ve got these philosophies, I’ve got to have sure votes</a:t>
            </a:r>
            <a:r>
              <a:rPr lang="en-US" sz="2000" dirty="0" smtClean="0"/>
              <a:t>.</a:t>
            </a:r>
          </a:p>
          <a:p>
            <a:endParaRPr lang="en-US" sz="2000" dirty="0"/>
          </a:p>
          <a:p>
            <a:r>
              <a:rPr lang="en-US" sz="2000" dirty="0"/>
              <a:t>I want continuity, I want a little age—look at this not from your standpoint</a:t>
            </a:r>
            <a:r>
              <a:rPr lang="en-US" sz="2000" dirty="0" smtClean="0"/>
              <a:t>.</a:t>
            </a:r>
          </a:p>
          <a:p>
            <a:endParaRPr lang="en-US" sz="2000" dirty="0"/>
          </a:p>
          <a:p>
            <a:r>
              <a:rPr lang="en-US" sz="2000" b="1" cap="small" dirty="0"/>
              <a:t>Fortas:</a:t>
            </a:r>
            <a:r>
              <a:rPr lang="en-US" sz="2000" dirty="0"/>
              <a:t> Well</a:t>
            </a:r>
            <a:r>
              <a:rPr lang="en-US" sz="2000" dirty="0" smtClean="0"/>
              <a:t>—</a:t>
            </a:r>
          </a:p>
          <a:p>
            <a:endParaRPr lang="en-US" sz="2000" dirty="0"/>
          </a:p>
          <a:p>
            <a:r>
              <a:rPr lang="en-US" sz="2000" b="1" cap="small" dirty="0"/>
              <a:t>President Johnson:</a:t>
            </a:r>
            <a:r>
              <a:rPr lang="en-US" sz="2000" dirty="0"/>
              <a:t> Look at it from my standpoint, of knowing me as you know me, and what I want. I want somebody that I’ll </a:t>
            </a:r>
            <a:r>
              <a:rPr lang="en-US" sz="2000" i="1" dirty="0"/>
              <a:t>always </a:t>
            </a:r>
            <a:r>
              <a:rPr lang="en-US" sz="2000" dirty="0"/>
              <a:t>be proud of his vote. That’s the first thing. I may not be proud of his opinion, but I want to be proud of the side he was on. He may not be as eloquent as Hugo Black, or you, or somebody. But I want to be damn sure he votes right. That’s the first thing.</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www.thegully.com/essays/america/img_usa/thurmond_nixon2.jpg"/>
          <p:cNvPicPr>
            <a:picLocks noChangeAspect="1" noChangeArrowheads="1"/>
          </p:cNvPicPr>
          <p:nvPr/>
        </p:nvPicPr>
        <p:blipFill>
          <a:blip r:embed="rId3" cstate="print"/>
          <a:srcRect/>
          <a:stretch>
            <a:fillRect/>
          </a:stretch>
        </p:blipFill>
        <p:spPr bwMode="auto">
          <a:xfrm>
            <a:off x="1308591" y="41652"/>
            <a:ext cx="6463809" cy="712114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57200"/>
            <a:ext cx="8001000" cy="6186309"/>
          </a:xfrm>
          <a:prstGeom prst="rect">
            <a:avLst/>
          </a:prstGeom>
          <a:noFill/>
        </p:spPr>
        <p:txBody>
          <a:bodyPr wrap="square" rtlCol="0">
            <a:spAutoFit/>
          </a:bodyPr>
          <a:lstStyle/>
          <a:p>
            <a:r>
              <a:rPr lang="en-US" b="1" cap="small" dirty="0" smtClean="0"/>
              <a:t>George </a:t>
            </a:r>
            <a:r>
              <a:rPr lang="en-US" b="1" cap="small" dirty="0" err="1" smtClean="0"/>
              <a:t>Smathers</a:t>
            </a:r>
            <a:r>
              <a:rPr lang="en-US" b="1" cap="small" dirty="0"/>
              <a:t>:</a:t>
            </a:r>
            <a:r>
              <a:rPr lang="en-US" dirty="0"/>
              <a:t> </a:t>
            </a:r>
            <a:r>
              <a:rPr lang="en-US" dirty="0" smtClean="0"/>
              <a:t>Now</a:t>
            </a:r>
            <a:r>
              <a:rPr lang="en-US" dirty="0"/>
              <a:t>, you get a real nut like Strom Thurmond, who up until this point hadn’t really made much sense . . . there are just enough people who will fall for a line like this, that it worries me, very much. And they’ve invited Abe back to talk about it, and I just think that—frankly, my first reaction is that he just ought not to come. And just see . . </a:t>
            </a:r>
            <a:r>
              <a:rPr lang="en-US" dirty="0" smtClean="0"/>
              <a:t>.</a:t>
            </a:r>
          </a:p>
          <a:p>
            <a:endParaRPr lang="en-US" dirty="0"/>
          </a:p>
          <a:p>
            <a:r>
              <a:rPr lang="en-US" dirty="0"/>
              <a:t>And my other reaction is at the moment—[Michigan senator] Phil [Hart] went to see the movie. I said, “I’m not going to see the damn movie, because I want to be in a position to say, as far as I’m concerned, I don’t look at any kind of goddamned pornographic stuff. It’s all over the streets, and always has been. And it’s a man’s choice. And I choose not to look at it. But others may choose </a:t>
            </a:r>
            <a:r>
              <a:rPr lang="en-US" i="1" dirty="0"/>
              <a:t>to </a:t>
            </a:r>
            <a:r>
              <a:rPr lang="en-US" dirty="0"/>
              <a:t>look at it. And if a </a:t>
            </a:r>
            <a:r>
              <a:rPr lang="en-US" dirty="0" err="1"/>
              <a:t>fella</a:t>
            </a:r>
            <a:r>
              <a:rPr lang="en-US" dirty="0"/>
              <a:t> wants to look at it, why, the Court’s voted that he can. That’s a matter of choice</a:t>
            </a:r>
            <a:r>
              <a:rPr lang="en-US" dirty="0" smtClean="0"/>
              <a:t>.</a:t>
            </a:r>
          </a:p>
          <a:p>
            <a:endParaRPr lang="en-US" dirty="0"/>
          </a:p>
          <a:p>
            <a:r>
              <a:rPr lang="en-US" dirty="0"/>
              <a:t>I don’t look at it. I haven’t seen it, so I’m not passing judgment on whether or not this is the kind of thing that should be shown around, or shouldn’t. Now, Phil’s view was that probably you should see it. And he didn’t think it was so bad, although when he told me that, “I’ve seen many just like that, and I’m sure most every </a:t>
            </a:r>
            <a:r>
              <a:rPr lang="en-US" dirty="0" err="1"/>
              <a:t>fella</a:t>
            </a:r>
            <a:r>
              <a:rPr lang="en-US" dirty="0"/>
              <a:t> just has, everyone belonging to sort of a man’s club</a:t>
            </a:r>
            <a:r>
              <a:rPr lang="en-US" dirty="0" smtClean="0"/>
              <a:t>.”</a:t>
            </a:r>
          </a:p>
          <a:p>
            <a:endParaRPr lang="en-US" dirty="0"/>
          </a:p>
          <a:p>
            <a:r>
              <a:rPr lang="en-US" b="1" cap="small" dirty="0"/>
              <a:t>President Johnson:</a:t>
            </a:r>
            <a:r>
              <a:rPr lang="en-US" dirty="0"/>
              <a:t> [</a:t>
            </a:r>
            <a:r>
              <a:rPr lang="en-US" i="1" dirty="0"/>
              <a:t>The President chuckles</a:t>
            </a:r>
            <a:r>
              <a:rPr lang="en-US" dirty="0"/>
              <a:t>.] Mm.</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7924800" cy="7294305"/>
          </a:xfrm>
          <a:prstGeom prst="rect">
            <a:avLst/>
          </a:prstGeom>
          <a:noFill/>
        </p:spPr>
        <p:txBody>
          <a:bodyPr wrap="square" rtlCol="0">
            <a:spAutoFit/>
          </a:bodyPr>
          <a:lstStyle/>
          <a:p>
            <a:r>
              <a:rPr lang="en-US" b="1" cap="small" dirty="0" err="1" smtClean="0"/>
              <a:t>Smathers</a:t>
            </a:r>
            <a:r>
              <a:rPr lang="en-US" b="1" cap="small" dirty="0" smtClean="0"/>
              <a:t>:</a:t>
            </a:r>
            <a:r>
              <a:rPr lang="en-US" dirty="0" smtClean="0"/>
              <a:t> </a:t>
            </a:r>
            <a:r>
              <a:rPr lang="en-US" dirty="0" smtClean="0"/>
              <a:t>But </a:t>
            </a:r>
            <a:r>
              <a:rPr lang="en-US" dirty="0"/>
              <a:t>anyway, they were all, seemed to be pretty well shook up by it—not all of ‘</a:t>
            </a:r>
            <a:r>
              <a:rPr lang="en-US" dirty="0" err="1"/>
              <a:t>em</a:t>
            </a:r>
            <a:r>
              <a:rPr lang="en-US" dirty="0"/>
              <a:t>. </a:t>
            </a:r>
            <a:r>
              <a:rPr lang="en-US" dirty="0" smtClean="0"/>
              <a:t>[Arkansas senator] John [McClellan, a very conservative Democrat] was</a:t>
            </a:r>
            <a:r>
              <a:rPr lang="en-US" dirty="0"/>
              <a:t>, but Phil Hart wasn’t. John was preaching, and ranting and raving about how this kind of thing was ruining the life of his grandchildren, and everybody else. He wanted a long time to look into this, and he was going to look into it very deeply</a:t>
            </a:r>
            <a:r>
              <a:rPr lang="en-US" dirty="0" smtClean="0"/>
              <a:t>.</a:t>
            </a:r>
          </a:p>
          <a:p>
            <a:endParaRPr lang="en-US" dirty="0"/>
          </a:p>
          <a:p>
            <a:r>
              <a:rPr lang="en-US" b="1" cap="small" dirty="0"/>
              <a:t>President Johnson:</a:t>
            </a:r>
            <a:r>
              <a:rPr lang="en-US" dirty="0"/>
              <a:t> He ought to go see this </a:t>
            </a:r>
            <a:r>
              <a:rPr lang="en-US" i="1" dirty="0"/>
              <a:t>Graduates </a:t>
            </a:r>
            <a:r>
              <a:rPr lang="en-US" dirty="0"/>
              <a:t>[sic]. [</a:t>
            </a:r>
            <a:r>
              <a:rPr lang="en-US" i="1" dirty="0"/>
              <a:t>Chuckles</a:t>
            </a:r>
            <a:r>
              <a:rPr lang="en-US" dirty="0" smtClean="0"/>
              <a:t>.]</a:t>
            </a:r>
          </a:p>
          <a:p>
            <a:endParaRPr lang="en-US" dirty="0"/>
          </a:p>
          <a:p>
            <a:r>
              <a:rPr lang="en-US" b="1" cap="small" dirty="0" err="1"/>
              <a:t>Smathers</a:t>
            </a:r>
            <a:r>
              <a:rPr lang="en-US" b="1" cap="small" dirty="0"/>
              <a:t>:</a:t>
            </a:r>
            <a:r>
              <a:rPr lang="en-US" dirty="0"/>
              <a:t> That’s right. Well, anyway, the only thing I was able to get, the contribution I was able to make, was that this was technically the use of the one week, so that could not be asked for again. And I finally got that established that John was really . . </a:t>
            </a:r>
            <a:r>
              <a:rPr lang="en-US" dirty="0" smtClean="0"/>
              <a:t>.</a:t>
            </a:r>
          </a:p>
          <a:p>
            <a:endParaRPr lang="en-US" dirty="0"/>
          </a:p>
          <a:p>
            <a:r>
              <a:rPr lang="en-US" b="1" cap="small" dirty="0"/>
              <a:t>President Johnson:</a:t>
            </a:r>
            <a:r>
              <a:rPr lang="en-US" dirty="0"/>
              <a:t> Well, will you vote on it next Wednesday</a:t>
            </a:r>
            <a:r>
              <a:rPr lang="en-US" dirty="0" smtClean="0"/>
              <a:t>?</a:t>
            </a:r>
          </a:p>
          <a:p>
            <a:endParaRPr lang="en-US" dirty="0"/>
          </a:p>
          <a:p>
            <a:r>
              <a:rPr lang="en-US" b="1" cap="small" dirty="0" err="1"/>
              <a:t>Smathers</a:t>
            </a:r>
            <a:r>
              <a:rPr lang="en-US" b="1" cap="small" dirty="0"/>
              <a:t>:</a:t>
            </a:r>
            <a:r>
              <a:rPr lang="en-US" dirty="0"/>
              <a:t> So, we’re due to vote on it next Wednesday</a:t>
            </a:r>
            <a:r>
              <a:rPr lang="en-US" dirty="0" smtClean="0"/>
              <a:t>.</a:t>
            </a:r>
          </a:p>
          <a:p>
            <a:endParaRPr lang="en-US" dirty="0"/>
          </a:p>
          <a:p>
            <a:r>
              <a:rPr lang="en-US" b="1" cap="small" dirty="0"/>
              <a:t>President Johnson:</a:t>
            </a:r>
            <a:r>
              <a:rPr lang="en-US" dirty="0"/>
              <a:t> Well, won’t they filibuster it</a:t>
            </a:r>
            <a:r>
              <a:rPr lang="en-US" dirty="0" smtClean="0"/>
              <a:t>?</a:t>
            </a:r>
          </a:p>
          <a:p>
            <a:endParaRPr lang="en-US" dirty="0"/>
          </a:p>
          <a:p>
            <a:r>
              <a:rPr lang="en-US" b="1" cap="small" dirty="0" err="1"/>
              <a:t>Smathers</a:t>
            </a:r>
            <a:r>
              <a:rPr lang="en-US" b="1" cap="small" dirty="0"/>
              <a:t>:</a:t>
            </a:r>
            <a:r>
              <a:rPr lang="en-US" dirty="0"/>
              <a:t> Yeah. They’re going to filibuster it again</a:t>
            </a:r>
            <a:r>
              <a:rPr lang="en-US" dirty="0" smtClean="0"/>
              <a:t>.</a:t>
            </a:r>
          </a:p>
          <a:p>
            <a:endParaRPr lang="en-US" dirty="0"/>
          </a:p>
          <a:p>
            <a:r>
              <a:rPr lang="en-US" b="1" cap="small" dirty="0"/>
              <a:t>President Johnson:</a:t>
            </a:r>
            <a:r>
              <a:rPr lang="en-US" dirty="0"/>
              <a:t> In the committee</a:t>
            </a:r>
            <a:r>
              <a:rPr lang="en-US" dirty="0" smtClean="0"/>
              <a:t>?!</a:t>
            </a:r>
          </a:p>
          <a:p>
            <a:endParaRPr lang="en-US" dirty="0"/>
          </a:p>
          <a:p>
            <a:r>
              <a:rPr lang="en-US" b="1" cap="small" dirty="0" err="1"/>
              <a:t>Smathers</a:t>
            </a:r>
            <a:r>
              <a:rPr lang="en-US" b="1" cap="small" dirty="0"/>
              <a:t>:</a:t>
            </a:r>
            <a:r>
              <a:rPr lang="en-US" dirty="0"/>
              <a:t> In the committee. That’s what I think is going to happen—they’re going to filibuster it in the committee.</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corbisimages.com/images/67/39E089EA-78AB-40FE-8004-88A27433D3CA/U1531392-14.jpg"/>
          <p:cNvPicPr>
            <a:picLocks noChangeAspect="1" noChangeArrowheads="1"/>
          </p:cNvPicPr>
          <p:nvPr/>
        </p:nvPicPr>
        <p:blipFill>
          <a:blip r:embed="rId3" cstate="print"/>
          <a:srcRect/>
          <a:stretch>
            <a:fillRect/>
          </a:stretch>
        </p:blipFill>
        <p:spPr bwMode="auto">
          <a:xfrm>
            <a:off x="304800" y="591145"/>
            <a:ext cx="8686800" cy="5931457"/>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ww.corbisimages.com/images/67/3657A462-B47B-4F5B-B1D6-B4B02D54EC73/U1621670.jpg"/>
          <p:cNvPicPr>
            <a:picLocks noChangeAspect="1" noChangeArrowheads="1"/>
          </p:cNvPicPr>
          <p:nvPr/>
        </p:nvPicPr>
        <p:blipFill>
          <a:blip r:embed="rId3" cstate="print"/>
          <a:srcRect/>
          <a:stretch>
            <a:fillRect/>
          </a:stretch>
        </p:blipFill>
        <p:spPr bwMode="auto">
          <a:xfrm>
            <a:off x="1290955" y="98965"/>
            <a:ext cx="6557645" cy="653043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cache1.asset-cache.net/xc/50546522.jpg?v=1&amp;c=IWSAsset&amp;k=2&amp;d=E41C9FE5C4AA0A1465822B4509DA1CC8BCA6CCDDFB97184A2BB4C21812444FB4B01E70F2B3269972"/>
          <p:cNvPicPr>
            <a:picLocks noChangeAspect="1" noChangeArrowheads="1"/>
          </p:cNvPicPr>
          <p:nvPr/>
        </p:nvPicPr>
        <p:blipFill>
          <a:blip r:embed="rId3" cstate="print"/>
          <a:srcRect/>
          <a:stretch>
            <a:fillRect/>
          </a:stretch>
        </p:blipFill>
        <p:spPr bwMode="auto">
          <a:xfrm>
            <a:off x="2017345" y="-23382"/>
            <a:ext cx="4993055" cy="6881382"/>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pture.PNG"/>
          <p:cNvPicPr>
            <a:picLocks noChangeAspect="1"/>
          </p:cNvPicPr>
          <p:nvPr/>
        </p:nvPicPr>
        <p:blipFill>
          <a:blip r:embed="rId3" cstate="print"/>
          <a:stretch>
            <a:fillRect/>
          </a:stretch>
        </p:blipFill>
        <p:spPr>
          <a:xfrm>
            <a:off x="2571097" y="33767"/>
            <a:ext cx="3982104" cy="6824233"/>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blstb.msn.com/i/32/E5DB18DD69EE589D2898FC69C0B0C4.jpg"/>
          <p:cNvPicPr>
            <a:picLocks noChangeAspect="1" noChangeArrowheads="1"/>
          </p:cNvPicPr>
          <p:nvPr/>
        </p:nvPicPr>
        <p:blipFill>
          <a:blip r:embed="rId3" cstate="print"/>
          <a:srcRect/>
          <a:stretch>
            <a:fillRect/>
          </a:stretch>
        </p:blipFill>
        <p:spPr bwMode="auto">
          <a:xfrm>
            <a:off x="1941364" y="144979"/>
            <a:ext cx="5602436" cy="6255821"/>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3" cstate="print"/>
          <a:srcRect/>
          <a:stretch>
            <a:fillRect/>
          </a:stretch>
        </p:blipFill>
        <p:spPr bwMode="auto">
          <a:xfrm>
            <a:off x="2473512" y="121276"/>
            <a:ext cx="4689288" cy="673672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pture.PNG"/>
          <p:cNvPicPr>
            <a:picLocks noChangeAspect="1"/>
          </p:cNvPicPr>
          <p:nvPr/>
        </p:nvPicPr>
        <p:blipFill>
          <a:blip r:embed="rId3" cstate="print"/>
          <a:stretch>
            <a:fillRect/>
          </a:stretch>
        </p:blipFill>
        <p:spPr>
          <a:xfrm>
            <a:off x="2500065" y="15646"/>
            <a:ext cx="4281735" cy="6613753"/>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www.westlawinsider.com/wp-content/uploads/2010/05/harry-blackmun.jpg"/>
          <p:cNvPicPr>
            <a:picLocks noChangeAspect="1" noChangeArrowheads="1"/>
          </p:cNvPicPr>
          <p:nvPr/>
        </p:nvPicPr>
        <p:blipFill>
          <a:blip r:embed="rId3" cstate="print"/>
          <a:srcRect/>
          <a:stretch>
            <a:fillRect/>
          </a:stretch>
        </p:blipFill>
        <p:spPr bwMode="auto">
          <a:xfrm>
            <a:off x="2489590" y="255270"/>
            <a:ext cx="4749410" cy="622173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924800" cy="5909310"/>
          </a:xfrm>
          <a:prstGeom prst="rect">
            <a:avLst/>
          </a:prstGeom>
          <a:noFill/>
        </p:spPr>
        <p:txBody>
          <a:bodyPr wrap="square" rtlCol="0">
            <a:spAutoFit/>
          </a:bodyPr>
          <a:lstStyle/>
          <a:p>
            <a:r>
              <a:rPr lang="en-US" cap="small" dirty="0"/>
              <a:t>	</a:t>
            </a:r>
            <a:r>
              <a:rPr lang="en-US" b="1" cap="small" dirty="0"/>
              <a:t>President Nixon:</a:t>
            </a:r>
            <a:r>
              <a:rPr lang="en-US" dirty="0"/>
              <a:t> Now, on the other thing, John, on the second one, if it comes: can I urge you to try to examine everything to see if you can find a Catholic—a good Catholic?</a:t>
            </a:r>
          </a:p>
          <a:p>
            <a:r>
              <a:rPr lang="en-US" cap="small" dirty="0"/>
              <a:t>	</a:t>
            </a:r>
            <a:r>
              <a:rPr lang="en-US" b="1" cap="small" dirty="0"/>
              <a:t>John Mitchell:</a:t>
            </a:r>
            <a:r>
              <a:rPr lang="en-US" dirty="0"/>
              <a:t> You want another [Justice William] Brennan?</a:t>
            </a:r>
          </a:p>
          <a:p>
            <a:r>
              <a:rPr lang="en-US" cap="small" dirty="0"/>
              <a:t>	</a:t>
            </a:r>
            <a:r>
              <a:rPr lang="en-US" b="1" cap="small" dirty="0"/>
              <a:t>President Nixon:</a:t>
            </a:r>
            <a:r>
              <a:rPr lang="en-US" dirty="0"/>
              <a:t> No, Christ no! That’s what I mean. I mean—</a:t>
            </a:r>
          </a:p>
          <a:p>
            <a:r>
              <a:rPr lang="en-US" cap="small" dirty="0"/>
              <a:t>	</a:t>
            </a:r>
            <a:r>
              <a:rPr lang="en-US" b="1" cap="small" dirty="0"/>
              <a:t>Mitchell:</a:t>
            </a:r>
            <a:r>
              <a:rPr lang="en-US" dirty="0"/>
              <a:t> You know, you went down—the Eisenhower administration went down that track before, you know . . .</a:t>
            </a:r>
          </a:p>
          <a:p>
            <a:r>
              <a:rPr lang="en-US" cap="small" dirty="0"/>
              <a:t>	</a:t>
            </a:r>
            <a:r>
              <a:rPr lang="en-US" b="1" cap="small" dirty="0"/>
              <a:t>President Nixon:</a:t>
            </a:r>
            <a:r>
              <a:rPr lang="en-US" dirty="0"/>
              <a:t> And they got Brennan, I know. But you don’t have an honest Italian, do you?</a:t>
            </a:r>
          </a:p>
          <a:p>
            <a:r>
              <a:rPr lang="en-US" cap="small" dirty="0"/>
              <a:t>	</a:t>
            </a:r>
            <a:r>
              <a:rPr lang="en-US" b="1" cap="small" dirty="0"/>
              <a:t>Mitchell:</a:t>
            </a:r>
            <a:r>
              <a:rPr lang="en-US" dirty="0"/>
              <a:t> [</a:t>
            </a:r>
            <a:r>
              <a:rPr lang="en-US" i="1" dirty="0"/>
              <a:t>Chuckles</a:t>
            </a:r>
            <a:r>
              <a:rPr lang="en-US" dirty="0"/>
              <a:t>.] God, they’re awful hard to find.</a:t>
            </a:r>
          </a:p>
          <a:p>
            <a:r>
              <a:rPr lang="en-US" cap="small" dirty="0"/>
              <a:t>	</a:t>
            </a:r>
            <a:r>
              <a:rPr lang="en-US" b="1" cap="small" dirty="0"/>
              <a:t>President Nixon:</a:t>
            </a:r>
            <a:r>
              <a:rPr lang="en-US" dirty="0"/>
              <a:t> A Pole?</a:t>
            </a:r>
          </a:p>
          <a:p>
            <a:r>
              <a:rPr lang="en-US" cap="small" dirty="0"/>
              <a:t>	</a:t>
            </a:r>
            <a:r>
              <a:rPr lang="en-US" b="1" cap="small" dirty="0"/>
              <a:t>Mitchell:</a:t>
            </a:r>
            <a:r>
              <a:rPr lang="en-US" dirty="0"/>
              <a:t> Uh . . .</a:t>
            </a:r>
          </a:p>
          <a:p>
            <a:r>
              <a:rPr lang="en-US" cap="small" dirty="0"/>
              <a:t>	</a:t>
            </a:r>
            <a:r>
              <a:rPr lang="en-US" b="1" cap="small" dirty="0"/>
              <a:t>President Nixon:</a:t>
            </a:r>
            <a:r>
              <a:rPr lang="en-US" dirty="0"/>
              <a:t> No.</a:t>
            </a:r>
          </a:p>
          <a:p>
            <a:r>
              <a:rPr lang="en-US" cap="small" dirty="0"/>
              <a:t>	</a:t>
            </a:r>
            <a:r>
              <a:rPr lang="en-US" b="1" cap="small" dirty="0"/>
              <a:t>Mitchell:</a:t>
            </a:r>
            <a:r>
              <a:rPr lang="en-US" dirty="0"/>
              <a:t> [California attorney and future Reagan AG] William French Smith—he isn’t one, is he?</a:t>
            </a:r>
          </a:p>
          <a:p>
            <a:r>
              <a:rPr lang="en-US" cap="small" dirty="0"/>
              <a:t>	</a:t>
            </a:r>
            <a:r>
              <a:rPr lang="en-US" b="1" cap="small" dirty="0"/>
              <a:t>President Nixon:</a:t>
            </a:r>
            <a:r>
              <a:rPr lang="en-US" dirty="0"/>
              <a:t> Oh, Christ, no. He’s a Protestant.</a:t>
            </a:r>
          </a:p>
          <a:p>
            <a:r>
              <a:rPr lang="en-US" cap="small" dirty="0"/>
              <a:t>	</a:t>
            </a:r>
            <a:r>
              <a:rPr lang="en-US" b="1" cap="small" dirty="0"/>
              <a:t>Mitchell:</a:t>
            </a:r>
            <a:r>
              <a:rPr lang="en-US" dirty="0"/>
              <a:t> WASP.</a:t>
            </a:r>
          </a:p>
          <a:p>
            <a:r>
              <a:rPr lang="en-US" cap="small" dirty="0"/>
              <a:t>	</a:t>
            </a:r>
            <a:r>
              <a:rPr lang="en-US" b="1" cap="small" dirty="0"/>
              <a:t>President Nixon:</a:t>
            </a:r>
            <a:r>
              <a:rPr lang="en-US" dirty="0"/>
              <a:t> Rich and everything else.</a:t>
            </a:r>
          </a:p>
          <a:p>
            <a:r>
              <a:rPr lang="en-US" cap="small" dirty="0"/>
              <a:t>	</a:t>
            </a:r>
            <a:r>
              <a:rPr lang="en-US" b="1" cap="small" dirty="0"/>
              <a:t>Mitchell:</a:t>
            </a:r>
            <a:r>
              <a:rPr lang="en-US" dirty="0"/>
              <a:t> All right.</a:t>
            </a:r>
          </a:p>
          <a:p>
            <a:r>
              <a:rPr lang="en-US" cap="small" dirty="0"/>
              <a:t>	</a:t>
            </a:r>
            <a:r>
              <a:rPr lang="en-US" b="1" cap="small" dirty="0"/>
              <a:t>President Nixon:</a:t>
            </a:r>
            <a:r>
              <a:rPr lang="en-US" dirty="0"/>
              <a:t> Well, take a look at the Catholics, will you?</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457200"/>
            <a:ext cx="7620000" cy="5078313"/>
          </a:xfrm>
          <a:prstGeom prst="rect">
            <a:avLst/>
          </a:prstGeom>
          <a:noFill/>
        </p:spPr>
        <p:txBody>
          <a:bodyPr wrap="square" rtlCol="0">
            <a:spAutoFit/>
          </a:bodyPr>
          <a:lstStyle/>
          <a:p>
            <a:r>
              <a:rPr lang="en-US" dirty="0" smtClean="0"/>
              <a:t>[</a:t>
            </a:r>
            <a:r>
              <a:rPr lang="en-US" i="1" dirty="0" smtClean="0"/>
              <a:t>Break</a:t>
            </a:r>
            <a:r>
              <a:rPr lang="en-US" dirty="0" smtClean="0"/>
              <a:t>.]</a:t>
            </a:r>
          </a:p>
          <a:p>
            <a:r>
              <a:rPr lang="en-US" cap="small" dirty="0" smtClean="0"/>
              <a:t>	</a:t>
            </a:r>
            <a:r>
              <a:rPr lang="en-US" b="1" cap="small" dirty="0" smtClean="0"/>
              <a:t>Mitchell:</a:t>
            </a:r>
            <a:r>
              <a:rPr lang="en-US" dirty="0" smtClean="0"/>
              <a:t> Do you think that’s a good line to take?</a:t>
            </a:r>
          </a:p>
          <a:p>
            <a:r>
              <a:rPr lang="en-US" cap="small" dirty="0" smtClean="0"/>
              <a:t>	</a:t>
            </a:r>
            <a:r>
              <a:rPr lang="en-US" b="1" cap="small" dirty="0" smtClean="0"/>
              <a:t>President Nixon:</a:t>
            </a:r>
            <a:r>
              <a:rPr lang="en-US" dirty="0" smtClean="0"/>
              <a:t> I do. Politically, we are going to gain a lot more from a Catholic. Look, the Protestants will just figure—if he’s a conservative, a Catholic conservative’s better than a Protestant conservative. We really need that—</a:t>
            </a:r>
          </a:p>
          <a:p>
            <a:r>
              <a:rPr lang="en-US" cap="small" dirty="0" smtClean="0"/>
              <a:t>	</a:t>
            </a:r>
            <a:r>
              <a:rPr lang="en-US" b="1" cap="small" dirty="0" smtClean="0"/>
              <a:t>Mitchell:</a:t>
            </a:r>
            <a:r>
              <a:rPr lang="en-US" dirty="0" smtClean="0"/>
              <a:t> Well, they’re more engrained, I’m sure.</a:t>
            </a:r>
          </a:p>
          <a:p>
            <a:r>
              <a:rPr lang="en-US" cap="small" dirty="0" smtClean="0"/>
              <a:t>	</a:t>
            </a:r>
            <a:r>
              <a:rPr lang="en-US" b="1" cap="small" dirty="0" smtClean="0"/>
              <a:t>President Nixon:</a:t>
            </a:r>
            <a:r>
              <a:rPr lang="en-US" dirty="0" smtClean="0"/>
              <a:t> Yeah. The point is, it’ll mean more to the Catholics—that’s my point—than it will to the Protestants. The Protestants expect to have things. The Catholics don’t.</a:t>
            </a:r>
          </a:p>
          <a:p>
            <a:r>
              <a:rPr lang="en-US" cap="small" dirty="0" smtClean="0"/>
              <a:t>	</a:t>
            </a:r>
            <a:r>
              <a:rPr lang="en-US" b="1" cap="small" dirty="0" smtClean="0"/>
              <a:t>Mitchell:</a:t>
            </a:r>
            <a:r>
              <a:rPr lang="en-US" dirty="0" smtClean="0"/>
              <a:t> When are you going to fill that Jewish seat on the Supreme Court?</a:t>
            </a:r>
          </a:p>
          <a:p>
            <a:r>
              <a:rPr lang="en-US" cap="small" dirty="0" smtClean="0"/>
              <a:t>	</a:t>
            </a:r>
            <a:r>
              <a:rPr lang="en-US" b="1" cap="small" dirty="0" smtClean="0"/>
              <a:t>President Nixon:</a:t>
            </a:r>
            <a:r>
              <a:rPr lang="en-US" dirty="0" smtClean="0"/>
              <a:t> Well, about . . . after I die. [</a:t>
            </a:r>
            <a:r>
              <a:rPr lang="en-US" i="1" dirty="0" smtClean="0"/>
              <a:t>Mitchell laughs</a:t>
            </a:r>
            <a:r>
              <a:rPr lang="en-US" dirty="0" smtClean="0"/>
              <a:t>.] You know and I know, there aren’t any.</a:t>
            </a:r>
          </a:p>
          <a:p>
            <a:r>
              <a:rPr lang="en-US" cap="small" dirty="0" smtClean="0"/>
              <a:t>	</a:t>
            </a:r>
            <a:r>
              <a:rPr lang="en-US" b="1" cap="small" dirty="0" smtClean="0"/>
              <a:t>Mitchell:</a:t>
            </a:r>
            <a:r>
              <a:rPr lang="en-US" dirty="0" smtClean="0"/>
              <a:t> There are no conservatives, I’ll say that.</a:t>
            </a:r>
          </a:p>
          <a:p>
            <a:r>
              <a:rPr lang="en-US" cap="small" dirty="0" smtClean="0"/>
              <a:t>	</a:t>
            </a:r>
            <a:r>
              <a:rPr lang="en-US" b="1" cap="small" dirty="0" smtClean="0"/>
              <a:t>President Nixon:</a:t>
            </a:r>
            <a:r>
              <a:rPr lang="en-US" dirty="0" smtClean="0"/>
              <a:t> Never.</a:t>
            </a:r>
          </a:p>
          <a:p>
            <a:r>
              <a:rPr lang="en-US" dirty="0" smtClean="0"/>
              <a:t> </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americanpicturelinks.com/Images/RehnquistRNcrop.jpg"/>
          <p:cNvPicPr>
            <a:picLocks noChangeAspect="1" noChangeArrowheads="1"/>
          </p:cNvPicPr>
          <p:nvPr/>
        </p:nvPicPr>
        <p:blipFill>
          <a:blip r:embed="rId3" cstate="print"/>
          <a:srcRect/>
          <a:stretch>
            <a:fillRect/>
          </a:stretch>
        </p:blipFill>
        <p:spPr bwMode="auto">
          <a:xfrm>
            <a:off x="1066801" y="76200"/>
            <a:ext cx="6781799" cy="67818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81000"/>
            <a:ext cx="8001000" cy="6463308"/>
          </a:xfrm>
          <a:prstGeom prst="rect">
            <a:avLst/>
          </a:prstGeom>
          <a:noFill/>
        </p:spPr>
        <p:txBody>
          <a:bodyPr wrap="square" rtlCol="0">
            <a:spAutoFit/>
          </a:bodyPr>
          <a:lstStyle/>
          <a:p>
            <a:r>
              <a:rPr lang="en-US" cap="small" dirty="0"/>
              <a:t>	</a:t>
            </a:r>
            <a:r>
              <a:rPr lang="en-US" b="1" cap="small" dirty="0"/>
              <a:t>President Nixon:</a:t>
            </a:r>
            <a:r>
              <a:rPr lang="en-US" dirty="0"/>
              <a:t> Let me ask you this: I just got Dick in here, Dick Moore—</a:t>
            </a:r>
          </a:p>
          <a:p>
            <a:r>
              <a:rPr lang="en-US" cap="small" dirty="0"/>
              <a:t>	John </a:t>
            </a:r>
            <a:r>
              <a:rPr lang="en-US" b="1" cap="small" dirty="0"/>
              <a:t>Mitchell:</a:t>
            </a:r>
            <a:r>
              <a:rPr lang="en-US" dirty="0"/>
              <a:t> Yeah.</a:t>
            </a:r>
          </a:p>
          <a:p>
            <a:r>
              <a:rPr lang="en-US" cap="small" dirty="0"/>
              <a:t>	</a:t>
            </a:r>
            <a:r>
              <a:rPr lang="en-US" b="1" cap="small" dirty="0"/>
              <a:t>President Nixon:</a:t>
            </a:r>
            <a:r>
              <a:rPr lang="en-US" dirty="0"/>
              <a:t> —a minute ago. And I may reevaluate. He comes down very hard on your man Rehnquist. He just thinks that, you know, second in his class at Stanford, was clerk to Robert Jackson, and then from your account apparently conservative.</a:t>
            </a:r>
          </a:p>
          <a:p>
            <a:r>
              <a:rPr lang="en-US" cap="small" dirty="0"/>
              <a:t>	</a:t>
            </a:r>
            <a:r>
              <a:rPr lang="en-US" b="1" cap="small" dirty="0"/>
              <a:t>Mitchell:</a:t>
            </a:r>
            <a:r>
              <a:rPr lang="en-US" dirty="0"/>
              <a:t> Absolutely.</a:t>
            </a:r>
          </a:p>
          <a:p>
            <a:r>
              <a:rPr lang="en-US" cap="small" dirty="0"/>
              <a:t>	</a:t>
            </a:r>
            <a:r>
              <a:rPr lang="en-US" b="1" cap="small" dirty="0"/>
              <a:t>President Nixon:</a:t>
            </a:r>
            <a:r>
              <a:rPr lang="en-US" dirty="0"/>
              <a:t> And would make a brilliant justice. Would you agree?</a:t>
            </a:r>
          </a:p>
          <a:p>
            <a:r>
              <a:rPr lang="en-US" cap="small" dirty="0"/>
              <a:t>	</a:t>
            </a:r>
            <a:r>
              <a:rPr lang="en-US" b="1" cap="small" dirty="0"/>
              <a:t>Mitchell:</a:t>
            </a:r>
            <a:r>
              <a:rPr lang="en-US" dirty="0"/>
              <a:t> Yes, sir.</a:t>
            </a:r>
          </a:p>
          <a:p>
            <a:r>
              <a:rPr lang="en-US" cap="small" dirty="0"/>
              <a:t>	</a:t>
            </a:r>
            <a:r>
              <a:rPr lang="en-US" b="1" cap="small" dirty="0"/>
              <a:t>President Nixon:</a:t>
            </a:r>
            <a:r>
              <a:rPr lang="en-US" dirty="0"/>
              <a:t> What would the country say about him? He sure is qualified, isn’t he?</a:t>
            </a:r>
          </a:p>
          <a:p>
            <a:r>
              <a:rPr lang="en-US" cap="small" dirty="0"/>
              <a:t>	</a:t>
            </a:r>
            <a:r>
              <a:rPr lang="en-US" b="1" cap="small" dirty="0"/>
              <a:t>Mitchell:</a:t>
            </a:r>
            <a:r>
              <a:rPr lang="en-US" dirty="0"/>
              <a:t> I would believe so. I don’t think there’s any question about it. It’s an opinion expressed by Ed Walsh when we were talking about this. From his point of view, he certainly would.</a:t>
            </a:r>
          </a:p>
          <a:p>
            <a:r>
              <a:rPr lang="en-US" dirty="0"/>
              <a:t>[</a:t>
            </a:r>
            <a:r>
              <a:rPr lang="en-US" i="1" dirty="0"/>
              <a:t>Break</a:t>
            </a:r>
            <a:r>
              <a:rPr lang="en-US" dirty="0"/>
              <a:t>.]</a:t>
            </a:r>
          </a:p>
          <a:p>
            <a:r>
              <a:rPr lang="en-US" cap="small" dirty="0"/>
              <a:t>	</a:t>
            </a:r>
            <a:r>
              <a:rPr lang="en-US" b="1" cap="small" dirty="0"/>
              <a:t>President Nixon:</a:t>
            </a:r>
            <a:r>
              <a:rPr lang="en-US" dirty="0"/>
              <a:t> Well, people all think so highly of the guy—he must have a </a:t>
            </a:r>
            <a:r>
              <a:rPr lang="en-US" dirty="0" err="1"/>
              <a:t>helluva</a:t>
            </a:r>
            <a:r>
              <a:rPr lang="en-US" dirty="0"/>
              <a:t> lot on the ball.</a:t>
            </a:r>
          </a:p>
          <a:p>
            <a:r>
              <a:rPr lang="en-US" cap="small" dirty="0"/>
              <a:t>	</a:t>
            </a:r>
            <a:r>
              <a:rPr lang="en-US" b="1" cap="small" dirty="0"/>
              <a:t>Mitchell:</a:t>
            </a:r>
            <a:r>
              <a:rPr lang="en-US" dirty="0"/>
              <a:t> Oh, he’s got a tremendous legal mind, Mr. President, there isn’t any question about it. And just as solid as can be.</a:t>
            </a:r>
          </a:p>
          <a:p>
            <a:r>
              <a:rPr lang="en-US" cap="small" dirty="0"/>
              <a:t>	</a:t>
            </a:r>
            <a:r>
              <a:rPr lang="en-US" b="1" cap="small" dirty="0"/>
              <a:t>President Nixon:</a:t>
            </a:r>
            <a:r>
              <a:rPr lang="en-US" dirty="0"/>
              <a:t> Yeah.</a:t>
            </a:r>
          </a:p>
          <a:p>
            <a:r>
              <a:rPr lang="en-US" cap="small" dirty="0"/>
              <a:t>	</a:t>
            </a:r>
            <a:r>
              <a:rPr lang="en-US" b="1" cap="small" dirty="0"/>
              <a:t>Mitchell:</a:t>
            </a:r>
            <a:r>
              <a:rPr lang="en-US" dirty="0"/>
              <a:t> [</a:t>
            </a:r>
            <a:r>
              <a:rPr lang="en-US" i="1" dirty="0"/>
              <a:t>with the President assenting</a:t>
            </a:r>
            <a:r>
              <a:rPr lang="en-US" dirty="0"/>
              <a:t>] He’s made a tremendous impression upon the judiciary around here, and people on the Hill, and the ones in the Bar he’s dealt with</a:t>
            </a:r>
            <a:r>
              <a:rPr lang="en-US" dirty="0" smtClean="0"/>
              <a:t>.</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457200"/>
            <a:ext cx="7315200" cy="3970318"/>
          </a:xfrm>
          <a:prstGeom prst="rect">
            <a:avLst/>
          </a:prstGeom>
          <a:noFill/>
        </p:spPr>
        <p:txBody>
          <a:bodyPr wrap="square" rtlCol="0">
            <a:spAutoFit/>
          </a:bodyPr>
          <a:lstStyle/>
          <a:p>
            <a:r>
              <a:rPr lang="en-US" dirty="0" smtClean="0"/>
              <a:t>[</a:t>
            </a:r>
            <a:r>
              <a:rPr lang="en-US" i="1" dirty="0" smtClean="0"/>
              <a:t>Break</a:t>
            </a:r>
            <a:r>
              <a:rPr lang="en-US" dirty="0" smtClean="0"/>
              <a:t>.]</a:t>
            </a:r>
          </a:p>
          <a:p>
            <a:r>
              <a:rPr lang="en-US" cap="small" dirty="0" smtClean="0"/>
              <a:t>	</a:t>
            </a:r>
            <a:r>
              <a:rPr lang="en-US" b="1" cap="small" dirty="0" smtClean="0"/>
              <a:t>President Nixon:</a:t>
            </a:r>
            <a:r>
              <a:rPr lang="en-US" dirty="0" smtClean="0"/>
              <a:t> Incidentally, what is Rehnquist? I suppose he’s a damn Protestant?</a:t>
            </a:r>
          </a:p>
          <a:p>
            <a:r>
              <a:rPr lang="en-US" cap="small" dirty="0" smtClean="0"/>
              <a:t>	</a:t>
            </a:r>
            <a:r>
              <a:rPr lang="en-US" b="1" cap="small" dirty="0" smtClean="0"/>
              <a:t>Mitchell:</a:t>
            </a:r>
            <a:r>
              <a:rPr lang="en-US" dirty="0" smtClean="0"/>
              <a:t> I’m sure of that.</a:t>
            </a:r>
          </a:p>
          <a:p>
            <a:r>
              <a:rPr lang="en-US" cap="small" dirty="0" smtClean="0"/>
              <a:t>	</a:t>
            </a:r>
            <a:r>
              <a:rPr lang="en-US" b="1" cap="small" dirty="0" smtClean="0"/>
              <a:t>President Nixon:</a:t>
            </a:r>
            <a:r>
              <a:rPr lang="en-US" dirty="0" smtClean="0"/>
              <a:t> That’s too bad.</a:t>
            </a:r>
          </a:p>
          <a:p>
            <a:r>
              <a:rPr lang="en-US" cap="small" dirty="0" smtClean="0"/>
              <a:t>	</a:t>
            </a:r>
            <a:r>
              <a:rPr lang="en-US" b="1" cap="small" dirty="0" smtClean="0"/>
              <a:t>Mitchell:</a:t>
            </a:r>
            <a:r>
              <a:rPr lang="en-US" dirty="0" smtClean="0"/>
              <a:t> He’s about as </a:t>
            </a:r>
            <a:r>
              <a:rPr lang="en-US" dirty="0" err="1" smtClean="0"/>
              <a:t>WASPish</a:t>
            </a:r>
            <a:r>
              <a:rPr lang="en-US" dirty="0" smtClean="0"/>
              <a:t> as </a:t>
            </a:r>
            <a:r>
              <a:rPr lang="en-US" dirty="0" err="1" smtClean="0"/>
              <a:t>WASPish</a:t>
            </a:r>
            <a:r>
              <a:rPr lang="en-US" dirty="0" smtClean="0"/>
              <a:t> can be.</a:t>
            </a:r>
          </a:p>
          <a:p>
            <a:r>
              <a:rPr lang="en-US" cap="small" dirty="0" smtClean="0"/>
              <a:t>	</a:t>
            </a:r>
            <a:r>
              <a:rPr lang="en-US" b="1" cap="small" dirty="0" smtClean="0"/>
              <a:t>President Nixon:</a:t>
            </a:r>
            <a:r>
              <a:rPr lang="en-US" dirty="0" smtClean="0"/>
              <a:t> Yeah, that’s too damn bad. Tell him to change his religion.</a:t>
            </a:r>
          </a:p>
          <a:p>
            <a:r>
              <a:rPr lang="en-US" cap="small" dirty="0" smtClean="0"/>
              <a:t>	</a:t>
            </a:r>
            <a:r>
              <a:rPr lang="en-US" b="1" cap="small" dirty="0" smtClean="0"/>
              <a:t>Mitchell:</a:t>
            </a:r>
            <a:r>
              <a:rPr lang="en-US" dirty="0" smtClean="0"/>
              <a:t> [</a:t>
            </a:r>
            <a:r>
              <a:rPr lang="en-US" i="1" dirty="0" smtClean="0"/>
              <a:t>laughing</a:t>
            </a:r>
            <a:r>
              <a:rPr lang="en-US" dirty="0" smtClean="0"/>
              <a:t>] All right, I’ll get him baptized this afternoon.</a:t>
            </a:r>
          </a:p>
          <a:p>
            <a:r>
              <a:rPr lang="en-US" cap="small" dirty="0" smtClean="0"/>
              <a:t>	</a:t>
            </a:r>
            <a:r>
              <a:rPr lang="en-US" b="1" cap="small" dirty="0" smtClean="0"/>
              <a:t>President Nixon:</a:t>
            </a:r>
            <a:r>
              <a:rPr lang="en-US" dirty="0" smtClean="0"/>
              <a:t> Well, baptized and castrated—no, they don’t do that. I mean, they </a:t>
            </a:r>
            <a:r>
              <a:rPr lang="en-US" dirty="0" err="1" smtClean="0"/>
              <a:t>circumci</a:t>
            </a:r>
            <a:r>
              <a:rPr lang="en-US" dirty="0" smtClean="0"/>
              <a:t>—no, that’s the Jews. Well, anyway, whatever he is, get him changed.</a:t>
            </a:r>
          </a:p>
          <a:p>
            <a:endParaRPr lang="en-US"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www.lib.utexas.edu/maps/world_cities/detroit.jpg"/>
          <p:cNvPicPr>
            <a:picLocks noChangeAspect="1" noChangeArrowheads="1"/>
          </p:cNvPicPr>
          <p:nvPr/>
        </p:nvPicPr>
        <p:blipFill>
          <a:blip r:embed="rId3" cstate="print"/>
          <a:srcRect/>
          <a:stretch>
            <a:fillRect/>
          </a:stretch>
        </p:blipFill>
        <p:spPr bwMode="auto">
          <a:xfrm>
            <a:off x="165756" y="-2443"/>
            <a:ext cx="8673444" cy="6860443"/>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uncroppedimage1"/>
          <p:cNvPicPr>
            <a:picLocks noChangeAspect="1" noChangeArrowheads="1"/>
          </p:cNvPicPr>
          <p:nvPr/>
        </p:nvPicPr>
        <p:blipFill>
          <a:blip r:embed="rId3" cstate="print"/>
          <a:srcRect/>
          <a:stretch>
            <a:fillRect/>
          </a:stretch>
        </p:blipFill>
        <p:spPr bwMode="auto">
          <a:xfrm>
            <a:off x="136494" y="-13564"/>
            <a:ext cx="8855106" cy="6871564"/>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uncroppedimage1"/>
          <p:cNvPicPr>
            <a:picLocks noChangeAspect="1" noChangeArrowheads="1"/>
          </p:cNvPicPr>
          <p:nvPr/>
        </p:nvPicPr>
        <p:blipFill>
          <a:blip r:embed="rId3" cstate="print"/>
          <a:srcRect/>
          <a:stretch>
            <a:fillRect/>
          </a:stretch>
        </p:blipFill>
        <p:spPr bwMode="auto">
          <a:xfrm>
            <a:off x="46268" y="439522"/>
            <a:ext cx="9097732" cy="6113678"/>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uncroppedimage1"/>
          <p:cNvPicPr>
            <a:picLocks noChangeAspect="1" noChangeArrowheads="1"/>
          </p:cNvPicPr>
          <p:nvPr/>
        </p:nvPicPr>
        <p:blipFill>
          <a:blip r:embed="rId3" cstate="print"/>
          <a:srcRect/>
          <a:stretch>
            <a:fillRect/>
          </a:stretch>
        </p:blipFill>
        <p:spPr bwMode="auto">
          <a:xfrm>
            <a:off x="-40494" y="417958"/>
            <a:ext cx="9184494" cy="6135242"/>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www.corbisimages.com/images/67/EF6E216A-5BC6-46B9-A629-8B4CC4D72EA4/NA012816.jpg"/>
          <p:cNvPicPr>
            <a:picLocks noChangeAspect="1" noChangeArrowheads="1"/>
          </p:cNvPicPr>
          <p:nvPr/>
        </p:nvPicPr>
        <p:blipFill>
          <a:blip r:embed="rId3" cstate="print"/>
          <a:srcRect/>
          <a:stretch>
            <a:fillRect/>
          </a:stretch>
        </p:blipFill>
        <p:spPr bwMode="auto">
          <a:xfrm>
            <a:off x="2590800" y="0"/>
            <a:ext cx="4572000" cy="68580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0"/>
            <a:ext cx="8305800" cy="5909310"/>
          </a:xfrm>
          <a:prstGeom prst="rect">
            <a:avLst/>
          </a:prstGeom>
          <a:noFill/>
        </p:spPr>
        <p:txBody>
          <a:bodyPr wrap="square" rtlCol="0">
            <a:spAutoFit/>
          </a:bodyPr>
          <a:lstStyle/>
          <a:p>
            <a:r>
              <a:rPr lang="en-US" dirty="0"/>
              <a:t>	</a:t>
            </a:r>
            <a:r>
              <a:rPr lang="en-US" b="1" cap="small" dirty="0"/>
              <a:t>President Nixon: </a:t>
            </a:r>
            <a:r>
              <a:rPr lang="en-US" dirty="0"/>
              <a:t>Well, I’ve basically—we’ve got to say that it’s only the extent that it is required by law—</a:t>
            </a:r>
          </a:p>
          <a:p>
            <a:r>
              <a:rPr lang="en-US" b="1" cap="small" dirty="0" smtClean="0"/>
              <a:t>                  Pat </a:t>
            </a:r>
            <a:r>
              <a:rPr lang="en-US" b="1" cap="small" dirty="0"/>
              <a:t>Buchanan:</a:t>
            </a:r>
            <a:r>
              <a:rPr lang="en-US" dirty="0"/>
              <a:t> Right.</a:t>
            </a:r>
          </a:p>
          <a:p>
            <a:r>
              <a:rPr lang="en-US" b="1" cap="small" dirty="0" smtClean="0"/>
              <a:t>                  President </a:t>
            </a:r>
            <a:r>
              <a:rPr lang="en-US" b="1" cap="small" dirty="0"/>
              <a:t>Nixon: </a:t>
            </a:r>
            <a:r>
              <a:rPr lang="en-US" dirty="0"/>
              <a:t>By a court order, do I think busing should be used.</a:t>
            </a:r>
          </a:p>
          <a:p>
            <a:r>
              <a:rPr lang="en-US" dirty="0"/>
              <a:t>	</a:t>
            </a:r>
            <a:r>
              <a:rPr lang="en-US" b="1" cap="small" dirty="0"/>
              <a:t>Buchanan:</a:t>
            </a:r>
            <a:r>
              <a:rPr lang="en-US" dirty="0"/>
              <a:t> Mm-hmm.</a:t>
            </a:r>
          </a:p>
          <a:p>
            <a:r>
              <a:rPr lang="en-US" dirty="0"/>
              <a:t>	</a:t>
            </a:r>
            <a:r>
              <a:rPr lang="en-US" b="1" cap="small" dirty="0"/>
              <a:t>President Nixon: </a:t>
            </a:r>
            <a:r>
              <a:rPr lang="en-US" dirty="0"/>
              <a:t>Don’t you think that’s really what you get down to?</a:t>
            </a:r>
          </a:p>
          <a:p>
            <a:r>
              <a:rPr lang="en-US" dirty="0"/>
              <a:t>	</a:t>
            </a:r>
            <a:r>
              <a:rPr lang="en-US" b="1" cap="small" dirty="0"/>
              <a:t>Buchanan:</a:t>
            </a:r>
            <a:r>
              <a:rPr lang="en-US" dirty="0"/>
              <a:t> Right. Right.</a:t>
            </a:r>
          </a:p>
          <a:p>
            <a:r>
              <a:rPr lang="en-US" dirty="0"/>
              <a:t>	</a:t>
            </a:r>
            <a:r>
              <a:rPr lang="en-US" b="1" cap="small" dirty="0"/>
              <a:t>President Nixon: </a:t>
            </a:r>
            <a:r>
              <a:rPr lang="en-US" dirty="0"/>
              <a:t>Because the line, actually, between my line and Muskie’s, is not as clear as—I mean, it’s just the way he </a:t>
            </a:r>
            <a:r>
              <a:rPr lang="en-US" i="1" dirty="0"/>
              <a:t>said</a:t>
            </a:r>
            <a:r>
              <a:rPr lang="en-US" dirty="0"/>
              <a:t> it. He starts at the other end. He says, “Well, I think busing is a legitimate tool—</a:t>
            </a:r>
          </a:p>
          <a:p>
            <a:r>
              <a:rPr lang="en-US" dirty="0"/>
              <a:t>	</a:t>
            </a:r>
            <a:r>
              <a:rPr lang="en-US" b="1" cap="small" dirty="0"/>
              <a:t>Buchanan:</a:t>
            </a:r>
            <a:r>
              <a:rPr lang="en-US" dirty="0"/>
              <a:t> Yeah.</a:t>
            </a:r>
          </a:p>
          <a:p>
            <a:r>
              <a:rPr lang="en-US" dirty="0"/>
              <a:t>	</a:t>
            </a:r>
            <a:r>
              <a:rPr lang="en-US" b="1" cap="small" dirty="0"/>
              <a:t>President Nixon: </a:t>
            </a:r>
            <a:r>
              <a:rPr lang="en-US" dirty="0"/>
              <a:t>And then, “but I’m against it.” I start at the other end. I say, “I’m against busing, but, if the law requires it, to the minimum extent necessary, I, of course, will not resist it.”</a:t>
            </a:r>
          </a:p>
          <a:p>
            <a:r>
              <a:rPr lang="en-US" b="1" cap="small" dirty="0" smtClean="0"/>
              <a:t>                  Buchanan</a:t>
            </a:r>
            <a:r>
              <a:rPr lang="en-US" b="1" cap="small" dirty="0"/>
              <a:t>:</a:t>
            </a:r>
            <a:r>
              <a:rPr lang="en-US" dirty="0"/>
              <a:t> Mm-hmm.</a:t>
            </a:r>
          </a:p>
          <a:p>
            <a:r>
              <a:rPr lang="en-US" b="1" cap="small" dirty="0" smtClean="0"/>
              <a:t>                  President </a:t>
            </a:r>
            <a:r>
              <a:rPr lang="en-US" b="1" cap="small" dirty="0"/>
              <a:t>Nixon: </a:t>
            </a:r>
            <a:r>
              <a:rPr lang="en-US" dirty="0"/>
              <a:t>Right?</a:t>
            </a:r>
          </a:p>
          <a:p>
            <a:r>
              <a:rPr lang="en-US" dirty="0"/>
              <a:t>	</a:t>
            </a:r>
            <a:r>
              <a:rPr lang="en-US" b="1" cap="small" dirty="0"/>
              <a:t>Buchanan:</a:t>
            </a:r>
            <a:r>
              <a:rPr lang="en-US" dirty="0"/>
              <a:t> Right.</a:t>
            </a:r>
          </a:p>
          <a:p>
            <a:r>
              <a:rPr lang="en-US" dirty="0"/>
              <a:t>	</a:t>
            </a:r>
            <a:r>
              <a:rPr lang="en-US" b="1" cap="small" dirty="0"/>
              <a:t>President Nixon: </a:t>
            </a:r>
            <a:r>
              <a:rPr lang="en-US" dirty="0"/>
              <a:t>It’s purely a question of tone.</a:t>
            </a:r>
          </a:p>
          <a:p>
            <a:r>
              <a:rPr lang="en-US" b="1" cap="small" dirty="0" smtClean="0"/>
              <a:t>                  Buchanan</a:t>
            </a:r>
            <a:r>
              <a:rPr lang="en-US" b="1" cap="small" dirty="0"/>
              <a:t>:</a:t>
            </a:r>
            <a:r>
              <a:rPr lang="en-US" dirty="0"/>
              <a:t> Well, we’ve got to push Muskie’s emphasis up in the headlines; that’s the problem.</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0"/>
            <a:ext cx="7543800" cy="7294305"/>
          </a:xfrm>
          <a:prstGeom prst="rect">
            <a:avLst/>
          </a:prstGeom>
          <a:noFill/>
        </p:spPr>
        <p:txBody>
          <a:bodyPr wrap="square" rtlCol="0">
            <a:spAutoFit/>
          </a:bodyPr>
          <a:lstStyle/>
          <a:p>
            <a:r>
              <a:rPr lang="en-US" b="1" cap="small" dirty="0" smtClean="0"/>
              <a:t>President Nixon: </a:t>
            </a:r>
            <a:r>
              <a:rPr lang="en-US" dirty="0" smtClean="0"/>
              <a:t>That’s right. That’s right. Yeah. It’s got to be—well, I think it probably is going to get some play in the South now—</a:t>
            </a:r>
          </a:p>
          <a:p>
            <a:endParaRPr lang="en-US" dirty="0" smtClean="0"/>
          </a:p>
          <a:p>
            <a:r>
              <a:rPr lang="en-US" b="1" cap="small" dirty="0" smtClean="0"/>
              <a:t>Buchanan:</a:t>
            </a:r>
            <a:r>
              <a:rPr lang="en-US" dirty="0" smtClean="0"/>
              <a:t> I think, well, that’s something you could really move by various statements exaggerating his position, and then Muskie would come back sort of drawing it back and it raises—identifies him with it.</a:t>
            </a:r>
          </a:p>
          <a:p>
            <a:endParaRPr lang="en-US" dirty="0" smtClean="0"/>
          </a:p>
          <a:p>
            <a:r>
              <a:rPr lang="en-US" b="1" cap="small" dirty="0" smtClean="0"/>
              <a:t>President Nixon: </a:t>
            </a:r>
            <a:r>
              <a:rPr lang="en-US" dirty="0" smtClean="0"/>
              <a:t>Yeah, the thing to do really is to </a:t>
            </a:r>
            <a:r>
              <a:rPr lang="en-US" i="1" dirty="0" smtClean="0"/>
              <a:t>praise</a:t>
            </a:r>
            <a:r>
              <a:rPr lang="en-US" dirty="0" smtClean="0"/>
              <a:t> him—have some civil rights people </a:t>
            </a:r>
            <a:r>
              <a:rPr lang="en-US" i="1" dirty="0" smtClean="0"/>
              <a:t>praise</a:t>
            </a:r>
            <a:r>
              <a:rPr lang="en-US" dirty="0" smtClean="0"/>
              <a:t> him for his defense of busing.</a:t>
            </a:r>
          </a:p>
          <a:p>
            <a:endParaRPr lang="en-US" dirty="0" smtClean="0"/>
          </a:p>
          <a:p>
            <a:r>
              <a:rPr lang="en-US" b="1" cap="small" dirty="0" smtClean="0"/>
              <a:t>Buchanan:</a:t>
            </a:r>
            <a:r>
              <a:rPr lang="en-US" dirty="0" smtClean="0"/>
              <a:t> Mm-hmm.</a:t>
            </a:r>
          </a:p>
          <a:p>
            <a:endParaRPr lang="en-US" dirty="0" smtClean="0"/>
          </a:p>
          <a:p>
            <a:r>
              <a:rPr lang="en-US" b="1" cap="small" dirty="0" smtClean="0"/>
              <a:t>President Nixon: </a:t>
            </a:r>
            <a:r>
              <a:rPr lang="en-US" dirty="0" smtClean="0"/>
              <a:t>That’s the way to really get that, you know. It’s much the better way than to have people attack him for it—</a:t>
            </a:r>
          </a:p>
          <a:p>
            <a:endParaRPr lang="en-US" dirty="0" smtClean="0"/>
          </a:p>
          <a:p>
            <a:r>
              <a:rPr lang="en-US" b="1" cap="small" dirty="0" smtClean="0"/>
              <a:t>Buchanan:</a:t>
            </a:r>
            <a:r>
              <a:rPr lang="en-US" dirty="0" smtClean="0"/>
              <a:t> Mm-hmm.</a:t>
            </a:r>
          </a:p>
          <a:p>
            <a:endParaRPr lang="en-US" dirty="0" smtClean="0"/>
          </a:p>
          <a:p>
            <a:r>
              <a:rPr lang="en-US" b="1" cap="small" dirty="0" smtClean="0"/>
              <a:t>President Nixon: </a:t>
            </a:r>
            <a:r>
              <a:rPr lang="en-US" dirty="0" smtClean="0"/>
              <a:t>—is to praise him for his defense of busing, see?</a:t>
            </a:r>
          </a:p>
          <a:p>
            <a:endParaRPr lang="en-US" dirty="0" smtClean="0"/>
          </a:p>
          <a:p>
            <a:r>
              <a:rPr lang="en-US" b="1" cap="small" dirty="0" smtClean="0"/>
              <a:t>Buchanan:</a:t>
            </a:r>
            <a:r>
              <a:rPr lang="en-US" dirty="0" smtClean="0"/>
              <a:t> Mm-hmm. Mm-hmm.</a:t>
            </a:r>
          </a:p>
          <a:p>
            <a:endParaRPr lang="en-US" dirty="0" smtClean="0"/>
          </a:p>
          <a:p>
            <a:r>
              <a:rPr lang="en-US" b="1" cap="small" dirty="0" smtClean="0"/>
              <a:t>President Nixon: </a:t>
            </a:r>
            <a:r>
              <a:rPr lang="en-US" dirty="0" smtClean="0"/>
              <a:t>And I don’t know if you’ve got any people that can do that or not. But I would think that would be very clever.</a:t>
            </a:r>
          </a:p>
          <a:p>
            <a:endParaRPr lang="en-US" dirty="0" smtClean="0"/>
          </a:p>
          <a:p>
            <a:r>
              <a:rPr lang="en-US" b="1" cap="small" dirty="0" smtClean="0"/>
              <a:t>Buchanan:</a:t>
            </a:r>
            <a:r>
              <a:rPr lang="en-US" dirty="0" smtClean="0"/>
              <a:t> Mm-hmm. OK.</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0"/>
            <a:ext cx="8077200" cy="6463308"/>
          </a:xfrm>
          <a:prstGeom prst="rect">
            <a:avLst/>
          </a:prstGeom>
          <a:noFill/>
        </p:spPr>
        <p:txBody>
          <a:bodyPr wrap="square" rtlCol="0">
            <a:spAutoFit/>
          </a:bodyPr>
          <a:lstStyle/>
          <a:p>
            <a:pPr algn="ctr"/>
            <a:r>
              <a:rPr lang="en-US" i="1" dirty="0" smtClean="0"/>
              <a:t>Milliken v. Bradley </a:t>
            </a:r>
            <a:r>
              <a:rPr lang="en-US" dirty="0" smtClean="0"/>
              <a:t>(1974)</a:t>
            </a:r>
          </a:p>
          <a:p>
            <a:endParaRPr lang="en-US" dirty="0"/>
          </a:p>
          <a:p>
            <a:r>
              <a:rPr lang="en-US" dirty="0" smtClean="0"/>
              <a:t>The </a:t>
            </a:r>
            <a:r>
              <a:rPr lang="en-US" dirty="0"/>
              <a:t>District Court and the Court of Appeals shifted the </a:t>
            </a:r>
            <a:r>
              <a:rPr lang="en-US" dirty="0" smtClean="0"/>
              <a:t>primary</a:t>
            </a:r>
            <a:r>
              <a:rPr lang="en-US" dirty="0"/>
              <a:t> focus from a Detroit remedy to the metropolitan area only because of their conclusion that total desegregation of Detroit would not produce the racial balance which they perceived as desirable. Both courts proceeded on an assumption that the Detroit schools could not be truly desegregated -- in their view of what constituted desegregation -- unless the racial composition of the student body of each school substantially reflected the racial composition of the population of the metropolitan area as a </a:t>
            </a:r>
            <a:r>
              <a:rPr lang="en-US" dirty="0" smtClean="0"/>
              <a:t>whole</a:t>
            </a:r>
            <a:r>
              <a:rPr lang="en-US" dirty="0"/>
              <a:t> </a:t>
            </a:r>
            <a:r>
              <a:rPr lang="en-US" dirty="0" smtClean="0"/>
              <a:t>. . .</a:t>
            </a:r>
          </a:p>
          <a:p>
            <a:endParaRPr lang="en-US" dirty="0"/>
          </a:p>
          <a:p>
            <a:r>
              <a:rPr lang="en-US" dirty="0"/>
              <a:t>Boundary lines may be bridged where there has been a constitutional violation calling for inter-district relief, but the notion that school district lines may be casually ignored or treated as a mere administrative convenience is contrary to the history of public education in our country. </a:t>
            </a:r>
            <a:r>
              <a:rPr lang="en-US" b="1" dirty="0">
                <a:solidFill>
                  <a:srgbClr val="FF0000"/>
                </a:solidFill>
              </a:rPr>
              <a:t>No single tradition in public education is more deeply rooted than local control over the operation of schools; local autonomy has long been thought essential both to the maintenance of community concern and support for public schools and </a:t>
            </a:r>
            <a:r>
              <a:rPr lang="en-US" b="1" dirty="0" smtClean="0">
                <a:solidFill>
                  <a:srgbClr val="FF0000"/>
                </a:solidFill>
              </a:rPr>
              <a:t>to quality </a:t>
            </a:r>
            <a:r>
              <a:rPr lang="en-US" b="1" dirty="0">
                <a:solidFill>
                  <a:srgbClr val="FF0000"/>
                </a:solidFill>
              </a:rPr>
              <a:t>of the educational </a:t>
            </a:r>
            <a:r>
              <a:rPr lang="en-US" b="1" dirty="0" smtClean="0">
                <a:solidFill>
                  <a:srgbClr val="FF0000"/>
                </a:solidFill>
              </a:rPr>
              <a:t>process</a:t>
            </a:r>
            <a:r>
              <a:rPr lang="en-US" b="1" dirty="0">
                <a:solidFill>
                  <a:srgbClr val="FF0000"/>
                </a:solidFill>
              </a:rPr>
              <a:t> </a:t>
            </a:r>
            <a:r>
              <a:rPr lang="en-US" dirty="0" smtClean="0"/>
              <a:t>. . .</a:t>
            </a:r>
          </a:p>
          <a:p>
            <a:endParaRPr lang="en-US" dirty="0"/>
          </a:p>
          <a:p>
            <a:r>
              <a:rPr lang="en-US" dirty="0"/>
              <a:t>The constitutional right of the Negro respondents residing in Detroit is to attend a unitary school system in that district. Unless petitioners drew the district lines in a discriminatory fashion, or arranged for white students </a:t>
            </a:r>
            <a:r>
              <a:rPr lang="en-US" dirty="0" smtClean="0"/>
              <a:t>residing </a:t>
            </a:r>
            <a:r>
              <a:rPr lang="en-US" dirty="0"/>
              <a:t>in the Detroit District to attend schools in Oakland and Macomb Counties, they were under no constitutional duty to make provisions for Negro students to do so.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0"/>
            <a:ext cx="8001000" cy="9048631"/>
          </a:xfrm>
          <a:prstGeom prst="rect">
            <a:avLst/>
          </a:prstGeom>
          <a:noFill/>
        </p:spPr>
        <p:txBody>
          <a:bodyPr wrap="square" rtlCol="0">
            <a:spAutoFit/>
          </a:bodyPr>
          <a:lstStyle/>
          <a:p>
            <a:pPr algn="ctr"/>
            <a:r>
              <a:rPr lang="en-US" i="1" dirty="0" smtClean="0"/>
              <a:t>Milliken v. Bradley </a:t>
            </a:r>
            <a:r>
              <a:rPr lang="en-US" dirty="0" smtClean="0"/>
              <a:t>–Marshall dissent</a:t>
            </a:r>
          </a:p>
          <a:p>
            <a:r>
              <a:rPr lang="en-US" sz="2000" dirty="0" smtClean="0"/>
              <a:t>The </a:t>
            </a:r>
            <a:r>
              <a:rPr lang="en-US" sz="2000" dirty="0"/>
              <a:t>rights at issue in this case are too fundamental to be abridged on grounds as superficial as those relied on by the majority today. We deal here with the right of all of our children, whatever their race, to an equal start in life and to an equal opportunity to reach their full potential as citizens. Those children who have been denied that right in the past deserve better than to see fences thrown up to deny them that right in the </a:t>
            </a:r>
            <a:r>
              <a:rPr lang="en-US" sz="2000" dirty="0" smtClean="0"/>
              <a:t>future</a:t>
            </a:r>
            <a:r>
              <a:rPr lang="en-US" sz="2000" dirty="0"/>
              <a:t> </a:t>
            </a:r>
            <a:r>
              <a:rPr lang="en-US" sz="2000" dirty="0" smtClean="0"/>
              <a:t>. . .</a:t>
            </a:r>
          </a:p>
          <a:p>
            <a:endParaRPr lang="en-US" sz="2000" b="1" dirty="0">
              <a:solidFill>
                <a:srgbClr val="FF0000"/>
              </a:solidFill>
            </a:endParaRPr>
          </a:p>
          <a:p>
            <a:r>
              <a:rPr lang="en-US" sz="2000" b="1" dirty="0">
                <a:solidFill>
                  <a:srgbClr val="FF0000"/>
                </a:solidFill>
              </a:rPr>
              <a:t>Desegregation is not and was never expected to be an easy task. Racial attitudes ingrained in our Nation's childhood and adolescence are not quickly thrown aside in its middle years. But just as the inconvenience of some cannot be allowed to stand in the way of the rights of others, so public opposition, no matter how strident, cannot be permitted to divert this Court from the enforcement of the constitutional principles at issue in this case. Today's holding, I fear, is more a reflection of a perceived public mood that we have gone far enough in enforcing the Constitution's guarantee of equal justice than it is the product of neutral principle of law. </a:t>
            </a:r>
            <a:r>
              <a:rPr lang="en-US" sz="2000" b="1" dirty="0" smtClean="0">
                <a:solidFill>
                  <a:srgbClr val="FF0000"/>
                </a:solidFill>
              </a:rPr>
              <a:t>In the </a:t>
            </a:r>
            <a:r>
              <a:rPr lang="en-US" sz="2000" b="1" dirty="0">
                <a:solidFill>
                  <a:srgbClr val="FF0000"/>
                </a:solidFill>
              </a:rPr>
              <a:t>short run, it may seem to be the easier course to allow our great metropolitan areas to be divided up each into two cities -- one white, the other black -- but it is a course, I predict, our people will ultimately regret. I dissent.</a:t>
            </a:r>
          </a:p>
          <a:p>
            <a:r>
              <a:rPr lang="en-US" dirty="0" smtClean="0"/>
              <a:t/>
            </a:r>
            <a:br>
              <a:rPr lang="en-US" dirty="0" smtClean="0"/>
            </a:br>
            <a:endParaRPr lang="en-US" b="1" dirty="0">
              <a:solidFill>
                <a:srgbClr val="FF0000"/>
              </a:solidFill>
            </a:endParaRPr>
          </a:p>
          <a:p>
            <a:r>
              <a:rPr lang="en-US" dirty="0" smtClean="0"/>
              <a:t/>
            </a:r>
            <a:br>
              <a:rPr lang="en-US" dirty="0" smtClean="0"/>
            </a:br>
            <a:endParaRPr lang="en-US" dirty="0"/>
          </a:p>
          <a:p>
            <a:endParaRPr lang="en-US" dirty="0" smtClean="0"/>
          </a:p>
          <a:p>
            <a:endParaRPr lang="en-US" dirty="0"/>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arrity.jpg"/>
          <p:cNvPicPr>
            <a:picLocks noChangeAspect="1"/>
          </p:cNvPicPr>
          <p:nvPr/>
        </p:nvPicPr>
        <p:blipFill>
          <a:blip r:embed="rId3" cstate="print"/>
          <a:stretch>
            <a:fillRect/>
          </a:stretch>
        </p:blipFill>
        <p:spPr>
          <a:xfrm>
            <a:off x="2097464" y="78233"/>
            <a:ext cx="5065335" cy="6551167"/>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dhicks.jpg"/>
          <p:cNvPicPr>
            <a:picLocks noChangeAspect="1"/>
          </p:cNvPicPr>
          <p:nvPr/>
        </p:nvPicPr>
        <p:blipFill>
          <a:blip r:embed="rId3" cstate="print"/>
          <a:stretch>
            <a:fillRect/>
          </a:stretch>
        </p:blipFill>
        <p:spPr>
          <a:xfrm>
            <a:off x="700548" y="304800"/>
            <a:ext cx="7650726" cy="632460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dhicks2.jpg"/>
          <p:cNvPicPr>
            <a:picLocks noChangeAspect="1"/>
          </p:cNvPicPr>
          <p:nvPr/>
        </p:nvPicPr>
        <p:blipFill>
          <a:blip r:embed="rId3" cstate="print"/>
          <a:stretch>
            <a:fillRect/>
          </a:stretch>
        </p:blipFill>
        <p:spPr>
          <a:xfrm>
            <a:off x="608370" y="304800"/>
            <a:ext cx="7742904" cy="6400800"/>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tibusingposter.jpg"/>
          <p:cNvPicPr>
            <a:picLocks noChangeAspect="1"/>
          </p:cNvPicPr>
          <p:nvPr/>
        </p:nvPicPr>
        <p:blipFill>
          <a:blip r:embed="rId3" cstate="print"/>
          <a:stretch>
            <a:fillRect/>
          </a:stretch>
        </p:blipFill>
        <p:spPr>
          <a:xfrm>
            <a:off x="2362200" y="99857"/>
            <a:ext cx="4419600" cy="6658286"/>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tibusing rsally3.jpg"/>
          <p:cNvPicPr>
            <a:picLocks noChangeAspect="1"/>
          </p:cNvPicPr>
          <p:nvPr/>
        </p:nvPicPr>
        <p:blipFill>
          <a:blip r:embed="rId3" cstate="print"/>
          <a:stretch>
            <a:fillRect/>
          </a:stretch>
        </p:blipFill>
        <p:spPr>
          <a:xfrm>
            <a:off x="457200" y="457199"/>
            <a:ext cx="8543648" cy="5732871"/>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tibusing.jpg"/>
          <p:cNvPicPr>
            <a:picLocks noChangeAspect="1"/>
          </p:cNvPicPr>
          <p:nvPr/>
        </p:nvPicPr>
        <p:blipFill>
          <a:blip r:embed="rId3" cstate="print"/>
          <a:stretch>
            <a:fillRect/>
          </a:stretch>
        </p:blipFill>
        <p:spPr>
          <a:xfrm>
            <a:off x="700548" y="153416"/>
            <a:ext cx="7833852" cy="6475984"/>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nedy_busing_forman.jpg"/>
          <p:cNvPicPr>
            <a:picLocks noChangeAspect="1"/>
          </p:cNvPicPr>
          <p:nvPr/>
        </p:nvPicPr>
        <p:blipFill>
          <a:blip r:embed="rId3" cstate="print"/>
          <a:stretch>
            <a:fillRect/>
          </a:stretch>
        </p:blipFill>
        <p:spPr>
          <a:xfrm>
            <a:off x="126083" y="302396"/>
            <a:ext cx="8789317" cy="6327004"/>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sing riot.jpg"/>
          <p:cNvPicPr>
            <a:picLocks noChangeAspect="1"/>
          </p:cNvPicPr>
          <p:nvPr/>
        </p:nvPicPr>
        <p:blipFill>
          <a:blip r:embed="rId3" cstate="print"/>
          <a:stretch>
            <a:fillRect/>
          </a:stretch>
        </p:blipFill>
        <p:spPr>
          <a:xfrm>
            <a:off x="114300" y="457200"/>
            <a:ext cx="8915400" cy="594360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ses.jpg"/>
          <p:cNvPicPr>
            <a:picLocks noChangeAspect="1"/>
          </p:cNvPicPr>
          <p:nvPr/>
        </p:nvPicPr>
        <p:blipFill>
          <a:blip r:embed="rId3" cstate="print"/>
          <a:stretch>
            <a:fillRect/>
          </a:stretch>
        </p:blipFill>
        <p:spPr>
          <a:xfrm>
            <a:off x="2103825" y="147229"/>
            <a:ext cx="4830375" cy="6710771"/>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ses styudents.jpg"/>
          <p:cNvPicPr>
            <a:picLocks noChangeAspect="1"/>
          </p:cNvPicPr>
          <p:nvPr/>
        </p:nvPicPr>
        <p:blipFill>
          <a:blip r:embed="rId3" cstate="print"/>
          <a:stretch>
            <a:fillRect/>
          </a:stretch>
        </p:blipFill>
        <p:spPr>
          <a:xfrm>
            <a:off x="608370" y="152400"/>
            <a:ext cx="7927259" cy="65532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1206</TotalTime>
  <Words>687</Words>
  <Application>Microsoft Office PowerPoint</Application>
  <PresentationFormat>On-screen Show (4:3)</PresentationFormat>
  <Paragraphs>183</Paragraphs>
  <Slides>43</Slides>
  <Notes>43</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24</cp:revision>
  <dcterms:created xsi:type="dcterms:W3CDTF">2011-03-26T01:10:31Z</dcterms:created>
  <dcterms:modified xsi:type="dcterms:W3CDTF">2011-03-26T21:17:19Z</dcterms:modified>
</cp:coreProperties>
</file>