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90" r:id="rId2"/>
    <p:sldId id="291" r:id="rId3"/>
    <p:sldId id="260" r:id="rId4"/>
    <p:sldId id="261" r:id="rId5"/>
    <p:sldId id="263" r:id="rId6"/>
    <p:sldId id="264" r:id="rId7"/>
    <p:sldId id="275" r:id="rId8"/>
    <p:sldId id="274" r:id="rId9"/>
    <p:sldId id="272" r:id="rId10"/>
    <p:sldId id="269" r:id="rId11"/>
    <p:sldId id="268" r:id="rId12"/>
    <p:sldId id="270" r:id="rId13"/>
    <p:sldId id="271" r:id="rId14"/>
    <p:sldId id="277" r:id="rId15"/>
    <p:sldId id="278" r:id="rId16"/>
    <p:sldId id="276" r:id="rId17"/>
    <p:sldId id="327" r:id="rId18"/>
    <p:sldId id="292" r:id="rId19"/>
    <p:sldId id="287" r:id="rId20"/>
    <p:sldId id="285" r:id="rId21"/>
    <p:sldId id="286" r:id="rId22"/>
    <p:sldId id="289" r:id="rId23"/>
    <p:sldId id="284" r:id="rId24"/>
    <p:sldId id="314" r:id="rId25"/>
    <p:sldId id="293" r:id="rId26"/>
    <p:sldId id="294" r:id="rId27"/>
    <p:sldId id="325" r:id="rId28"/>
    <p:sldId id="317" r:id="rId29"/>
    <p:sldId id="326" r:id="rId30"/>
    <p:sldId id="318" r:id="rId31"/>
    <p:sldId id="319" r:id="rId32"/>
    <p:sldId id="320" r:id="rId33"/>
    <p:sldId id="321" r:id="rId34"/>
    <p:sldId id="322" r:id="rId35"/>
    <p:sldId id="323" r:id="rId36"/>
    <p:sldId id="324" r:id="rId37"/>
    <p:sldId id="296" r:id="rId38"/>
    <p:sldId id="297" r:id="rId39"/>
    <p:sldId id="298" r:id="rId40"/>
    <p:sldId id="299" r:id="rId41"/>
    <p:sldId id="300" r:id="rId42"/>
    <p:sldId id="301" r:id="rId43"/>
    <p:sldId id="302" r:id="rId44"/>
    <p:sldId id="303" r:id="rId45"/>
    <p:sldId id="304" r:id="rId46"/>
    <p:sldId id="305" r:id="rId47"/>
    <p:sldId id="312" r:id="rId48"/>
    <p:sldId id="313" r:id="rId49"/>
    <p:sldId id="311" r:id="rId50"/>
    <p:sldId id="310" r:id="rId51"/>
    <p:sldId id="306" r:id="rId52"/>
    <p:sldId id="307" r:id="rId53"/>
    <p:sldId id="315" r:id="rId54"/>
    <p:sldId id="309" r:id="rId55"/>
    <p:sldId id="308"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43" autoAdjust="0"/>
    <p:restoredTop sz="93043" autoAdjust="0"/>
  </p:normalViewPr>
  <p:slideViewPr>
    <p:cSldViewPr>
      <p:cViewPr varScale="1">
        <p:scale>
          <a:sx n="85" d="100"/>
          <a:sy n="85" d="100"/>
        </p:scale>
        <p:origin x="-1560"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6FD7C0-2B97-43AF-B507-8F0B50324B99}" type="datetimeFigureOut">
              <a:rPr lang="en-US" smtClean="0"/>
              <a:pPr/>
              <a:t>21-Mar-11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E4207-4950-4545-93A4-6F0E51540BA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brownell</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white</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55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21-Mar-11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21-Mar-11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D31E87-1B35-4442-AAEE-CDA2905FC298}" type="datetimeFigureOut">
              <a:rPr lang="en-US" smtClean="0"/>
              <a:pPr/>
              <a:t>21-Mar-11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D31E87-1B35-4442-AAEE-CDA2905FC298}" type="datetimeFigureOut">
              <a:rPr lang="en-US" smtClean="0"/>
              <a:pPr/>
              <a:t>21-Mar-11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D31E87-1B35-4442-AAEE-CDA2905FC298}" type="datetimeFigureOut">
              <a:rPr lang="en-US" smtClean="0"/>
              <a:pPr/>
              <a:t>21-Mar-11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D31E87-1B35-4442-AAEE-CDA2905FC298}" type="datetimeFigureOut">
              <a:rPr lang="en-US" smtClean="0"/>
              <a:pPr/>
              <a:t>21-Mar-11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D31E87-1B35-4442-AAEE-CDA2905FC298}" type="datetimeFigureOut">
              <a:rPr lang="en-US" smtClean="0"/>
              <a:pPr/>
              <a:t>21-Mar-11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pPr/>
              <a:t>21-Mar-11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pPr/>
              <a:t>21-Mar-11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21-Mar-11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21-Mar-11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D31E87-1B35-4442-AAEE-CDA2905FC298}" type="datetimeFigureOut">
              <a:rPr lang="en-US" smtClean="0"/>
              <a:pPr/>
              <a:t>21-Mar-11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B7E8DB-FBF3-481D-9E8F-B5C696A4B5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shall--huston.jpg"/>
          <p:cNvPicPr>
            <a:picLocks noChangeAspect="1"/>
          </p:cNvPicPr>
          <p:nvPr/>
        </p:nvPicPr>
        <p:blipFill>
          <a:blip r:embed="rId3" cstate="print"/>
          <a:stretch>
            <a:fillRect/>
          </a:stretch>
        </p:blipFill>
        <p:spPr>
          <a:xfrm>
            <a:off x="798848" y="228600"/>
            <a:ext cx="7734962" cy="624839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shall at court.jpg"/>
          <p:cNvPicPr>
            <a:picLocks noChangeAspect="1"/>
          </p:cNvPicPr>
          <p:nvPr/>
        </p:nvPicPr>
        <p:blipFill>
          <a:blip r:embed="rId3" cstate="print"/>
          <a:stretch>
            <a:fillRect/>
          </a:stretch>
        </p:blipFill>
        <p:spPr>
          <a:xfrm>
            <a:off x="1909762" y="95250"/>
            <a:ext cx="5324475" cy="66675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A school 1935.jpg"/>
          <p:cNvPicPr>
            <a:picLocks noChangeAspect="1"/>
          </p:cNvPicPr>
          <p:nvPr/>
        </p:nvPicPr>
        <p:blipFill>
          <a:blip r:embed="rId3" cstate="print"/>
          <a:stretch>
            <a:fillRect/>
          </a:stretch>
        </p:blipFill>
        <p:spPr>
          <a:xfrm>
            <a:off x="490097" y="228600"/>
            <a:ext cx="8593480" cy="6096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A bus 1940s.jpg"/>
          <p:cNvPicPr>
            <a:picLocks noChangeAspect="1"/>
          </p:cNvPicPr>
          <p:nvPr/>
        </p:nvPicPr>
        <p:blipFill>
          <a:blip r:embed="rId3" cstate="print"/>
          <a:stretch>
            <a:fillRect/>
          </a:stretch>
        </p:blipFill>
        <p:spPr>
          <a:xfrm>
            <a:off x="317073" y="609600"/>
            <a:ext cx="8291651" cy="57912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ark-doll-test.jpg"/>
          <p:cNvPicPr>
            <a:picLocks noChangeAspect="1"/>
          </p:cNvPicPr>
          <p:nvPr/>
        </p:nvPicPr>
        <p:blipFill>
          <a:blip r:embed="rId3" cstate="print"/>
          <a:stretch>
            <a:fillRect/>
          </a:stretch>
        </p:blipFill>
        <p:spPr>
          <a:xfrm>
            <a:off x="1505481" y="168400"/>
            <a:ext cx="6190719" cy="6461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rl_Warren_Portrait,_half_figure,_seated,_facing_front,_as_Governor.jpg"/>
          <p:cNvPicPr>
            <a:picLocks noChangeAspect="1"/>
          </p:cNvPicPr>
          <p:nvPr/>
        </p:nvPicPr>
        <p:blipFill>
          <a:blip r:embed="rId3" cstate="print"/>
          <a:stretch>
            <a:fillRect/>
          </a:stretch>
        </p:blipFill>
        <p:spPr>
          <a:xfrm>
            <a:off x="1919420" y="0"/>
            <a:ext cx="5305159"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tegrationmob.jpg"/>
          <p:cNvPicPr>
            <a:picLocks noChangeAspect="1"/>
          </p:cNvPicPr>
          <p:nvPr/>
        </p:nvPicPr>
        <p:blipFill>
          <a:blip r:embed="rId3" cstate="print"/>
          <a:stretch>
            <a:fillRect/>
          </a:stretch>
        </p:blipFill>
        <p:spPr>
          <a:xfrm>
            <a:off x="0" y="220579"/>
            <a:ext cx="9144000" cy="6416842"/>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ville 58.PNG"/>
          <p:cNvPicPr>
            <a:picLocks noChangeAspect="1"/>
          </p:cNvPicPr>
          <p:nvPr/>
        </p:nvPicPr>
        <p:blipFill>
          <a:blip r:embed="rId3" cstate="print"/>
          <a:stretch>
            <a:fillRect/>
          </a:stretch>
        </p:blipFill>
        <p:spPr>
          <a:xfrm>
            <a:off x="1025636" y="381000"/>
            <a:ext cx="7279378" cy="59436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ubus camp.jpg"/>
          <p:cNvPicPr>
            <a:picLocks noChangeAspect="1"/>
          </p:cNvPicPr>
          <p:nvPr/>
        </p:nvPicPr>
        <p:blipFill>
          <a:blip r:embed="rId3" cstate="print"/>
          <a:stretch>
            <a:fillRect/>
          </a:stretch>
        </p:blipFill>
        <p:spPr>
          <a:xfrm>
            <a:off x="688019" y="457200"/>
            <a:ext cx="8211845" cy="56388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rock-1.jpg"/>
          <p:cNvPicPr>
            <a:picLocks noChangeAspect="1"/>
          </p:cNvPicPr>
          <p:nvPr/>
        </p:nvPicPr>
        <p:blipFill>
          <a:blip r:embed="rId3" cstate="print"/>
          <a:stretch>
            <a:fillRect/>
          </a:stretch>
        </p:blipFill>
        <p:spPr>
          <a:xfrm>
            <a:off x="1879591" y="0"/>
            <a:ext cx="5384818" cy="6858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rock-3--elizabeth edford.jpg"/>
          <p:cNvPicPr>
            <a:picLocks noChangeAspect="1"/>
          </p:cNvPicPr>
          <p:nvPr/>
        </p:nvPicPr>
        <p:blipFill>
          <a:blip r:embed="rId3" cstate="print"/>
          <a:stretch>
            <a:fillRect/>
          </a:stretch>
        </p:blipFill>
        <p:spPr>
          <a:xfrm>
            <a:off x="1410367" y="533400"/>
            <a:ext cx="6594260" cy="55626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rock.jpg"/>
          <p:cNvPicPr>
            <a:picLocks noChangeAspect="1"/>
          </p:cNvPicPr>
          <p:nvPr/>
        </p:nvPicPr>
        <p:blipFill>
          <a:blip r:embed="rId3" cstate="print"/>
          <a:stretch>
            <a:fillRect/>
          </a:stretch>
        </p:blipFill>
        <p:spPr>
          <a:xfrm>
            <a:off x="952500" y="1019175"/>
            <a:ext cx="7239000" cy="481965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rock2.jpg"/>
          <p:cNvPicPr>
            <a:picLocks noChangeAspect="1"/>
          </p:cNvPicPr>
          <p:nvPr/>
        </p:nvPicPr>
        <p:blipFill>
          <a:blip r:embed="rId3" cstate="print"/>
          <a:stretch>
            <a:fillRect/>
          </a:stretch>
        </p:blipFill>
        <p:spPr>
          <a:xfrm>
            <a:off x="0" y="412929"/>
            <a:ext cx="9144000" cy="6032142"/>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ks booking.jpg"/>
          <p:cNvPicPr>
            <a:picLocks noChangeAspect="1"/>
          </p:cNvPicPr>
          <p:nvPr/>
        </p:nvPicPr>
        <p:blipFill>
          <a:blip r:embed="rId3" cstate="print"/>
          <a:stretch>
            <a:fillRect/>
          </a:stretch>
        </p:blipFill>
        <p:spPr>
          <a:xfrm>
            <a:off x="1238250" y="795337"/>
            <a:ext cx="6667500" cy="526732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ParksBooking.jpg"/>
          <p:cNvPicPr>
            <a:picLocks noChangeAspect="1"/>
          </p:cNvPicPr>
          <p:nvPr/>
        </p:nvPicPr>
        <p:blipFill>
          <a:blip r:embed="rId3" cstate="print"/>
          <a:stretch>
            <a:fillRect/>
          </a:stretch>
        </p:blipFill>
        <p:spPr>
          <a:xfrm>
            <a:off x="2502993" y="92201"/>
            <a:ext cx="4278807" cy="6460999"/>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s_boycott.jpg"/>
          <p:cNvPicPr>
            <a:picLocks noChangeAspect="1"/>
          </p:cNvPicPr>
          <p:nvPr/>
        </p:nvPicPr>
        <p:blipFill>
          <a:blip r:embed="rId3" cstate="print"/>
          <a:stretch>
            <a:fillRect/>
          </a:stretch>
        </p:blipFill>
        <p:spPr>
          <a:xfrm>
            <a:off x="1088571" y="762000"/>
            <a:ext cx="6870096" cy="54102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lk church.jpg"/>
          <p:cNvPicPr>
            <a:picLocks noChangeAspect="1"/>
          </p:cNvPicPr>
          <p:nvPr/>
        </p:nvPicPr>
        <p:blipFill>
          <a:blip r:embed="rId3" cstate="print"/>
          <a:stretch>
            <a:fillRect/>
          </a:stretch>
        </p:blipFill>
        <p:spPr>
          <a:xfrm>
            <a:off x="289366" y="457200"/>
            <a:ext cx="8796760" cy="57912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cache5.art.com/p/LRG/37/3790/DCEIF00Z/alfred-eisenstaedt-us-atty-gen-herbert-brownell.jpg"/>
          <p:cNvPicPr>
            <a:picLocks noChangeAspect="1" noChangeArrowheads="1"/>
          </p:cNvPicPr>
          <p:nvPr/>
        </p:nvPicPr>
        <p:blipFill>
          <a:blip r:embed="rId3" cstate="print"/>
          <a:srcRect/>
          <a:stretch>
            <a:fillRect/>
          </a:stretch>
        </p:blipFill>
        <p:spPr bwMode="auto">
          <a:xfrm>
            <a:off x="2127250" y="102915"/>
            <a:ext cx="4959350" cy="660268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ward smith.jpg"/>
          <p:cNvPicPr>
            <a:picLocks noChangeAspect="1"/>
          </p:cNvPicPr>
          <p:nvPr/>
        </p:nvPicPr>
        <p:blipFill>
          <a:blip r:embed="rId3" cstate="print"/>
          <a:stretch>
            <a:fillRect/>
          </a:stretch>
        </p:blipFill>
        <p:spPr>
          <a:xfrm>
            <a:off x="2126337" y="22054"/>
            <a:ext cx="5112663" cy="653114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mond.jpg"/>
          <p:cNvPicPr>
            <a:picLocks noChangeAspect="1"/>
          </p:cNvPicPr>
          <p:nvPr/>
        </p:nvPicPr>
        <p:blipFill>
          <a:blip r:embed="rId3" cstate="print"/>
          <a:stretch>
            <a:fillRect/>
          </a:stretch>
        </p:blipFill>
        <p:spPr>
          <a:xfrm>
            <a:off x="275981" y="762000"/>
            <a:ext cx="8718389" cy="52578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urmond fil.JPG"/>
          <p:cNvPicPr>
            <a:picLocks noChangeAspect="1"/>
          </p:cNvPicPr>
          <p:nvPr/>
        </p:nvPicPr>
        <p:blipFill>
          <a:blip r:embed="rId3" cstate="print"/>
          <a:stretch>
            <a:fillRect/>
          </a:stretch>
        </p:blipFill>
        <p:spPr>
          <a:xfrm>
            <a:off x="2071687" y="366712"/>
            <a:ext cx="5000625" cy="612457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 treatment theo green.jpg"/>
          <p:cNvPicPr>
            <a:picLocks noChangeAspect="1"/>
          </p:cNvPicPr>
          <p:nvPr/>
        </p:nvPicPr>
        <p:blipFill>
          <a:blip r:embed="rId3" cstate="print"/>
          <a:stretch>
            <a:fillRect/>
          </a:stretch>
        </p:blipFill>
        <p:spPr>
          <a:xfrm>
            <a:off x="1897558" y="0"/>
            <a:ext cx="5348883" cy="68580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0 senators on cots.jpg"/>
          <p:cNvPicPr>
            <a:picLocks noChangeAspect="1"/>
          </p:cNvPicPr>
          <p:nvPr/>
        </p:nvPicPr>
        <p:blipFill>
          <a:blip r:embed="rId3" cstate="print"/>
          <a:stretch>
            <a:fillRect/>
          </a:stretch>
        </p:blipFill>
        <p:spPr>
          <a:xfrm>
            <a:off x="1594385" y="158800"/>
            <a:ext cx="6254215" cy="62420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848600" cy="6309420"/>
          </a:xfrm>
          <a:prstGeom prst="rect">
            <a:avLst/>
          </a:prstGeom>
          <a:noFill/>
        </p:spPr>
        <p:txBody>
          <a:bodyPr wrap="square" rtlCol="0">
            <a:spAutoFit/>
          </a:bodyPr>
          <a:lstStyle/>
          <a:p>
            <a:r>
              <a:rPr lang="en-US" dirty="0" smtClean="0"/>
              <a:t>PART V. TO PROVIDE TRIAL BY JURY FOR PROCEEDINGS TO PUNISH CRIMINAL CONTEMPTS OF COURT GROWING OUT OF CIVIL RIGHTS CASES AND TO AMEND THE JUDICIAL CODE RELATING TO FEDERAL JURY QUALIFICATIONS.</a:t>
            </a:r>
          </a:p>
          <a:p>
            <a:endParaRPr lang="en-US" dirty="0" smtClean="0"/>
          </a:p>
          <a:p>
            <a:r>
              <a:rPr lang="en-US" dirty="0" smtClean="0"/>
              <a:t>Section 151.</a:t>
            </a:r>
          </a:p>
          <a:p>
            <a:endParaRPr lang="en-US" dirty="0" smtClean="0"/>
          </a:p>
          <a:p>
            <a:r>
              <a:rPr lang="en-US" sz="2000" dirty="0" smtClean="0"/>
              <a:t>All cases of criminal contempt arising under the provisions of this Act, the accused, upon conviction, shall be punished by fine or imprisonment or both: Provided however, That in case the accused is a natural person the fine to be paid shall not exceed the sum of $1,000, nor shall imprisonment exceed the term of six months: Provided Further, that in any such proceeding for criminal contempt, at the discretion of the judge, the accused may be tried with or without a jury: Provided further, however, </a:t>
            </a:r>
            <a:r>
              <a:rPr lang="en-US" sz="2000" b="1" dirty="0" smtClean="0">
                <a:solidFill>
                  <a:srgbClr val="FF0000"/>
                </a:solidFill>
              </a:rPr>
              <a:t>That in the event such proceeding for a criminal contempt be tried before a judge without a jury and the sentence of the court upon conviction is a fine in excess of the sum of $30 or imprisonment in excess of forty-five days, the accused in said proceeding, upon demand </a:t>
            </a:r>
            <a:r>
              <a:rPr lang="en-US" sz="2000" b="1" dirty="0" err="1" smtClean="0">
                <a:solidFill>
                  <a:srgbClr val="FF0000"/>
                </a:solidFill>
              </a:rPr>
              <a:t>therefor</a:t>
            </a:r>
            <a:r>
              <a:rPr lang="en-US" sz="2000" b="1" dirty="0" smtClean="0">
                <a:solidFill>
                  <a:srgbClr val="FF0000"/>
                </a:solidFill>
              </a:rPr>
              <a:t>, shall be entitled to a trial de novo before a jury which shall conform as near as may be to the practice in other criminal cases.</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edom rides.jpg"/>
          <p:cNvPicPr>
            <a:picLocks noChangeAspect="1"/>
          </p:cNvPicPr>
          <p:nvPr/>
        </p:nvPicPr>
        <p:blipFill>
          <a:blip r:embed="rId3" cstate="print"/>
          <a:stretch>
            <a:fillRect/>
          </a:stretch>
        </p:blipFill>
        <p:spPr>
          <a:xfrm>
            <a:off x="986117" y="0"/>
            <a:ext cx="7171765" cy="68580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edom_Riders.jpg"/>
          <p:cNvPicPr>
            <a:picLocks noChangeAspect="1"/>
          </p:cNvPicPr>
          <p:nvPr/>
        </p:nvPicPr>
        <p:blipFill>
          <a:blip r:embed="rId3" cstate="print"/>
          <a:stretch>
            <a:fillRect/>
          </a:stretch>
        </p:blipFill>
        <p:spPr>
          <a:xfrm>
            <a:off x="645258" y="533400"/>
            <a:ext cx="7959610" cy="5715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graphics8.nytimes.com/packages/images/photo/2008/09/22/20080924MISS/9537427.JPG"/>
          <p:cNvPicPr>
            <a:picLocks noChangeAspect="1" noChangeArrowheads="1"/>
          </p:cNvPicPr>
          <p:nvPr/>
        </p:nvPicPr>
        <p:blipFill>
          <a:blip r:embed="rId3" cstate="print"/>
          <a:srcRect/>
          <a:stretch>
            <a:fillRect/>
          </a:stretch>
        </p:blipFill>
        <p:spPr bwMode="auto">
          <a:xfrm>
            <a:off x="914400" y="152400"/>
            <a:ext cx="7772400" cy="6477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redith.jpg"/>
          <p:cNvPicPr>
            <a:picLocks noChangeAspect="1"/>
          </p:cNvPicPr>
          <p:nvPr/>
        </p:nvPicPr>
        <p:blipFill>
          <a:blip r:embed="rId3" cstate="print"/>
          <a:stretch>
            <a:fillRect/>
          </a:stretch>
        </p:blipFill>
        <p:spPr>
          <a:xfrm>
            <a:off x="83590" y="557092"/>
            <a:ext cx="9060409" cy="5691308"/>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rnett.jpg"/>
          <p:cNvPicPr>
            <a:picLocks noChangeAspect="1"/>
          </p:cNvPicPr>
          <p:nvPr/>
        </p:nvPicPr>
        <p:blipFill>
          <a:blip r:embed="rId3" cstate="print"/>
          <a:stretch>
            <a:fillRect/>
          </a:stretch>
        </p:blipFill>
        <p:spPr>
          <a:xfrm>
            <a:off x="56444" y="342900"/>
            <a:ext cx="9087555" cy="61341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924800" cy="5632311"/>
          </a:xfrm>
          <a:prstGeom prst="rect">
            <a:avLst/>
          </a:prstGeom>
          <a:noFill/>
        </p:spPr>
        <p:txBody>
          <a:bodyPr wrap="square" rtlCol="0">
            <a:spAutoFit/>
          </a:bodyPr>
          <a:lstStyle/>
          <a:p>
            <a:r>
              <a:rPr lang="en-US" b="1" dirty="0"/>
              <a:t>Robert Kennedy:</a:t>
            </a:r>
            <a:r>
              <a:rPr lang="en-US" dirty="0"/>
              <a:t> I think, Governor, that the President had some questions that he wanted answers to—</a:t>
            </a:r>
          </a:p>
          <a:p>
            <a:r>
              <a:rPr lang="en-US" b="1" dirty="0"/>
              <a:t>Ross Barnett:</a:t>
            </a:r>
            <a:r>
              <a:rPr lang="en-US" dirty="0"/>
              <a:t> Well—</a:t>
            </a:r>
          </a:p>
          <a:p>
            <a:r>
              <a:rPr lang="en-US" b="1" dirty="0"/>
              <a:t>Robert Kennedy:</a:t>
            </a:r>
            <a:r>
              <a:rPr lang="en-US" dirty="0"/>
              <a:t> —to make his own determination.</a:t>
            </a:r>
          </a:p>
          <a:p>
            <a:r>
              <a:rPr lang="en-US" b="1" dirty="0"/>
              <a:t>Barnett:</a:t>
            </a:r>
            <a:r>
              <a:rPr lang="en-US" dirty="0"/>
              <a:t> That’s right. He wanted to know if I would obey the orders of the court, and I told him I’d have to do some . . . study that over. That’s a serious thing.</a:t>
            </a:r>
          </a:p>
          <a:p>
            <a:r>
              <a:rPr lang="en-US" dirty="0"/>
              <a:t>I’ve taken an oath to abide by the laws of </a:t>
            </a:r>
            <a:r>
              <a:rPr lang="en-US" i="1" dirty="0"/>
              <a:t>this</a:t>
            </a:r>
            <a:r>
              <a:rPr lang="en-US" dirty="0"/>
              <a:t> state and our state constitution and the constitution of the United States. And, General, how can I violate my oath of office? How can I do that, and live with the people of Mississippi? You know, they’re expecting me to keep my word. That’s what I’m up against—</a:t>
            </a:r>
          </a:p>
          <a:p>
            <a:r>
              <a:rPr lang="en-US" b="1" dirty="0"/>
              <a:t>President Kennedy:</a:t>
            </a:r>
            <a:r>
              <a:rPr lang="en-US" dirty="0"/>
              <a:t> Oh Governor—</a:t>
            </a:r>
          </a:p>
          <a:p>
            <a:r>
              <a:rPr lang="en-US" b="1" dirty="0"/>
              <a:t>Barnett:</a:t>
            </a:r>
            <a:r>
              <a:rPr lang="en-US" dirty="0"/>
              <a:t> —and I don’t understand why the court wouldn’t understand that—</a:t>
            </a:r>
          </a:p>
          <a:p>
            <a:r>
              <a:rPr lang="en-US" b="1" dirty="0"/>
              <a:t>President Kennedy:</a:t>
            </a:r>
            <a:r>
              <a:rPr lang="en-US" dirty="0"/>
              <a:t> Governor, this is the President speaking.</a:t>
            </a:r>
          </a:p>
          <a:p>
            <a:r>
              <a:rPr lang="en-US" b="1" dirty="0"/>
              <a:t>Barnett:</a:t>
            </a:r>
            <a:r>
              <a:rPr lang="en-US" dirty="0"/>
              <a:t> Yes, sir, Mr. President.</a:t>
            </a:r>
          </a:p>
          <a:p>
            <a:r>
              <a:rPr lang="en-US" b="1" dirty="0"/>
              <a:t>President Kennedy:</a:t>
            </a:r>
            <a:r>
              <a:rPr lang="en-US" dirty="0"/>
              <a:t> Now it’s—I know that your feeling about the law of Mississippi and the fact that you don’t want to carry out that court order.</a:t>
            </a:r>
          </a:p>
          <a:p>
            <a:r>
              <a:rPr lang="en-US" dirty="0"/>
              <a:t>What we really want to have from you, though, is some understanding about whether the state police will maintain law and order. We understand your feeling about the court order—</a:t>
            </a:r>
          </a:p>
          <a:p>
            <a:r>
              <a:rPr lang="en-US" b="1" dirty="0"/>
              <a:t>Barnett:</a:t>
            </a:r>
            <a:r>
              <a:rPr lang="en-US" dirty="0"/>
              <a:t> Yes</a:t>
            </a:r>
            <a:r>
              <a:rPr lang="en-US" dirty="0" smtClean="0"/>
              <a:t>.</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7848600" cy="5632311"/>
          </a:xfrm>
          <a:prstGeom prst="rect">
            <a:avLst/>
          </a:prstGeom>
          <a:noFill/>
        </p:spPr>
        <p:txBody>
          <a:bodyPr wrap="square" rtlCol="0">
            <a:spAutoFit/>
          </a:bodyPr>
          <a:lstStyle/>
          <a:p>
            <a:r>
              <a:rPr lang="en-US" b="1" dirty="0" smtClean="0"/>
              <a:t>President Kennedy:</a:t>
            </a:r>
            <a:r>
              <a:rPr lang="en-US" dirty="0" smtClean="0"/>
              <a:t> —and your disagreement with it. But what we’re concerned about is how much violence there’s going to be and what kind of action we’ll have to take to prevent it. And I’d like to get assurances from you that the state police down there will take positive action to maintain law and order. Then </a:t>
            </a:r>
            <a:r>
              <a:rPr lang="en-US" dirty="0" smtClean="0"/>
              <a:t>we’ll </a:t>
            </a:r>
            <a:r>
              <a:rPr lang="en-US" dirty="0" smtClean="0"/>
              <a:t>know what we have to do.</a:t>
            </a:r>
          </a:p>
          <a:p>
            <a:r>
              <a:rPr lang="en-US" b="1" dirty="0" smtClean="0"/>
              <a:t>Barnett:</a:t>
            </a:r>
            <a:r>
              <a:rPr lang="en-US" dirty="0" smtClean="0"/>
              <a:t> They’ll take positive action, Mr. President, to maintain law and order as </a:t>
            </a:r>
            <a:r>
              <a:rPr lang="en-US" i="1" dirty="0" smtClean="0"/>
              <a:t>best</a:t>
            </a:r>
            <a:r>
              <a:rPr lang="en-US" dirty="0" smtClean="0"/>
              <a:t> we can.</a:t>
            </a:r>
          </a:p>
          <a:p>
            <a:r>
              <a:rPr lang="en-US" b="1" dirty="0" smtClean="0"/>
              <a:t>President Kennedy:</a:t>
            </a:r>
            <a:r>
              <a:rPr lang="en-US" dirty="0" smtClean="0"/>
              <a:t> And, now, how good is—</a:t>
            </a:r>
          </a:p>
          <a:p>
            <a:r>
              <a:rPr lang="en-US" b="1" dirty="0" smtClean="0"/>
              <a:t>Barnett:</a:t>
            </a:r>
            <a:r>
              <a:rPr lang="en-US" dirty="0" smtClean="0"/>
              <a:t> We’ll have 220 highway patrolmen—</a:t>
            </a:r>
          </a:p>
          <a:p>
            <a:r>
              <a:rPr lang="en-US" b="1" dirty="0" smtClean="0"/>
              <a:t>President Kennedy:</a:t>
            </a:r>
            <a:r>
              <a:rPr lang="en-US" dirty="0" smtClean="0"/>
              <a:t> Right.</a:t>
            </a:r>
          </a:p>
          <a:p>
            <a:r>
              <a:rPr lang="en-US" b="1" dirty="0" smtClean="0"/>
              <a:t>Barnett:</a:t>
            </a:r>
            <a:r>
              <a:rPr lang="en-US" dirty="0" smtClean="0"/>
              <a:t> And they’ll </a:t>
            </a:r>
            <a:r>
              <a:rPr lang="en-US" dirty="0" smtClean="0"/>
              <a:t>absolutely be unarmed</a:t>
            </a:r>
            <a:r>
              <a:rPr lang="en-US" dirty="0" smtClean="0"/>
              <a:t>.</a:t>
            </a:r>
          </a:p>
          <a:p>
            <a:r>
              <a:rPr lang="en-US" b="1" dirty="0" smtClean="0"/>
              <a:t>President Kennedy:</a:t>
            </a:r>
            <a:r>
              <a:rPr lang="en-US" dirty="0" smtClean="0"/>
              <a:t> Right—</a:t>
            </a:r>
          </a:p>
          <a:p>
            <a:r>
              <a:rPr lang="en-US" b="1" dirty="0" smtClean="0"/>
              <a:t>Barnett:</a:t>
            </a:r>
            <a:r>
              <a:rPr lang="en-US" dirty="0" smtClean="0"/>
              <a:t> Not a one of them will be armed.</a:t>
            </a:r>
          </a:p>
          <a:p>
            <a:r>
              <a:rPr lang="en-US" b="1" dirty="0" smtClean="0"/>
              <a:t>President Kennedy:</a:t>
            </a:r>
            <a:r>
              <a:rPr lang="en-US" dirty="0" smtClean="0"/>
              <a:t> Well, no—but the problem is—well, what can they do to maintain law and order and prevent the gathering of a mob and action taken by the mob? What can they do? Can they stop that?</a:t>
            </a:r>
          </a:p>
          <a:p>
            <a:r>
              <a:rPr lang="en-US" b="1" dirty="0" smtClean="0"/>
              <a:t>Barnett:</a:t>
            </a:r>
            <a:r>
              <a:rPr lang="en-US" dirty="0" smtClean="0"/>
              <a:t> Well, they’ll do their best to. They’ll do everything in their power to stop it.</a:t>
            </a:r>
          </a:p>
          <a:p>
            <a:r>
              <a:rPr lang="en-US" b="1" dirty="0" smtClean="0"/>
              <a:t>President Kennedy:</a:t>
            </a:r>
            <a:r>
              <a:rPr lang="en-US" dirty="0" smtClean="0"/>
              <a:t> Now, what about the suggestions made by the Attorney General in regard to not permitting people to congregate and start a mob?</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696200" cy="5909310"/>
          </a:xfrm>
          <a:prstGeom prst="rect">
            <a:avLst/>
          </a:prstGeom>
          <a:noFill/>
        </p:spPr>
        <p:txBody>
          <a:bodyPr wrap="square" rtlCol="0">
            <a:spAutoFit/>
          </a:bodyPr>
          <a:lstStyle/>
          <a:p>
            <a:r>
              <a:rPr lang="en-US" b="1" dirty="0" smtClean="0"/>
              <a:t>Barnett:</a:t>
            </a:r>
            <a:r>
              <a:rPr lang="en-US" dirty="0" smtClean="0"/>
              <a:t> Well, we’ll do our best to keep </a:t>
            </a:r>
            <a:r>
              <a:rPr lang="en-US" dirty="0" smtClean="0"/>
              <a:t>‘</a:t>
            </a:r>
            <a:r>
              <a:rPr lang="en-US" dirty="0" err="1" smtClean="0"/>
              <a:t>em</a:t>
            </a:r>
            <a:r>
              <a:rPr lang="en-US" dirty="0" smtClean="0"/>
              <a:t> </a:t>
            </a:r>
            <a:r>
              <a:rPr lang="en-US" dirty="0" smtClean="0"/>
              <a:t>from congregating, but that’s hard to do, you know.</a:t>
            </a:r>
          </a:p>
          <a:p>
            <a:r>
              <a:rPr lang="en-US" b="1" dirty="0" smtClean="0"/>
              <a:t>President Kennedy:</a:t>
            </a:r>
            <a:r>
              <a:rPr lang="en-US" dirty="0" smtClean="0"/>
              <a:t> Well, just tell them to move along.</a:t>
            </a:r>
          </a:p>
          <a:p>
            <a:r>
              <a:rPr lang="en-US" b="1" dirty="0" smtClean="0"/>
              <a:t>Barnett:</a:t>
            </a:r>
            <a:r>
              <a:rPr lang="en-US" dirty="0" smtClean="0"/>
              <a:t> When they start moving up on the sidewalks and different sides of the streets, what are you going to do about it?</a:t>
            </a:r>
          </a:p>
          <a:p>
            <a:r>
              <a:rPr lang="en-US" b="1" dirty="0" smtClean="0"/>
              <a:t>President Kennedy:</a:t>
            </a:r>
            <a:r>
              <a:rPr lang="en-US" dirty="0" smtClean="0"/>
              <a:t> Well, now, as I understand it, Governor, you would do everything you can to </a:t>
            </a:r>
            <a:r>
              <a:rPr lang="en-US" i="1" dirty="0" smtClean="0"/>
              <a:t>maintain </a:t>
            </a:r>
            <a:r>
              <a:rPr lang="en-US" dirty="0" smtClean="0"/>
              <a:t>law and order.</a:t>
            </a:r>
          </a:p>
          <a:p>
            <a:r>
              <a:rPr lang="en-US" b="1" dirty="0" smtClean="0"/>
              <a:t>Barnett:</a:t>
            </a:r>
            <a:r>
              <a:rPr lang="en-US" dirty="0" smtClean="0"/>
              <a:t> I’ll do everything in my power to maintain order—</a:t>
            </a:r>
          </a:p>
          <a:p>
            <a:r>
              <a:rPr lang="en-US" b="1" dirty="0" smtClean="0"/>
              <a:t>President Kennedy:</a:t>
            </a:r>
            <a:r>
              <a:rPr lang="en-US" dirty="0" smtClean="0"/>
              <a:t> Right. Now—</a:t>
            </a:r>
          </a:p>
          <a:p>
            <a:r>
              <a:rPr lang="en-US" b="1" dirty="0" smtClean="0"/>
              <a:t>Barnett:</a:t>
            </a:r>
            <a:r>
              <a:rPr lang="en-US" dirty="0" smtClean="0"/>
              <a:t> —and peace. We don’t want any shooting down here.</a:t>
            </a:r>
          </a:p>
          <a:p>
            <a:r>
              <a:rPr lang="en-US" b="1" dirty="0" smtClean="0"/>
              <a:t>President Kennedy:</a:t>
            </a:r>
            <a:r>
              <a:rPr lang="en-US" dirty="0" smtClean="0"/>
              <a:t> I understand. Now, Governor, what about—can you maintain this order?</a:t>
            </a:r>
          </a:p>
          <a:p>
            <a:r>
              <a:rPr lang="en-US" b="1" dirty="0" smtClean="0"/>
              <a:t>Barnett:</a:t>
            </a:r>
            <a:r>
              <a:rPr lang="en-US" dirty="0" smtClean="0"/>
              <a:t> Well, I don’t know.</a:t>
            </a:r>
          </a:p>
          <a:p>
            <a:r>
              <a:rPr lang="en-US" b="1" dirty="0" smtClean="0"/>
              <a:t>President Kennedy:</a:t>
            </a:r>
            <a:r>
              <a:rPr lang="en-US" dirty="0" smtClean="0"/>
              <a:t> Yes.</a:t>
            </a:r>
          </a:p>
          <a:p>
            <a:r>
              <a:rPr lang="en-US" b="1" dirty="0" smtClean="0"/>
              <a:t>Barnett:</a:t>
            </a:r>
            <a:r>
              <a:rPr lang="en-US" dirty="0" smtClean="0"/>
              <a:t> That’s what I’m worried about.</a:t>
            </a:r>
          </a:p>
          <a:p>
            <a:r>
              <a:rPr lang="en-US" b="1" dirty="0" smtClean="0"/>
              <a:t>President Kennedy:</a:t>
            </a:r>
            <a:r>
              <a:rPr lang="en-US" dirty="0" smtClean="0"/>
              <a:t> I see.</a:t>
            </a:r>
          </a:p>
          <a:p>
            <a:r>
              <a:rPr lang="en-US" b="1" dirty="0" smtClean="0"/>
              <a:t>Barnett:</a:t>
            </a:r>
            <a:r>
              <a:rPr lang="en-US" dirty="0" smtClean="0"/>
              <a:t> I don’t know whether I can or not.</a:t>
            </a:r>
          </a:p>
          <a:p>
            <a:r>
              <a:rPr lang="en-US" b="1" dirty="0" smtClean="0"/>
              <a:t>President Kennedy:</a:t>
            </a:r>
            <a:r>
              <a:rPr lang="en-US" dirty="0" smtClean="0"/>
              <a:t> Right.</a:t>
            </a:r>
          </a:p>
          <a:p>
            <a:r>
              <a:rPr lang="en-US" b="1" dirty="0" smtClean="0"/>
              <a:t>Barnett:</a:t>
            </a:r>
            <a:r>
              <a:rPr lang="en-US" dirty="0" smtClean="0"/>
              <a:t> I couldn’t have the other afternoon. [On Sept. 27, 1962, 2000 people, including students, farmers, and self-styled vigilantes, converged on Oxford to stop Meredith from registering.]</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8229600" cy="5909310"/>
          </a:xfrm>
          <a:prstGeom prst="rect">
            <a:avLst/>
          </a:prstGeom>
          <a:noFill/>
        </p:spPr>
        <p:txBody>
          <a:bodyPr wrap="square" rtlCol="0">
            <a:spAutoFit/>
          </a:bodyPr>
          <a:lstStyle/>
          <a:p>
            <a:r>
              <a:rPr lang="en-US" b="1" dirty="0" smtClean="0"/>
              <a:t>President Kennedy:</a:t>
            </a:r>
            <a:r>
              <a:rPr lang="en-US" dirty="0" smtClean="0"/>
              <a:t> You couldn’t have?</a:t>
            </a:r>
          </a:p>
          <a:p>
            <a:r>
              <a:rPr lang="en-US" b="1" dirty="0" smtClean="0"/>
              <a:t>Barnett:</a:t>
            </a:r>
            <a:r>
              <a:rPr lang="en-US" dirty="0" smtClean="0"/>
              <a:t> There was such a mob there, it would have been impossible.</a:t>
            </a:r>
          </a:p>
          <a:p>
            <a:r>
              <a:rPr lang="en-US" b="1" dirty="0" smtClean="0"/>
              <a:t>President Kennedy:</a:t>
            </a:r>
            <a:r>
              <a:rPr lang="en-US" dirty="0" smtClean="0"/>
              <a:t> I see.</a:t>
            </a:r>
          </a:p>
          <a:p>
            <a:r>
              <a:rPr lang="en-US" b="1" dirty="0" smtClean="0"/>
              <a:t>Barnett:</a:t>
            </a:r>
            <a:r>
              <a:rPr lang="en-US" dirty="0" smtClean="0"/>
              <a:t> There were men in there with trucks and shotguns, and all such as that. Not a lot of </a:t>
            </a:r>
            <a:r>
              <a:rPr lang="en-US" dirty="0" smtClean="0"/>
              <a:t>‘</a:t>
            </a:r>
            <a:r>
              <a:rPr lang="en-US" dirty="0" err="1" smtClean="0"/>
              <a:t>em</a:t>
            </a:r>
            <a:r>
              <a:rPr lang="en-US" dirty="0" smtClean="0"/>
              <a:t>, but some, we saw, and certain people were just—they were just enraged.</a:t>
            </a:r>
          </a:p>
          <a:p>
            <a:r>
              <a:rPr lang="en-US" b="1" dirty="0" smtClean="0"/>
              <a:t>President Kennedy:</a:t>
            </a:r>
            <a:r>
              <a:rPr lang="en-US" dirty="0" smtClean="0"/>
              <a:t> Well, now, will you talk—</a:t>
            </a:r>
          </a:p>
          <a:p>
            <a:r>
              <a:rPr lang="en-US" b="1" dirty="0" smtClean="0"/>
              <a:t>Barnett:</a:t>
            </a:r>
            <a:r>
              <a:rPr lang="en-US" dirty="0" smtClean="0"/>
              <a:t> You just don’t understand the situation down here.</a:t>
            </a:r>
          </a:p>
          <a:p>
            <a:r>
              <a:rPr lang="en-US" b="1" dirty="0" smtClean="0"/>
              <a:t>President Kennedy:</a:t>
            </a:r>
            <a:r>
              <a:rPr lang="en-US" dirty="0" smtClean="0"/>
              <a:t> Well, the only thing is I got </a:t>
            </a:r>
            <a:r>
              <a:rPr lang="en-US" i="1" dirty="0" smtClean="0"/>
              <a:t>my</a:t>
            </a:r>
            <a:r>
              <a:rPr lang="en-US" dirty="0" smtClean="0"/>
              <a:t> responsibility.</a:t>
            </a:r>
          </a:p>
          <a:p>
            <a:r>
              <a:rPr lang="en-US" b="1" dirty="0" smtClean="0"/>
              <a:t>Barnett:</a:t>
            </a:r>
            <a:r>
              <a:rPr lang="en-US" dirty="0" smtClean="0"/>
              <a:t> I know you do.</a:t>
            </a:r>
          </a:p>
          <a:p>
            <a:r>
              <a:rPr lang="en-US" b="1" dirty="0" smtClean="0"/>
              <a:t>President Kennedy:</a:t>
            </a:r>
            <a:r>
              <a:rPr lang="en-US" dirty="0" smtClean="0"/>
              <a:t> This is not my order; I just have to carry it out. So I want to get together and try to do it with you in a way which is the most satisfactory and causes the least chance of damage to people in Mississippi. That’s my interest.</a:t>
            </a:r>
          </a:p>
          <a:p>
            <a:r>
              <a:rPr lang="en-US" b="1" dirty="0" smtClean="0"/>
              <a:t>Barnett:</a:t>
            </a:r>
            <a:r>
              <a:rPr lang="en-US" dirty="0" smtClean="0"/>
              <a:t> </a:t>
            </a:r>
            <a:r>
              <a:rPr lang="en-US" dirty="0" smtClean="0"/>
              <a:t>That’s right</a:t>
            </a:r>
            <a:r>
              <a:rPr lang="en-US" dirty="0" smtClean="0"/>
              <a:t>. Would you be willing to wait awhile and let the people cool off on the whole thing?</a:t>
            </a:r>
          </a:p>
          <a:p>
            <a:r>
              <a:rPr lang="en-US" b="1" dirty="0" smtClean="0"/>
              <a:t>President Kennedy:</a:t>
            </a:r>
            <a:r>
              <a:rPr lang="en-US" dirty="0" smtClean="0"/>
              <a:t> ‘Till how long?</a:t>
            </a:r>
          </a:p>
          <a:p>
            <a:r>
              <a:rPr lang="en-US" b="1" dirty="0" smtClean="0"/>
              <a:t>Barnett:</a:t>
            </a:r>
            <a:r>
              <a:rPr lang="en-US" dirty="0" smtClean="0"/>
              <a:t> Couldn’t you make a statement to the effect, Mr. President, Mr. [Attorney] General, that under the circumstances existing in Mississippi, that there’ll be bloodshed; you want to protect the life of, of James Meredith and all other people? And under the circumstances at this time, it just wouldn’t be fair to him </a:t>
            </a:r>
            <a:r>
              <a:rPr lang="en-US" dirty="0" smtClean="0"/>
              <a:t>or others </a:t>
            </a:r>
            <a:r>
              <a:rPr lang="en-US" dirty="0" smtClean="0"/>
              <a:t>to try to register him—</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8153400" cy="3693319"/>
          </a:xfrm>
          <a:prstGeom prst="rect">
            <a:avLst/>
          </a:prstGeom>
          <a:noFill/>
        </p:spPr>
        <p:txBody>
          <a:bodyPr wrap="square" rtlCol="0">
            <a:spAutoFit/>
          </a:bodyPr>
          <a:lstStyle/>
          <a:p>
            <a:r>
              <a:rPr lang="en-US" b="1" dirty="0" smtClean="0"/>
              <a:t>President Kennedy:</a:t>
            </a:r>
            <a:r>
              <a:rPr lang="en-US" dirty="0" smtClean="0"/>
              <a:t> Well, then at what time would it be fair?</a:t>
            </a:r>
          </a:p>
          <a:p>
            <a:r>
              <a:rPr lang="en-US" b="1" dirty="0" smtClean="0"/>
              <a:t>Barnett:</a:t>
            </a:r>
            <a:r>
              <a:rPr lang="en-US" dirty="0" smtClean="0"/>
              <a:t> Well, we, we could wait a—I don’t know.</a:t>
            </a:r>
          </a:p>
          <a:p>
            <a:r>
              <a:rPr lang="en-US" b="1" dirty="0" smtClean="0"/>
              <a:t>President Kennedy:</a:t>
            </a:r>
            <a:r>
              <a:rPr lang="en-US" dirty="0" smtClean="0"/>
              <a:t> Yeah.</a:t>
            </a:r>
          </a:p>
          <a:p>
            <a:r>
              <a:rPr lang="en-US" b="1" dirty="0" smtClean="0"/>
              <a:t>Barnett:</a:t>
            </a:r>
            <a:r>
              <a:rPr lang="en-US" dirty="0" smtClean="0"/>
              <a:t> It might be in two or three weeks, it might cool off a little.</a:t>
            </a:r>
          </a:p>
          <a:p>
            <a:r>
              <a:rPr lang="en-US" b="1" dirty="0" smtClean="0"/>
              <a:t>President Kennedy:</a:t>
            </a:r>
            <a:r>
              <a:rPr lang="en-US" dirty="0" smtClean="0"/>
              <a:t> Well, would you undertake to register him in two weeks?</a:t>
            </a:r>
          </a:p>
          <a:p>
            <a:r>
              <a:rPr lang="en-US" b="1" dirty="0" smtClean="0"/>
              <a:t>Barnett:</a:t>
            </a:r>
            <a:r>
              <a:rPr lang="en-US" dirty="0" smtClean="0"/>
              <a:t> Well, </a:t>
            </a:r>
            <a:r>
              <a:rPr lang="en-US" dirty="0" smtClean="0"/>
              <a:t>now, you </a:t>
            </a:r>
            <a:r>
              <a:rPr lang="en-US" dirty="0" smtClean="0"/>
              <a:t>know I can’t undertake to register him myself—</a:t>
            </a:r>
          </a:p>
          <a:p>
            <a:r>
              <a:rPr lang="en-US" b="1" dirty="0" smtClean="0"/>
              <a:t>President Kennedy:</a:t>
            </a:r>
            <a:r>
              <a:rPr lang="en-US" dirty="0" smtClean="0"/>
              <a:t> I see.</a:t>
            </a:r>
          </a:p>
          <a:p>
            <a:r>
              <a:rPr lang="en-US" b="1" dirty="0" smtClean="0"/>
              <a:t>Barnett:</a:t>
            </a:r>
            <a:r>
              <a:rPr lang="en-US" dirty="0" smtClean="0"/>
              <a:t> —but you all might make some progress that way, you know.</a:t>
            </a:r>
          </a:p>
          <a:p>
            <a:r>
              <a:rPr lang="en-US" b="1" dirty="0" smtClean="0"/>
              <a:t>President Kennedy:</a:t>
            </a:r>
            <a:r>
              <a:rPr lang="en-US" dirty="0" smtClean="0"/>
              <a:t> [</a:t>
            </a:r>
            <a:r>
              <a:rPr lang="en-US" i="1" dirty="0" smtClean="0"/>
              <a:t>Laughs sarcastically</a:t>
            </a:r>
            <a:r>
              <a:rPr lang="en-US" dirty="0" smtClean="0"/>
              <a:t>.] Yeah. Well, we’d be faced with—unless we had your support and assurance, we’d be—</a:t>
            </a:r>
          </a:p>
          <a:p>
            <a:r>
              <a:rPr lang="en-US" b="1" dirty="0" smtClean="0"/>
              <a:t>Barnett:</a:t>
            </a:r>
            <a:r>
              <a:rPr lang="en-US" dirty="0" smtClean="0"/>
              <a:t> I say I’m going to, I’m going to cooperate. I might not know when you’re going to register him, you know.</a:t>
            </a:r>
          </a:p>
          <a:p>
            <a:r>
              <a:rPr lang="en-US" b="1" dirty="0" smtClean="0"/>
              <a:t>President Kennedy:</a:t>
            </a:r>
            <a:r>
              <a:rPr lang="en-US" dirty="0" smtClean="0"/>
              <a:t> I see.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graphics8.nytimes.com/packages/images/photo/2008/09/22/20080924MISS/9537429.JPG"/>
          <p:cNvPicPr>
            <a:picLocks noChangeAspect="1" noChangeArrowheads="1"/>
          </p:cNvPicPr>
          <p:nvPr/>
        </p:nvPicPr>
        <p:blipFill>
          <a:blip r:embed="rId3" cstate="print"/>
          <a:srcRect/>
          <a:stretch>
            <a:fillRect/>
          </a:stretch>
        </p:blipFill>
        <p:spPr bwMode="auto">
          <a:xfrm>
            <a:off x="376758" y="398146"/>
            <a:ext cx="8462442" cy="6078854"/>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graphics8.nytimes.com/packages/images/photo/2008/09/22/20080924MISS/25117557.JPG"/>
          <p:cNvPicPr>
            <a:picLocks noChangeAspect="1" noChangeArrowheads="1"/>
          </p:cNvPicPr>
          <p:nvPr/>
        </p:nvPicPr>
        <p:blipFill>
          <a:blip r:embed="rId3" cstate="print"/>
          <a:srcRect/>
          <a:stretch>
            <a:fillRect/>
          </a:stretch>
        </p:blipFill>
        <p:spPr bwMode="auto">
          <a:xfrm>
            <a:off x="-18184" y="304800"/>
            <a:ext cx="9056704" cy="63246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_at_University_of_Alabama_edit2.jpg"/>
          <p:cNvPicPr>
            <a:picLocks noChangeAspect="1"/>
          </p:cNvPicPr>
          <p:nvPr/>
        </p:nvPicPr>
        <p:blipFill>
          <a:blip r:embed="rId3" cstate="print"/>
          <a:stretch>
            <a:fillRect/>
          </a:stretch>
        </p:blipFill>
        <p:spPr>
          <a:xfrm>
            <a:off x="421533" y="381000"/>
            <a:ext cx="8407356" cy="60198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ingham1.jpg"/>
          <p:cNvPicPr>
            <a:picLocks noChangeAspect="1"/>
          </p:cNvPicPr>
          <p:nvPr/>
        </p:nvPicPr>
        <p:blipFill>
          <a:blip r:embed="rId3" cstate="print"/>
          <a:stretch>
            <a:fillRect/>
          </a:stretch>
        </p:blipFill>
        <p:spPr>
          <a:xfrm>
            <a:off x="279305" y="457200"/>
            <a:ext cx="8817428" cy="57912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2.jpg"/>
          <p:cNvPicPr>
            <a:picLocks noChangeAspect="1"/>
          </p:cNvPicPr>
          <p:nvPr/>
        </p:nvPicPr>
        <p:blipFill>
          <a:blip r:embed="rId3" cstate="print"/>
          <a:stretch>
            <a:fillRect/>
          </a:stretch>
        </p:blipFill>
        <p:spPr>
          <a:xfrm>
            <a:off x="470691" y="381000"/>
            <a:ext cx="8418476" cy="59436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ingham-3.jpg"/>
          <p:cNvPicPr>
            <a:picLocks noChangeAspect="1"/>
          </p:cNvPicPr>
          <p:nvPr/>
        </p:nvPicPr>
        <p:blipFill>
          <a:blip r:embed="rId3" cstate="print"/>
          <a:stretch>
            <a:fillRect/>
          </a:stretch>
        </p:blipFill>
        <p:spPr>
          <a:xfrm>
            <a:off x="397231" y="49256"/>
            <a:ext cx="8289569" cy="6808744"/>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1143000"/>
            <a:ext cx="6705600" cy="4801314"/>
          </a:xfrm>
          <a:prstGeom prst="rect">
            <a:avLst/>
          </a:prstGeom>
          <a:noFill/>
        </p:spPr>
        <p:txBody>
          <a:bodyPr wrap="square" rtlCol="0">
            <a:spAutoFit/>
          </a:bodyPr>
          <a:lstStyle/>
          <a:p>
            <a:r>
              <a:rPr lang="en-US" sz="2400" b="1" cap="small" dirty="0" smtClean="0"/>
              <a:t>                  Martin </a:t>
            </a:r>
            <a:r>
              <a:rPr lang="en-US" sz="2400" b="1" cap="small" dirty="0"/>
              <a:t>Luther King, Jr.:</a:t>
            </a:r>
            <a:r>
              <a:rPr lang="en-US" sz="2400" dirty="0"/>
              <a:t>  Now, the real problem that we face is this: the Negro community is about to reach a breaking point. There is a great deal of frustration and despair and confusion in the Negro community, and there is this feeling of being alone and not protected.</a:t>
            </a:r>
          </a:p>
          <a:p>
            <a:r>
              <a:rPr lang="en-US" sz="2400" dirty="0"/>
              <a:t>	If you walk the street, you aren’t safe. If you stay at home, you aren’t safe; there is the danger of a bomb. If you’re in church now, it isn’t safe. So that the Negro feels that everywhere he goes, if he remains stationary, he’s in danger of some physical violence.</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990600"/>
            <a:ext cx="6629400" cy="5816977"/>
          </a:xfrm>
          <a:prstGeom prst="rect">
            <a:avLst/>
          </a:prstGeom>
          <a:noFill/>
        </p:spPr>
        <p:txBody>
          <a:bodyPr wrap="square" rtlCol="0">
            <a:spAutoFit/>
          </a:bodyPr>
          <a:lstStyle/>
          <a:p>
            <a:r>
              <a:rPr lang="en-US" b="1" cap="small" dirty="0" smtClean="0"/>
              <a:t>                </a:t>
            </a:r>
            <a:r>
              <a:rPr lang="en-US" sz="2400" b="1" cap="small" dirty="0" smtClean="0"/>
              <a:t>Martin </a:t>
            </a:r>
            <a:r>
              <a:rPr lang="en-US" sz="2400" b="1" cap="small" dirty="0"/>
              <a:t>Luther King, Jr.:</a:t>
            </a:r>
            <a:r>
              <a:rPr lang="en-US" sz="2400" dirty="0"/>
              <a:t>  Now, this presents a real problem for those of us who find ourselves in leadership positions. Because we are preaching, at every moment, the philosophy and the method of non-violence. And I think I can say, without fear of successful contradiction, that we have been consistent at standing up for nonviolence at every point, and even with Sunday’s [the church bombing] and Monday’s [allegations of police brutality against demonstrators] developments, we continue to be firm at this point.</a:t>
            </a:r>
          </a:p>
          <a:p>
            <a:r>
              <a:rPr lang="en-US" sz="2400" dirty="0"/>
              <a:t>	But more and more, we are facing the problem of our people saying, “What’s the use?”</a:t>
            </a:r>
          </a:p>
          <a:p>
            <a:r>
              <a:rPr lang="en-US" sz="2400" dirty="0"/>
              <a:t> </a:t>
            </a:r>
          </a:p>
          <a:p>
            <a:r>
              <a:rPr lang="en-US" i="1" dirty="0"/>
              <a:t>[Break.]</a:t>
            </a:r>
            <a:endParaRPr lang="en-US" dirty="0"/>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457200"/>
            <a:ext cx="6629400" cy="6370975"/>
          </a:xfrm>
          <a:prstGeom prst="rect">
            <a:avLst/>
          </a:prstGeom>
          <a:noFill/>
        </p:spPr>
        <p:txBody>
          <a:bodyPr wrap="square" rtlCol="0">
            <a:spAutoFit/>
          </a:bodyPr>
          <a:lstStyle/>
          <a:p>
            <a:r>
              <a:rPr lang="en-US" b="1" cap="small" dirty="0" smtClean="0"/>
              <a:t>                </a:t>
            </a:r>
            <a:r>
              <a:rPr lang="en-US" sz="2400" b="1" cap="small" dirty="0" smtClean="0"/>
              <a:t>President </a:t>
            </a:r>
            <a:r>
              <a:rPr lang="en-US" sz="2400" b="1" cap="small" dirty="0"/>
              <a:t>Kennedy:</a:t>
            </a:r>
            <a:r>
              <a:rPr lang="en-US" sz="2400" dirty="0"/>
              <a:t>  Now, it’s tough for the Negro community. On the other hand, what the Negro community is trying to do is a very important effort, which has implications all over the country. And I know that this bombing is particularly difficult.</a:t>
            </a:r>
          </a:p>
          <a:p>
            <a:r>
              <a:rPr lang="en-US" sz="2400" dirty="0"/>
              <a:t>	But if you look at any—as you know—any of these struggles over a period across the world, it is a very dangerous effort. So everybody just has to keep their nerve. If the Negroes should begin to respond and shoot at whites, we lose.</a:t>
            </a:r>
          </a:p>
          <a:p>
            <a:r>
              <a:rPr lang="en-US" sz="2400" dirty="0"/>
              <a:t>	I think [Alabama governor George] Wallace has lost. I heard a Southern senator with regards to civil rights say to me today, this is what I hear from him—that Wallace has made a </a:t>
            </a:r>
            <a:r>
              <a:rPr lang="en-US" sz="2400" i="1" dirty="0"/>
              <a:t>bad</a:t>
            </a:r>
            <a:r>
              <a:rPr lang="en-US" sz="2400" dirty="0"/>
              <a:t> mistake [in endorsing the brutal police response to the protests</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381000"/>
            <a:ext cx="6477000" cy="6370975"/>
          </a:xfrm>
          <a:prstGeom prst="rect">
            <a:avLst/>
          </a:prstGeom>
          <a:noFill/>
        </p:spPr>
        <p:txBody>
          <a:bodyPr wrap="square" rtlCol="0">
            <a:spAutoFit/>
          </a:bodyPr>
          <a:lstStyle/>
          <a:p>
            <a:r>
              <a:rPr lang="en-US" dirty="0"/>
              <a:t>	</a:t>
            </a:r>
            <a:r>
              <a:rPr lang="en-US" sz="2400" b="1" cap="small" dirty="0"/>
              <a:t>President Kennedy:</a:t>
            </a:r>
            <a:r>
              <a:rPr lang="en-US" sz="2400" dirty="0"/>
              <a:t>  Now if you get . . . Wallace is in a bad position. And because you gentlemen and the community have conducted yourselves in the way you have, it’s with you. And of course when the police starts going for guns, they’ll shoot some innocent people, and they’ll be white, and then that will just wipe away all this support that’s built up.</a:t>
            </a:r>
          </a:p>
          <a:p>
            <a:r>
              <a:rPr lang="en-US" sz="2400" dirty="0"/>
              <a:t>	There will be no—in the beginning, you can’t get anything. I can’t do very much. Congress can’t do very much unless we keep the support of the white community throughout the country—as a country. Once that goes, then we’re pretty much really down to a racial struggle, so that I think we’ve just got to tell the Negro community that this is a very hard price which they have to pay to get this job done</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ington.jpg"/>
          <p:cNvPicPr>
            <a:picLocks noChangeAspect="1"/>
          </p:cNvPicPr>
          <p:nvPr/>
        </p:nvPicPr>
        <p:blipFill>
          <a:blip r:embed="rId3" cstate="print"/>
          <a:stretch>
            <a:fillRect/>
          </a:stretch>
        </p:blipFill>
        <p:spPr>
          <a:xfrm>
            <a:off x="937356" y="304800"/>
            <a:ext cx="7556234" cy="601980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jpg"/>
          <p:cNvPicPr>
            <a:picLocks noChangeAspect="1"/>
          </p:cNvPicPr>
          <p:nvPr/>
        </p:nvPicPr>
        <p:blipFill>
          <a:blip r:embed="rId3" cstate="print"/>
          <a:stretch>
            <a:fillRect/>
          </a:stretch>
        </p:blipFill>
        <p:spPr>
          <a:xfrm>
            <a:off x="2190750" y="395287"/>
            <a:ext cx="4762500" cy="6067425"/>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free2pray.info/WarrenCourt63.jpg"/>
          <p:cNvPicPr>
            <a:picLocks noChangeAspect="1" noChangeArrowheads="1"/>
          </p:cNvPicPr>
          <p:nvPr/>
        </p:nvPicPr>
        <p:blipFill>
          <a:blip r:embed="rId3" cstate="print"/>
          <a:srcRect/>
          <a:stretch>
            <a:fillRect/>
          </a:stretch>
        </p:blipFill>
        <p:spPr bwMode="auto">
          <a:xfrm>
            <a:off x="339915" y="457200"/>
            <a:ext cx="8596203" cy="51816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blog.mitchellandness.com/image.axd?picture=2011%2F2%2FByron+White+Supreme+Court.jpg"/>
          <p:cNvPicPr>
            <a:picLocks noChangeAspect="1" noChangeArrowheads="1"/>
          </p:cNvPicPr>
          <p:nvPr/>
        </p:nvPicPr>
        <p:blipFill>
          <a:blip r:embed="rId3" cstate="print"/>
          <a:srcRect/>
          <a:stretch>
            <a:fillRect/>
          </a:stretch>
        </p:blipFill>
        <p:spPr bwMode="auto">
          <a:xfrm>
            <a:off x="2377018" y="134112"/>
            <a:ext cx="4404782" cy="6342888"/>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exhibits.library.northwestern.edu/archives/exhibits/alumni/goldberg.jpg"/>
          <p:cNvPicPr>
            <a:picLocks noChangeAspect="1" noChangeArrowheads="1"/>
          </p:cNvPicPr>
          <p:nvPr/>
        </p:nvPicPr>
        <p:blipFill>
          <a:blip r:embed="rId3" cstate="print"/>
          <a:srcRect/>
          <a:stretch>
            <a:fillRect/>
          </a:stretch>
        </p:blipFill>
        <p:spPr bwMode="auto">
          <a:xfrm>
            <a:off x="2099995" y="87369"/>
            <a:ext cx="5443805" cy="6618231"/>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billtammeus.typepad.com/.a/6a00d834515f9b69e20133f11a6d73970b-320wi"/>
          <p:cNvPicPr>
            <a:picLocks noChangeAspect="1" noChangeArrowheads="1"/>
          </p:cNvPicPr>
          <p:nvPr/>
        </p:nvPicPr>
        <p:blipFill>
          <a:blip r:embed="rId3" cstate="print"/>
          <a:srcRect/>
          <a:stretch>
            <a:fillRect/>
          </a:stretch>
        </p:blipFill>
        <p:spPr bwMode="auto">
          <a:xfrm>
            <a:off x="1752601" y="152400"/>
            <a:ext cx="5867399" cy="58674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086600" cy="1569660"/>
          </a:xfrm>
          <a:prstGeom prst="rect">
            <a:avLst/>
          </a:prstGeom>
          <a:noFill/>
        </p:spPr>
        <p:txBody>
          <a:bodyPr wrap="square" rtlCol="0">
            <a:spAutoFit/>
          </a:bodyPr>
          <a:lstStyle/>
          <a:p>
            <a:pPr algn="ctr"/>
            <a:r>
              <a:rPr lang="en-US" dirty="0" smtClean="0"/>
              <a:t>Regents’ prayer—New York</a:t>
            </a:r>
          </a:p>
          <a:p>
            <a:endParaRPr lang="en-US" dirty="0" smtClean="0"/>
          </a:p>
          <a:p>
            <a:r>
              <a:rPr lang="en-US" sz="2000" dirty="0" smtClean="0"/>
              <a:t>Almighty God, we acknowledge our dependence upon Thee, and we beg Thy blessings upon us, our parents, our teachers and our Country.</a:t>
            </a:r>
            <a:endParaRPr lang="en-US" sz="20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620000" cy="6186309"/>
          </a:xfrm>
          <a:prstGeom prst="rect">
            <a:avLst/>
          </a:prstGeom>
          <a:noFill/>
        </p:spPr>
        <p:txBody>
          <a:bodyPr wrap="square" rtlCol="0">
            <a:spAutoFit/>
          </a:bodyPr>
          <a:lstStyle/>
          <a:p>
            <a:pPr algn="ctr"/>
            <a:r>
              <a:rPr lang="en-US" i="1" dirty="0" smtClean="0"/>
              <a:t>Engel v. Vitale </a:t>
            </a:r>
            <a:r>
              <a:rPr lang="en-US" dirty="0" smtClean="0"/>
              <a:t>(1962)</a:t>
            </a:r>
          </a:p>
          <a:p>
            <a:endParaRPr lang="en-US" dirty="0" smtClean="0"/>
          </a:p>
          <a:p>
            <a:r>
              <a:rPr lang="en-US" sz="2000" dirty="0" smtClean="0"/>
              <a:t>We think that, by using its public school system to encourage recitation of the Regents' prayer, the State of New York has adopted a practice wholly inconsistent with the Establishment Clause. There can, of course, be no doubt that New York's program of daily classroom invocation of God's blessings as prescribed in the Regents' prayer is a religious activity. It is a solemn avowal of divine faith and supplication for the blessings of the Almighty . . .</a:t>
            </a:r>
          </a:p>
          <a:p>
            <a:endParaRPr lang="en-US" sz="2000" dirty="0" smtClean="0"/>
          </a:p>
          <a:p>
            <a:r>
              <a:rPr lang="en-US" sz="2000" dirty="0" smtClean="0"/>
              <a:t>It has been argued that to apply the Constitution in such a way as to prohibit state laws respecting an establishment of religious services in public schools is to indicate a hostility toward religion or toward prayer. Nothing, of course, could be more wrong . . .  </a:t>
            </a:r>
          </a:p>
          <a:p>
            <a:endParaRPr lang="en-US" sz="2000" dirty="0" smtClean="0"/>
          </a:p>
          <a:p>
            <a:r>
              <a:rPr lang="en-US" sz="2000" b="1" dirty="0" smtClean="0">
                <a:solidFill>
                  <a:srgbClr val="FF0000"/>
                </a:solidFill>
              </a:rPr>
              <a:t>It is neither sacrilegious nor anti-religious to say that each separate government in this country should stay out of the business of writing or sanctioning official prayers and leave that purely religious function to the people themselves and to those the people choose to look to for religious guidance.</a:t>
            </a:r>
            <a:endParaRPr lang="en-US" sz="2000" b="1" dirty="0">
              <a:solidFill>
                <a:srgbClr val="FF00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3" cstate="print"/>
          <a:srcRect/>
          <a:stretch>
            <a:fillRect/>
          </a:stretch>
        </p:blipFill>
        <p:spPr bwMode="auto">
          <a:xfrm>
            <a:off x="-381000" y="1710070"/>
            <a:ext cx="9525000" cy="3437860"/>
          </a:xfrm>
          <a:prstGeom prst="rect">
            <a:avLst/>
          </a:prstGeom>
          <a:noFill/>
          <a:ln w="9525">
            <a:noFill/>
            <a:miter lim="800000"/>
            <a:headEnd/>
            <a:tailEnd/>
          </a:ln>
        </p:spPr>
      </p:pic>
      <p:sp>
        <p:nvSpPr>
          <p:cNvPr id="3" name="TextBox 2"/>
          <p:cNvSpPr txBox="1"/>
          <p:nvPr/>
        </p:nvSpPr>
        <p:spPr>
          <a:xfrm>
            <a:off x="1295400" y="381000"/>
            <a:ext cx="6705600" cy="369332"/>
          </a:xfrm>
          <a:prstGeom prst="rect">
            <a:avLst/>
          </a:prstGeom>
          <a:noFill/>
        </p:spPr>
        <p:txBody>
          <a:bodyPr wrap="square" rtlCol="0">
            <a:spAutoFit/>
          </a:bodyPr>
          <a:lstStyle/>
          <a:p>
            <a:pPr algn="ctr"/>
            <a:r>
              <a:rPr lang="en-US" dirty="0" smtClean="0"/>
              <a:t>Pre- </a:t>
            </a:r>
            <a:r>
              <a:rPr lang="en-US" i="1" dirty="0" smtClean="0"/>
              <a:t>Baker v. Carr </a:t>
            </a:r>
            <a:r>
              <a:rPr lang="en-US" dirty="0" smtClean="0"/>
              <a:t>Legislative Disparities</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7772400" cy="6186309"/>
          </a:xfrm>
          <a:prstGeom prst="rect">
            <a:avLst/>
          </a:prstGeom>
          <a:noFill/>
        </p:spPr>
        <p:txBody>
          <a:bodyPr wrap="square" rtlCol="0">
            <a:spAutoFit/>
          </a:bodyPr>
          <a:lstStyle/>
          <a:p>
            <a:pPr algn="ctr"/>
            <a:r>
              <a:rPr lang="en-US" i="1" dirty="0" smtClean="0"/>
              <a:t>Baker v. Carr </a:t>
            </a:r>
            <a:r>
              <a:rPr lang="en-US" dirty="0" smtClean="0"/>
              <a:t>(1962)—Frankfurter dissent</a:t>
            </a:r>
          </a:p>
          <a:p>
            <a:endParaRPr lang="en-US" dirty="0" smtClean="0"/>
          </a:p>
          <a:p>
            <a:r>
              <a:rPr lang="en-US" sz="2000" dirty="0" smtClean="0"/>
              <a:t>The Court today reverses a uniform course of decision established by a dozen cases, including one by which the very claim now sustained was unanimously rejected only five years ago. The impressive body of rulings thus cast aside reflected the equally uniform course of our political history regarding the relationship between population and legislative representation . . . Disregard of inherent limits in the effective exercise of the Court's "judicial Power" not only presages the futility of judicial intervention in the essentially political conflict of forces by which the relation between population and representation has time out of mind been, and now is, determined</a:t>
            </a:r>
            <a:r>
              <a:rPr lang="en-US" sz="2000" b="1" dirty="0" smtClean="0"/>
              <a:t>.</a:t>
            </a:r>
            <a:r>
              <a:rPr lang="en-US" sz="2000" b="1" dirty="0" smtClean="0">
                <a:solidFill>
                  <a:srgbClr val="FF0000"/>
                </a:solidFill>
              </a:rPr>
              <a:t> It may well impair the Court's position as the ultimate organ of "the supreme Law of the Land" in that vast range of legal problems, often strongly entangled in popular feeling, on which this Court must pronounce. The Court's authority -- possessed of neither the purse nor the sword -- ultimately rests on sustained public confidence in its moral sanction. Such feeling must be nourished by the Court's complete detachment, in fact and in appearance, from political entanglements and by abstention from injecting itself into the clash of political forces in political settlements.</a:t>
            </a:r>
            <a:endParaRPr lang="en-US" sz="2000" b="1" dirty="0">
              <a:solidFill>
                <a:srgbClr val="FF000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7315200" cy="6186309"/>
          </a:xfrm>
          <a:prstGeom prst="rect">
            <a:avLst/>
          </a:prstGeom>
          <a:noFill/>
        </p:spPr>
        <p:txBody>
          <a:bodyPr wrap="square" rtlCol="0">
            <a:spAutoFit/>
          </a:bodyPr>
          <a:lstStyle/>
          <a:p>
            <a:pPr algn="ctr"/>
            <a:r>
              <a:rPr lang="en-US" i="1" dirty="0" err="1" smtClean="0"/>
              <a:t>Mapp</a:t>
            </a:r>
            <a:r>
              <a:rPr lang="en-US" i="1" dirty="0" smtClean="0"/>
              <a:t> v. Ohio </a:t>
            </a:r>
            <a:r>
              <a:rPr lang="en-US" dirty="0" smtClean="0"/>
              <a:t>(1961)—Harlan dissent</a:t>
            </a:r>
          </a:p>
          <a:p>
            <a:endParaRPr lang="en-US" dirty="0" smtClean="0"/>
          </a:p>
          <a:p>
            <a:r>
              <a:rPr lang="en-US" sz="2000" dirty="0" smtClean="0"/>
              <a:t>In overruling the </a:t>
            </a:r>
            <a:r>
              <a:rPr lang="en-US" sz="2000" i="1" dirty="0" smtClean="0"/>
              <a:t>Wolf</a:t>
            </a:r>
            <a:r>
              <a:rPr lang="en-US" sz="2000" dirty="0" smtClean="0"/>
              <a:t> case, the Court, in my opinion, has forgotten the sense of judicial restraint which, with due regard for </a:t>
            </a:r>
            <a:r>
              <a:rPr lang="en-US" sz="2000" i="1" dirty="0" smtClean="0"/>
              <a:t>stare </a:t>
            </a:r>
            <a:r>
              <a:rPr lang="en-US" sz="2000" i="1" dirty="0" err="1" smtClean="0"/>
              <a:t>decisis</a:t>
            </a:r>
            <a:r>
              <a:rPr lang="en-US" sz="2000" i="1" dirty="0" smtClean="0"/>
              <a:t>,</a:t>
            </a:r>
            <a:r>
              <a:rPr lang="en-US" sz="2000" dirty="0" smtClean="0"/>
              <a:t> is one element that should enter into deciding whether a past decision of this Court should be overruled . . . I am bound to say that what has been done is not likely to promote respect either for the Court's adjudicatory process or for the stability of its decisions . . .</a:t>
            </a:r>
          </a:p>
          <a:p>
            <a:endParaRPr lang="en-US" sz="2000" dirty="0" smtClean="0"/>
          </a:p>
          <a:p>
            <a:r>
              <a:rPr lang="en-US" sz="2000" dirty="0" smtClean="0"/>
              <a:t>The preservation of a proper balance between state and federal responsibility in the administration of criminal justice demands patience on the part of those who might like to see things move faster among the States in this respect . . .</a:t>
            </a:r>
          </a:p>
          <a:p>
            <a:endParaRPr lang="en-US" sz="2000" dirty="0" smtClean="0"/>
          </a:p>
          <a:p>
            <a:r>
              <a:rPr lang="en-US" sz="2000" b="1" dirty="0" smtClean="0">
                <a:solidFill>
                  <a:srgbClr val="FF0000"/>
                </a:solidFill>
              </a:rPr>
              <a:t>I think this Court can increase respect for the Constitution only if it rigidly respects the limitations which the Constitution places upon it, and respects as well the principles inherent in its own processes. In the present case, I think we exceed both, and that our voice becomes only a voice of power, not of reason.</a:t>
            </a:r>
            <a:endParaRPr lang="en-US" sz="2000" b="1" dirty="0">
              <a:solidFill>
                <a:srgbClr val="FF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5477</TotalTime>
  <Words>881</Words>
  <Application>Microsoft Office PowerPoint</Application>
  <PresentationFormat>On-screen Show (4:3)</PresentationFormat>
  <Paragraphs>156</Paragraphs>
  <Slides>55</Slides>
  <Notes>55</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16</cp:revision>
  <dcterms:created xsi:type="dcterms:W3CDTF">2010-02-06T04:24:54Z</dcterms:created>
  <dcterms:modified xsi:type="dcterms:W3CDTF">2011-03-23T16:48:34Z</dcterms:modified>
</cp:coreProperties>
</file>