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58" r:id="rId3"/>
    <p:sldId id="274" r:id="rId4"/>
    <p:sldId id="275" r:id="rId5"/>
    <p:sldId id="259" r:id="rId6"/>
    <p:sldId id="276" r:id="rId7"/>
    <p:sldId id="277" r:id="rId8"/>
    <p:sldId id="278" r:id="rId9"/>
    <p:sldId id="279" r:id="rId10"/>
    <p:sldId id="283" r:id="rId11"/>
    <p:sldId id="280" r:id="rId12"/>
    <p:sldId id="281" r:id="rId13"/>
    <p:sldId id="282" r:id="rId14"/>
    <p:sldId id="284" r:id="rId15"/>
    <p:sldId id="260" r:id="rId16"/>
    <p:sldId id="261" r:id="rId17"/>
    <p:sldId id="262" r:id="rId18"/>
    <p:sldId id="263" r:id="rId19"/>
    <p:sldId id="264" r:id="rId20"/>
    <p:sldId id="265" r:id="rId21"/>
    <p:sldId id="270" r:id="rId22"/>
    <p:sldId id="271" r:id="rId23"/>
    <p:sldId id="272" r:id="rId24"/>
    <p:sldId id="288" r:id="rId25"/>
    <p:sldId id="285" r:id="rId26"/>
    <p:sldId id="286" r:id="rId27"/>
    <p:sldId id="28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8F9BA3-BF72-42A4-A09B-A839AF3D1097}" type="datetimeFigureOut">
              <a:rPr lang="en-US" smtClean="0"/>
              <a:pPr/>
              <a:t>05-Feb-11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8B7F69-2B56-449D-B2F8-BAB53F42CA8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05-Feb-11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05-Feb-11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F6740-F931-47DA-A869-D55E52AB8EF2}" type="datetimeFigureOut">
              <a:rPr lang="en-US" smtClean="0"/>
              <a:pPr/>
              <a:t>05-Feb-11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DF6740-F931-47DA-A869-D55E52AB8EF2}" type="datetimeFigureOut">
              <a:rPr lang="en-US" smtClean="0"/>
              <a:pPr/>
              <a:t>05-Feb-11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DF6740-F931-47DA-A869-D55E52AB8EF2}" type="datetimeFigureOut">
              <a:rPr lang="en-US" smtClean="0"/>
              <a:pPr/>
              <a:t>05-Feb-11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DF6740-F931-47DA-A869-D55E52AB8EF2}" type="datetimeFigureOut">
              <a:rPr lang="en-US" smtClean="0"/>
              <a:pPr/>
              <a:t>05-Feb-11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F6740-F931-47DA-A869-D55E52AB8EF2}" type="datetimeFigureOut">
              <a:rPr lang="en-US" smtClean="0"/>
              <a:pPr/>
              <a:t>05-Feb-11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pPr/>
              <a:t>05-Feb-11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pPr/>
              <a:t>05-Feb-11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05-Feb-11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pPr/>
              <a:t>05-Feb-11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3DC19-6EBF-44BD-9774-F1483114BA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F6740-F931-47DA-A869-D55E52AB8EF2}" type="datetimeFigureOut">
              <a:rPr lang="en-US" smtClean="0"/>
              <a:pPr/>
              <a:t>05-Feb-11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3DC19-6EBF-44BD-9774-F1483114BA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avalon.law.yale.edu/18th_century/artconf.asp"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www.law.cornell.edu/constitution/constitution.amendmentxiv.html"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www.law.cornell.edu/constitution/constitution.amendmentxiii.html"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hedestinationcenter.com/images/tourimages/05592900_1240358109.jpg"/>
          <p:cNvPicPr>
            <a:picLocks noChangeAspect="1" noChangeArrowheads="1"/>
          </p:cNvPicPr>
          <p:nvPr/>
        </p:nvPicPr>
        <p:blipFill>
          <a:blip r:embed="rId3" cstate="print"/>
          <a:srcRect/>
          <a:stretch>
            <a:fillRect/>
          </a:stretch>
        </p:blipFill>
        <p:spPr bwMode="auto">
          <a:xfrm>
            <a:off x="736600" y="304800"/>
            <a:ext cx="8128000" cy="6096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cqpress.com/incontext/constitution/images/Scene_at_the_Signing_of_the_Constitution_of_the_United_States.jpg"/>
          <p:cNvPicPr>
            <a:picLocks noChangeAspect="1" noChangeArrowheads="1"/>
          </p:cNvPicPr>
          <p:nvPr/>
        </p:nvPicPr>
        <p:blipFill>
          <a:blip r:embed="rId3" cstate="print"/>
          <a:srcRect/>
          <a:stretch>
            <a:fillRect/>
          </a:stretch>
        </p:blipFill>
        <p:spPr bwMode="auto">
          <a:xfrm>
            <a:off x="546385" y="685800"/>
            <a:ext cx="8440759" cy="55626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471613" y="42863"/>
            <a:ext cx="6200775" cy="6772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0" y="0"/>
            <a:ext cx="4381500" cy="70104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4724400" y="990600"/>
            <a:ext cx="3667125"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m-berry.com/james_madison.jpg"/>
          <p:cNvPicPr>
            <a:picLocks noChangeAspect="1" noChangeArrowheads="1"/>
          </p:cNvPicPr>
          <p:nvPr/>
        </p:nvPicPr>
        <p:blipFill>
          <a:blip r:embed="rId3" cstate="print"/>
          <a:srcRect/>
          <a:stretch>
            <a:fillRect/>
          </a:stretch>
        </p:blipFill>
        <p:spPr bwMode="auto">
          <a:xfrm>
            <a:off x="1371600" y="58206"/>
            <a:ext cx="6400800" cy="759989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8001000" cy="6186309"/>
          </a:xfrm>
          <a:prstGeom prst="rect">
            <a:avLst/>
          </a:prstGeom>
          <a:noFill/>
        </p:spPr>
        <p:txBody>
          <a:bodyPr wrap="square" rtlCol="0">
            <a:spAutoFit/>
          </a:bodyPr>
          <a:lstStyle/>
          <a:p>
            <a:pPr algn="ctr"/>
            <a:r>
              <a:rPr lang="en-US" dirty="0" smtClean="0"/>
              <a:t>VIRGINIA PLAN</a:t>
            </a:r>
          </a:p>
          <a:p>
            <a:r>
              <a:rPr lang="en-US" dirty="0" smtClean="0"/>
              <a:t>2</a:t>
            </a:r>
            <a:r>
              <a:rPr lang="en-US" dirty="0"/>
              <a:t>. </a:t>
            </a:r>
            <a:r>
              <a:rPr lang="en-US" dirty="0" err="1"/>
              <a:t>Res</a:t>
            </a:r>
            <a:r>
              <a:rPr lang="en-US" baseline="30000" dirty="0" err="1"/>
              <a:t>d</a:t>
            </a:r>
            <a:r>
              <a:rPr lang="en-US" dirty="0"/>
              <a:t> therefore that the rights of suffrage in the National Legislature </a:t>
            </a:r>
            <a:r>
              <a:rPr lang="en-US" b="1" dirty="0"/>
              <a:t>ought to be proportioned to the Quotas of contribution, or to the number of free inhabitants, </a:t>
            </a:r>
            <a:r>
              <a:rPr lang="en-US" dirty="0"/>
              <a:t>as the one or the other rule may seem best in different cases.</a:t>
            </a:r>
          </a:p>
          <a:p>
            <a:r>
              <a:rPr lang="en-US" dirty="0"/>
              <a:t>3. </a:t>
            </a:r>
            <a:r>
              <a:rPr lang="en-US" dirty="0" err="1"/>
              <a:t>Res</a:t>
            </a:r>
            <a:r>
              <a:rPr lang="en-US" baseline="30000" dirty="0" err="1"/>
              <a:t>d</a:t>
            </a:r>
            <a:r>
              <a:rPr lang="en-US" dirty="0"/>
              <a:t> that the National Legislature ought to consist of two branches.</a:t>
            </a:r>
          </a:p>
          <a:p>
            <a:r>
              <a:rPr lang="en-US" dirty="0"/>
              <a:t>4. </a:t>
            </a:r>
            <a:r>
              <a:rPr lang="en-US" dirty="0" err="1"/>
              <a:t>Res</a:t>
            </a:r>
            <a:r>
              <a:rPr lang="en-US" baseline="30000" dirty="0" err="1"/>
              <a:t>d</a:t>
            </a:r>
            <a:r>
              <a:rPr lang="en-US" dirty="0"/>
              <a:t> that the members of the first branch of the National Legislature ought to be elected by the people of the several States every _______ for the term of ______ </a:t>
            </a:r>
            <a:r>
              <a:rPr lang="en-US" dirty="0" smtClean="0"/>
              <a:t>; . . .  to </a:t>
            </a:r>
            <a:r>
              <a:rPr lang="en-US" dirty="0"/>
              <a:t>be incapable of reelection for the space of after the expiration of their term of service, and to be subject to recall.</a:t>
            </a:r>
          </a:p>
          <a:p>
            <a:r>
              <a:rPr lang="en-US" dirty="0"/>
              <a:t>5. Resol</a:t>
            </a:r>
            <a:r>
              <a:rPr lang="en-US" baseline="30000" dirty="0"/>
              <a:t>d</a:t>
            </a:r>
            <a:r>
              <a:rPr lang="en-US" dirty="0"/>
              <a:t> that the members of the second branch of the National Legislature ought to be elected by those of the first, out of a proper number of persons nominated by the individual </a:t>
            </a:r>
            <a:r>
              <a:rPr lang="en-US" dirty="0" smtClean="0"/>
              <a:t>Legislatures</a:t>
            </a:r>
            <a:r>
              <a:rPr lang="en-US" dirty="0"/>
              <a:t> </a:t>
            </a:r>
            <a:r>
              <a:rPr lang="en-US" dirty="0" smtClean="0"/>
              <a:t>. . .</a:t>
            </a:r>
          </a:p>
          <a:p>
            <a:endParaRPr lang="en-US" dirty="0"/>
          </a:p>
          <a:p>
            <a:r>
              <a:rPr lang="en-US" dirty="0"/>
              <a:t>6. Resolved that each branch ought to possess the right of originating Acts; that the National Legislature ought to be </a:t>
            </a:r>
            <a:r>
              <a:rPr lang="en-US" dirty="0" err="1"/>
              <a:t>impowered</a:t>
            </a:r>
            <a:r>
              <a:rPr lang="en-US" dirty="0"/>
              <a:t> to enjoy the Legislative Rights vested in Congress bar the Confederation &amp; moreover to legislate in all cases to which the separate States are incompetent, or in which the harmony of the United States may be interrupted by the exercise of individual Legislation; to negative all laws passed by the several States, contravening in the opinion of the National Legislature the articles of Union</a:t>
            </a:r>
            <a:r>
              <a:rPr lang="en-US" dirty="0" smtClean="0"/>
              <a:t>;</a:t>
            </a:r>
            <a:r>
              <a:rPr lang="en-US" dirty="0"/>
              <a:t> and to call forth the force of the Union </a:t>
            </a:r>
            <a:r>
              <a:rPr lang="en-US" dirty="0" err="1"/>
              <a:t>agst</a:t>
            </a:r>
            <a:r>
              <a:rPr lang="en-US" dirty="0"/>
              <a:t> any member of the Union failing to fulfill its duty under the articles thereof.</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0"/>
            <a:ext cx="7467600" cy="4524315"/>
          </a:xfrm>
          <a:prstGeom prst="rect">
            <a:avLst/>
          </a:prstGeom>
          <a:noFill/>
        </p:spPr>
        <p:txBody>
          <a:bodyPr wrap="square" rtlCol="0">
            <a:spAutoFit/>
          </a:bodyPr>
          <a:lstStyle/>
          <a:p>
            <a:r>
              <a:rPr lang="en-US" dirty="0" smtClean="0"/>
              <a:t>7. </a:t>
            </a:r>
            <a:r>
              <a:rPr lang="en-US" dirty="0" err="1" smtClean="0"/>
              <a:t>Res</a:t>
            </a:r>
            <a:r>
              <a:rPr lang="en-US" baseline="30000" dirty="0" err="1" smtClean="0"/>
              <a:t>d</a:t>
            </a:r>
            <a:r>
              <a:rPr lang="en-US" dirty="0" smtClean="0"/>
              <a:t> that a National Executive be instituted; </a:t>
            </a:r>
            <a:r>
              <a:rPr lang="en-US" b="1" dirty="0" smtClean="0"/>
              <a:t>to be chosen by the National Legislature for the term of years</a:t>
            </a:r>
            <a:r>
              <a:rPr lang="en-US" dirty="0" smtClean="0"/>
              <a:t>, to receive punctually at stated times, a fixed compensation for the services rendered, in which no increase or diminution shall be made so as to affect the Magistracy, existing at the time of increase or diminution, and to </a:t>
            </a:r>
            <a:r>
              <a:rPr lang="en-US" b="1" dirty="0" smtClean="0"/>
              <a:t>be ineligible a second time</a:t>
            </a:r>
            <a:r>
              <a:rPr lang="en-US" dirty="0" smtClean="0"/>
              <a:t>; and that besides a general authority to execute the National laws, it ought to enjoy the Executive rights vested in Congress by the Confederation.</a:t>
            </a:r>
          </a:p>
          <a:p>
            <a:endParaRPr lang="en-US" dirty="0" smtClean="0"/>
          </a:p>
          <a:p>
            <a:r>
              <a:rPr lang="en-US" dirty="0" smtClean="0"/>
              <a:t>8. </a:t>
            </a:r>
            <a:r>
              <a:rPr lang="en-US" b="1" dirty="0" err="1" smtClean="0"/>
              <a:t>Res</a:t>
            </a:r>
            <a:r>
              <a:rPr lang="en-US" b="1" baseline="30000" dirty="0" err="1" smtClean="0"/>
              <a:t>d</a:t>
            </a:r>
            <a:r>
              <a:rPr lang="en-US" b="1" dirty="0" smtClean="0"/>
              <a:t> that the Executive and a convenient number of the National Judiciary, ought to compose a Council of revision with authority to examine every act of the National Legislature before it shall operate, &amp; every act of a particular Legislature before a Negative thereon shall be final</a:t>
            </a:r>
            <a:r>
              <a:rPr lang="en-US" dirty="0" smtClean="0"/>
              <a:t>; and that the dissent of the said Council shall amount to a rejection, unless the Act of the National Legislature be again passed, or that of a particular Legislature be again </a:t>
            </a:r>
            <a:r>
              <a:rPr lang="en-US" dirty="0" err="1" smtClean="0"/>
              <a:t>negatived</a:t>
            </a:r>
            <a:r>
              <a:rPr lang="en-US" dirty="0" smtClean="0"/>
              <a:t> by of the members of each branch.</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153400" cy="6155531"/>
          </a:xfrm>
          <a:prstGeom prst="rect">
            <a:avLst/>
          </a:prstGeom>
          <a:noFill/>
        </p:spPr>
        <p:txBody>
          <a:bodyPr wrap="square" rtlCol="0">
            <a:spAutoFit/>
          </a:bodyPr>
          <a:lstStyle/>
          <a:p>
            <a:pPr algn="ctr"/>
            <a:r>
              <a:rPr lang="en-US" sz="2000" dirty="0" smtClean="0"/>
              <a:t>NEW JERSEY PLAN</a:t>
            </a:r>
          </a:p>
          <a:p>
            <a:endParaRPr lang="en-US" sz="2000" dirty="0" smtClean="0"/>
          </a:p>
          <a:p>
            <a:pPr marL="457200" indent="-457200">
              <a:buAutoNum type="arabicPeriod"/>
            </a:pPr>
            <a:r>
              <a:rPr lang="en-US" sz="2000" dirty="0" smtClean="0"/>
              <a:t>Resolved</a:t>
            </a:r>
            <a:r>
              <a:rPr lang="en-US" sz="2000" dirty="0"/>
              <a:t>, that an union of the states, merely federal, ought to be the sole object of the exercise of the powers vested in this convention</a:t>
            </a:r>
            <a:r>
              <a:rPr lang="en-US" sz="2000" dirty="0" smtClean="0"/>
              <a:t>.</a:t>
            </a:r>
          </a:p>
          <a:p>
            <a:pPr marL="457200" indent="-457200"/>
            <a:endParaRPr lang="en-US" sz="2000" dirty="0"/>
          </a:p>
          <a:p>
            <a:r>
              <a:rPr lang="en-US" sz="2000" dirty="0"/>
              <a:t>2. Resolved, that the </a:t>
            </a:r>
            <a:r>
              <a:rPr lang="en-US" sz="2000" dirty="0">
                <a:hlinkClick r:id="rId3"/>
              </a:rPr>
              <a:t>articles of the confederation</a:t>
            </a:r>
            <a:r>
              <a:rPr lang="en-US" sz="2000" dirty="0"/>
              <a:t> ought to be so revised, corrected, and enlarged, as to render the federal constitution adequate to the exigencies of government, and the preservation of the union</a:t>
            </a:r>
            <a:r>
              <a:rPr lang="en-US" sz="2000" dirty="0" smtClean="0"/>
              <a:t>.</a:t>
            </a:r>
          </a:p>
          <a:p>
            <a:endParaRPr lang="en-US" sz="2000" dirty="0"/>
          </a:p>
          <a:p>
            <a:r>
              <a:rPr lang="en-US" sz="2000" dirty="0"/>
              <a:t>3. Resolved, that in addition to the powers vested in the united states in congress, by the present existing </a:t>
            </a:r>
            <a:r>
              <a:rPr lang="en-US" sz="2000" dirty="0">
                <a:hlinkClick r:id="rId3"/>
              </a:rPr>
              <a:t>articles of confederation</a:t>
            </a:r>
            <a:r>
              <a:rPr lang="en-US" sz="2000" dirty="0"/>
              <a:t>, they be authorized to pass acts for raising a revenue by laying a duty or duties on all goods and merchandise of foreign growth or manufacture, imported into any part of the united states; by imposing stamps on paper, parchment, and vellum; and by a postage on all letters and packages passing through the general post office, to be applied to such federal purposes, as they shall deem proper and expedient; </a:t>
            </a:r>
            <a:endParaRPr lang="en-US" sz="2000" dirty="0" smtClean="0"/>
          </a:p>
          <a:p>
            <a:endParaRPr lang="en-US" dirty="0"/>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09600"/>
            <a:ext cx="7543800" cy="4801314"/>
          </a:xfrm>
          <a:prstGeom prst="rect">
            <a:avLst/>
          </a:prstGeom>
          <a:noFill/>
        </p:spPr>
        <p:txBody>
          <a:bodyPr wrap="square" rtlCol="0">
            <a:spAutoFit/>
          </a:bodyPr>
          <a:lstStyle/>
          <a:p>
            <a:r>
              <a:rPr lang="en-US" dirty="0" smtClean="0"/>
              <a:t>6. Resolved, that the united states in congress, shall be </a:t>
            </a:r>
            <a:r>
              <a:rPr lang="en-US" dirty="0" err="1" smtClean="0"/>
              <a:t>authorised</a:t>
            </a:r>
            <a:r>
              <a:rPr lang="en-US" dirty="0" smtClean="0"/>
              <a:t> to elect a federal executive, to </a:t>
            </a:r>
            <a:r>
              <a:rPr lang="en-US" b="1" dirty="0" smtClean="0"/>
              <a:t>consist of _____ person or persons</a:t>
            </a:r>
            <a:r>
              <a:rPr lang="en-US" dirty="0" smtClean="0"/>
              <a:t>, to continue in office for the term of _____ years, to receive punctually, at stated times, a fixed compensation for the services by him or them to be rendered, in which no increase or diminution shall be made, so as to affect the executive in office, at the time of such increase or diminution, to be paid out of the federal treasury; to be incapable of holding any other office or appointment during the time of service, and for _____ years after; to </a:t>
            </a:r>
            <a:r>
              <a:rPr lang="en-US" b="1" dirty="0" smtClean="0"/>
              <a:t>be ineligible a second time</a:t>
            </a:r>
            <a:r>
              <a:rPr lang="en-US" dirty="0" smtClean="0"/>
              <a:t>, and removable on impeachment and conviction for mar-practice, corrupt conduct, and neglect of duty.</a:t>
            </a:r>
          </a:p>
          <a:p>
            <a:endParaRPr lang="en-US" dirty="0" smtClean="0"/>
          </a:p>
          <a:p>
            <a:r>
              <a:rPr lang="en-US" dirty="0" smtClean="0"/>
              <a:t>7. Resolved, that the executive, besides a general authority to execute the federal acts, ought to appoint all federal officers, not otherwise provided for, and to direct all military operations; provided that the executive shall not on any occasion take command of any troops, so as personally to conduct any military enterprise as general, or in any other capacity.</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hamiltonlives.com/alex2.jpg"/>
          <p:cNvPicPr>
            <a:picLocks noChangeAspect="1" noChangeArrowheads="1"/>
          </p:cNvPicPr>
          <p:nvPr/>
        </p:nvPicPr>
        <p:blipFill>
          <a:blip r:embed="rId3" cstate="print"/>
          <a:srcRect/>
          <a:stretch>
            <a:fillRect/>
          </a:stretch>
        </p:blipFill>
        <p:spPr bwMode="auto">
          <a:xfrm>
            <a:off x="2496711" y="-57359"/>
            <a:ext cx="4437489" cy="691535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838200"/>
            <a:ext cx="7315200" cy="6463308"/>
          </a:xfrm>
          <a:prstGeom prst="rect">
            <a:avLst/>
          </a:prstGeom>
          <a:noFill/>
        </p:spPr>
        <p:txBody>
          <a:bodyPr wrap="square" rtlCol="0">
            <a:spAutoFit/>
          </a:bodyPr>
          <a:lstStyle/>
          <a:p>
            <a:pPr marL="400050" indent="-400050" algn="ctr"/>
            <a:r>
              <a:rPr lang="en-US" dirty="0" smtClean="0"/>
              <a:t>Hamilton PLAN</a:t>
            </a:r>
          </a:p>
          <a:p>
            <a:pPr marL="400050" indent="-400050"/>
            <a:endParaRPr lang="en-US" dirty="0"/>
          </a:p>
          <a:p>
            <a:pPr marL="400050" indent="-400050"/>
            <a:r>
              <a:rPr lang="en-US" dirty="0" smtClean="0"/>
              <a:t>I. The </a:t>
            </a:r>
            <a:r>
              <a:rPr lang="en-US" dirty="0"/>
              <a:t>supreme legislative power of the United States of America to be vested in two distinct bodies of men: the one to be called the Assembly, the other the Senate; who together shall form the Legislature of the United States, with power to pass all laws whatsoever, subject to the negative hereafter mentioned</a:t>
            </a:r>
            <a:r>
              <a:rPr lang="en-US" dirty="0" smtClean="0"/>
              <a:t>.</a:t>
            </a:r>
          </a:p>
          <a:p>
            <a:pPr marL="400050" indent="-400050"/>
            <a:endParaRPr lang="en-US" dirty="0"/>
          </a:p>
          <a:p>
            <a:r>
              <a:rPr lang="en-US" dirty="0"/>
              <a:t>II. The Assembly to consist of persons elected by the people, to serve for three years</a:t>
            </a:r>
            <a:r>
              <a:rPr lang="en-US" dirty="0" smtClean="0"/>
              <a:t>.</a:t>
            </a:r>
          </a:p>
          <a:p>
            <a:endParaRPr lang="en-US" dirty="0"/>
          </a:p>
          <a:p>
            <a:r>
              <a:rPr lang="en-US" dirty="0"/>
              <a:t>III. The Senate to consist of persons elected to serve during good behavior. Their election to be made by electors chosen for that purpose by the people. In order to this, the States to be divided into election districts. On the death, removal, or resignation of any Senator, his place to be filled out of the district from which he came</a:t>
            </a:r>
            <a:r>
              <a:rPr lang="en-US" dirty="0" smtClean="0"/>
              <a:t>.</a:t>
            </a:r>
          </a:p>
          <a:p>
            <a:endParaRPr lang="en-US" dirty="0"/>
          </a:p>
          <a:p>
            <a:r>
              <a:rPr lang="en-US" dirty="0" smtClean="0"/>
              <a:t>VI. The Senate to have the sole power of declaring war-the power of advising and approving all treaties-the power of approving or rejecting all appointments of officers, except the heads or chiefs of the departments of finance, war, and foreign affairs.</a:t>
            </a:r>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8229600" cy="5078313"/>
          </a:xfrm>
          <a:prstGeom prst="rect">
            <a:avLst/>
          </a:prstGeom>
          <a:noFill/>
        </p:spPr>
        <p:txBody>
          <a:bodyPr wrap="square" rtlCol="0">
            <a:spAutoFit/>
          </a:bodyPr>
          <a:lstStyle/>
          <a:p>
            <a:pPr algn="ctr"/>
            <a:r>
              <a:rPr lang="en-US" dirty="0" smtClean="0"/>
              <a:t>HAMILTON ON EXECUTIVE AUTHORITY</a:t>
            </a:r>
          </a:p>
          <a:p>
            <a:pPr algn="ctr"/>
            <a:endParaRPr lang="en-US" dirty="0" smtClean="0"/>
          </a:p>
          <a:p>
            <a:r>
              <a:rPr lang="en-US" dirty="0" smtClean="0"/>
              <a:t>IV. The supreme executive authority of the United States to be vested in a Governor, to be elected to serve during good behavior. His election to be made by electors chosen by electors chosen by the people, in the election districts aforesaid; or by electors chosen for that purpose by the respective Legislatures-provided that if an election be not made within a limited time, the President of the Senate shall be the Governor. The Governor to have a negative upon all laws about to be passed-and (to have) the execution of all laws passed-to be the Commander-in-Chief of the land and naval forces and of the militia of the United States- to have the entire direction of war when authorized or begun-to have, with the advice and approbation of the Senate, the power of making all treaties-to have the appointment of the heads or chief officers of the departments of finance, war, and foreign affairs-to have the nomination of all other officers (ambassadors to foreign nations included), subject to the approbation or rejection of the Senate to have the power of pardoning all offenses but treason, which he shall not pardon without the approbation of the Senate.</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7315200" cy="4801314"/>
          </a:xfrm>
          <a:prstGeom prst="rect">
            <a:avLst/>
          </a:prstGeom>
          <a:noFill/>
        </p:spPr>
        <p:txBody>
          <a:bodyPr wrap="square" rtlCol="0">
            <a:spAutoFit/>
          </a:bodyPr>
          <a:lstStyle/>
          <a:p>
            <a:r>
              <a:rPr lang="en-US" dirty="0" smtClean="0"/>
              <a:t>VII. The supreme judicial authority of the United States to be vested in twelve judges, to hold their offices during good behavior, with adequate and permanent salaries. This court to have original jurisdiction in all causes of capture, and an appellate jurisdiction (from the courts of the several States) in all causes in which the revenues of the General Government or the citizens of foreign nations are concerned.</a:t>
            </a:r>
          </a:p>
          <a:p>
            <a:endParaRPr lang="en-US" dirty="0" smtClean="0"/>
          </a:p>
          <a:p>
            <a:r>
              <a:rPr lang="en-US" dirty="0" smtClean="0"/>
              <a:t>VIII. The Legislature of the United States to have power to institute courts in each State for the determination of all causes of capture and of all matters relating to their revenues, or in which the citizens of foreign nations are concerned.</a:t>
            </a:r>
          </a:p>
          <a:p>
            <a:endParaRPr lang="en-US" dirty="0" smtClean="0"/>
          </a:p>
          <a:p>
            <a:r>
              <a:rPr lang="en-US" dirty="0" smtClean="0"/>
              <a:t>X. All laws of the particular States contrary to the Constitution or laws of the United States to be utterly void. And the better to prevent such laws being passed the Governor or President of each State shall be appointed by the General Government, and shall have a negative upon the laws about to be passed in the State of which he is Governor or President.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6039" y="1905000"/>
            <a:ext cx="9310661" cy="29717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1143000"/>
            <a:ext cx="4572000" cy="4154984"/>
          </a:xfrm>
          <a:prstGeom prst="rect">
            <a:avLst/>
          </a:prstGeom>
        </p:spPr>
        <p:txBody>
          <a:bodyPr wrap="square">
            <a:spAutoFit/>
          </a:bodyPr>
          <a:lstStyle/>
          <a:p>
            <a:pPr algn="ctr"/>
            <a:r>
              <a:rPr lang="en-US" sz="2400" dirty="0" smtClean="0"/>
              <a:t>Article I, Section 8.</a:t>
            </a:r>
          </a:p>
          <a:p>
            <a:endParaRPr lang="en-US" sz="2400" dirty="0"/>
          </a:p>
          <a:p>
            <a:r>
              <a:rPr lang="en-US" sz="2400" dirty="0" smtClean="0"/>
              <a:t>The Congress shall have power . . . to make </a:t>
            </a:r>
            <a:r>
              <a:rPr lang="en-US" sz="2400" b="1" dirty="0" smtClean="0"/>
              <a:t>all laws which shall be necessary and proper for carrying into execution the foregoing powers</a:t>
            </a:r>
            <a:r>
              <a:rPr lang="en-US" sz="2400" dirty="0" smtClean="0"/>
              <a:t>, and all other powers vested by this Constitution in the government of the United States, or in any department or officer thereof. </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838200"/>
            <a:ext cx="5334000" cy="3416320"/>
          </a:xfrm>
          <a:prstGeom prst="rect">
            <a:avLst/>
          </a:prstGeom>
        </p:spPr>
        <p:txBody>
          <a:bodyPr wrap="square">
            <a:spAutoFit/>
          </a:bodyPr>
          <a:lstStyle/>
          <a:p>
            <a:pPr algn="ctr"/>
            <a:r>
              <a:rPr lang="en-US" sz="2400" dirty="0" smtClean="0"/>
              <a:t>Article I, Section 8.</a:t>
            </a:r>
          </a:p>
          <a:p>
            <a:endParaRPr lang="en-US" sz="2400" dirty="0"/>
          </a:p>
          <a:p>
            <a:r>
              <a:rPr lang="en-US" sz="2400" dirty="0" smtClean="0"/>
              <a:t>The Congress shall have power to lay and collect taxes, duties, imposts and excises, to pay the debts and provide for the common defense and </a:t>
            </a:r>
            <a:r>
              <a:rPr lang="en-US" sz="2400" b="1" dirty="0" smtClean="0"/>
              <a:t>general welfare of the United States</a:t>
            </a:r>
            <a:r>
              <a:rPr lang="en-US" sz="2400" dirty="0" smtClean="0"/>
              <a:t>; but all duties, imposts and excises shall be uniform throughout the United States . . .</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914401"/>
            <a:ext cx="4572000" cy="4708981"/>
          </a:xfrm>
          <a:prstGeom prst="rect">
            <a:avLst/>
          </a:prstGeom>
        </p:spPr>
        <p:txBody>
          <a:bodyPr wrap="square">
            <a:spAutoFit/>
          </a:bodyPr>
          <a:lstStyle/>
          <a:p>
            <a:r>
              <a:rPr lang="en-US" sz="2000" dirty="0" smtClean="0"/>
              <a:t>Article I, Section 9.</a:t>
            </a:r>
          </a:p>
          <a:p>
            <a:endParaRPr lang="en-US" sz="2000" dirty="0"/>
          </a:p>
          <a:p>
            <a:r>
              <a:rPr lang="en-US" sz="2000" dirty="0" smtClean="0"/>
              <a:t>The privilege of the writ of habeas corpus shall not be suspended, unless when in cases of rebellion or invasion the public safety may require it. </a:t>
            </a:r>
          </a:p>
          <a:p>
            <a:pPr>
              <a:buFont typeface="Arial" pitchFamily="34" charset="0"/>
              <a:buChar char="•"/>
            </a:pPr>
            <a:r>
              <a:rPr lang="en-US" sz="2000" dirty="0" smtClean="0"/>
              <a:t>No bill of attainder or ex post facto Law shall be passed. </a:t>
            </a:r>
          </a:p>
          <a:p>
            <a:pPr>
              <a:buFont typeface="Arial" pitchFamily="34" charset="0"/>
              <a:buChar char="•"/>
            </a:pPr>
            <a:r>
              <a:rPr lang="en-US" sz="2000" dirty="0" smtClean="0"/>
              <a:t>No title of nobility shall be granted by the United States: and no person holding any office of profit or trust under them, shall, without the consent of the Congress, accept of any present, emolument, office, or title, of any kind whatever, from any king, prince, or foreign state. </a:t>
            </a: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609600"/>
            <a:ext cx="6705600" cy="4093428"/>
          </a:xfrm>
          <a:prstGeom prst="rect">
            <a:avLst/>
          </a:prstGeom>
        </p:spPr>
        <p:txBody>
          <a:bodyPr wrap="square">
            <a:spAutoFit/>
          </a:bodyPr>
          <a:lstStyle/>
          <a:p>
            <a:pPr algn="ctr"/>
            <a:r>
              <a:rPr lang="en-US" sz="2000" b="1" dirty="0" smtClean="0"/>
              <a:t>Article II</a:t>
            </a:r>
          </a:p>
          <a:p>
            <a:pPr algn="ctr"/>
            <a:endParaRPr lang="en-US" sz="2000" b="1" dirty="0" smtClean="0"/>
          </a:p>
          <a:p>
            <a:r>
              <a:rPr lang="en-US" sz="2000" dirty="0" smtClean="0"/>
              <a:t>Section 1. The executive power shall be vested in a President of the United States of America. He shall hold his office during the term of four years, and, together with the Vice President, chosen for the same term, be elected, as follows: </a:t>
            </a:r>
          </a:p>
          <a:p>
            <a:endParaRPr lang="en-US" sz="2000" dirty="0" smtClean="0"/>
          </a:p>
          <a:p>
            <a:r>
              <a:rPr lang="en-US" sz="2000" dirty="0" smtClean="0"/>
              <a:t>Each state shall appoint, in such manner as the Legislature thereof may direct, a number of electors, equal to the whole number of Senators and Representatives to which the State may be entitled in the Congress: but no Senator or Representative, or person holding an office of trust or profit under the United States, shall be appointed an elector. </a:t>
            </a:r>
            <a:endParaRPr lang="en-US"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19200" y="609600"/>
            <a:ext cx="7086600" cy="5940088"/>
          </a:xfrm>
          <a:prstGeom prst="rect">
            <a:avLst/>
          </a:prstGeom>
        </p:spPr>
        <p:txBody>
          <a:bodyPr wrap="square">
            <a:spAutoFit/>
          </a:bodyPr>
          <a:lstStyle/>
          <a:p>
            <a:r>
              <a:rPr lang="en-US" sz="2000" dirty="0" smtClean="0"/>
              <a:t>Article II, Section 2. The President shall be commander in chief of the Army and Navy of the United States, and of the militia of the several states, when called into the actual service of the United States; he may require the opinion, in writing, of the principal officer in each of the executive departments, upon any subject relating to the duties of their respective offices, and he shall have power to grant reprieves and pardons for offenses against the United States, except in cases of impeachment. </a:t>
            </a:r>
          </a:p>
          <a:p>
            <a:endParaRPr lang="en-US" sz="2000" dirty="0" smtClean="0"/>
          </a:p>
          <a:p>
            <a:r>
              <a:rPr lang="en-US" sz="2000" dirty="0" smtClean="0"/>
              <a:t>He shall have power, by and with the advice and consent of the Senate, to make treaties, provided two thirds of the Senators present concur; and he shall nominate, and by and with the advice and consent of the Senate, shall appoint ambassadors, other public ministers and consuls, judges of the Supreme Court, and all other officers of the United States, whose appointments are not herein otherwise provided for, and which shall be established by law: but the Congress may by law vest the appointment of such inferior officers, as they think proper, in the President alone, in the courts of law, or in the heads of departments.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612845"/>
            <a:ext cx="4572000" cy="4708981"/>
          </a:xfrm>
          <a:prstGeom prst="rect">
            <a:avLst/>
          </a:prstGeom>
        </p:spPr>
        <p:txBody>
          <a:bodyPr>
            <a:spAutoFit/>
          </a:bodyPr>
          <a:lstStyle/>
          <a:p>
            <a:pPr algn="ctr"/>
            <a:r>
              <a:rPr lang="en-US" sz="2000" dirty="0" smtClean="0"/>
              <a:t>Article I, Section 8</a:t>
            </a:r>
          </a:p>
          <a:p>
            <a:endParaRPr lang="en-US" sz="2000" dirty="0"/>
          </a:p>
          <a:p>
            <a:r>
              <a:rPr lang="en-US" sz="2000" dirty="0" smtClean="0"/>
              <a:t>Congress shall have power . . . </a:t>
            </a:r>
            <a:r>
              <a:rPr lang="en-US" sz="2000" dirty="0"/>
              <a:t>t</a:t>
            </a:r>
            <a:r>
              <a:rPr lang="en-US" sz="2000" dirty="0" smtClean="0"/>
              <a:t>o declare war, grant letters of </a:t>
            </a:r>
            <a:r>
              <a:rPr lang="en-US" sz="2000" dirty="0" err="1" smtClean="0"/>
              <a:t>marque</a:t>
            </a:r>
            <a:r>
              <a:rPr lang="en-US" sz="2000" dirty="0" smtClean="0"/>
              <a:t> and reprisal, and make rules concerning captures on land and water; </a:t>
            </a:r>
          </a:p>
          <a:p>
            <a:pPr>
              <a:buFont typeface="Arial" pitchFamily="34" charset="0"/>
              <a:buChar char="•"/>
            </a:pPr>
            <a:r>
              <a:rPr lang="en-US" sz="2000" dirty="0" smtClean="0"/>
              <a:t>To raise and support armies, but no appropriation of money to that use shall be for a longer term than two years; </a:t>
            </a:r>
          </a:p>
          <a:p>
            <a:pPr>
              <a:buFont typeface="Arial" pitchFamily="34" charset="0"/>
              <a:buChar char="•"/>
            </a:pPr>
            <a:r>
              <a:rPr lang="en-US" sz="2000" dirty="0" smtClean="0"/>
              <a:t>To provide and maintain a navy; </a:t>
            </a:r>
          </a:p>
          <a:p>
            <a:pPr>
              <a:buFont typeface="Arial" pitchFamily="34" charset="0"/>
              <a:buChar char="•"/>
            </a:pPr>
            <a:r>
              <a:rPr lang="en-US" sz="2000" dirty="0" smtClean="0"/>
              <a:t>To make rules for the government and regulation of the land and naval forces; </a:t>
            </a:r>
          </a:p>
          <a:p>
            <a:pPr>
              <a:buFont typeface="Arial" pitchFamily="34" charset="0"/>
              <a:buChar char="•"/>
            </a:pPr>
            <a:r>
              <a:rPr lang="en-US" sz="2000" dirty="0" smtClean="0"/>
              <a:t>To provide for calling forth the militia to execute the laws of the union, suppress insurrections and repel invasions.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1.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2.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avery-3.bmp"/>
          <p:cNvPicPr>
            <a:picLocks noChangeAspect="1"/>
          </p:cNvPicPr>
          <p:nvPr/>
        </p:nvPicPr>
        <p:blipFill>
          <a:blip r:embed="rId3" cstate="print"/>
          <a:stretch>
            <a:fillRect/>
          </a:stretch>
        </p:blipFill>
        <p:spPr>
          <a:xfrm>
            <a:off x="1965960" y="0"/>
            <a:ext cx="5212080" cy="68580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cstate="print"/>
          <a:srcRect/>
          <a:stretch>
            <a:fillRect/>
          </a:stretch>
        </p:blipFill>
        <p:spPr bwMode="auto">
          <a:xfrm>
            <a:off x="609600" y="48888"/>
            <a:ext cx="8229599" cy="6518787"/>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81200" y="1066800"/>
            <a:ext cx="5410200" cy="4154984"/>
          </a:xfrm>
          <a:prstGeom prst="rect">
            <a:avLst/>
          </a:prstGeom>
        </p:spPr>
        <p:txBody>
          <a:bodyPr wrap="square">
            <a:spAutoFit/>
          </a:bodyPr>
          <a:lstStyle/>
          <a:p>
            <a:r>
              <a:rPr lang="en-US" sz="2400" dirty="0" smtClean="0">
                <a:hlinkClick r:id="rId3"/>
              </a:rPr>
              <a:t>Article I, Section 2</a:t>
            </a:r>
          </a:p>
          <a:p>
            <a:endParaRPr lang="en-US" sz="2400" dirty="0">
              <a:hlinkClick r:id="rId3"/>
            </a:endParaRPr>
          </a:p>
          <a:p>
            <a:r>
              <a:rPr lang="en-US" sz="2400" dirty="0" smtClean="0">
                <a:hlinkClick r:id="rId3"/>
              </a:rPr>
              <a:t>Representatives and direct taxes shall be apportioned among the several states which may be included within this union, according to their respective numbers, which shall be determined by adding to the whole number of free persons, including those bound to service for a term of years, and excluding Indians not taxed, three fifths of all other Persons.</a:t>
            </a:r>
            <a:r>
              <a:rPr lang="en-US" sz="2400" dirty="0" smtClean="0"/>
              <a:t> </a:t>
            </a:r>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838200"/>
            <a:ext cx="5257800" cy="3785652"/>
          </a:xfrm>
          <a:prstGeom prst="rect">
            <a:avLst/>
          </a:prstGeom>
        </p:spPr>
        <p:txBody>
          <a:bodyPr wrap="square">
            <a:spAutoFit/>
          </a:bodyPr>
          <a:lstStyle/>
          <a:p>
            <a:r>
              <a:rPr lang="en-US" sz="2400" dirty="0" smtClean="0"/>
              <a:t>Article I, Section 9.</a:t>
            </a:r>
          </a:p>
          <a:p>
            <a:endParaRPr lang="en-US" sz="2400" dirty="0"/>
          </a:p>
          <a:p>
            <a:r>
              <a:rPr lang="en-US" sz="2400" dirty="0" smtClean="0"/>
              <a:t>The migration or importation of such persons as any of the states now existing shall think proper to admit, shall not be prohibited by the Congress prior to the year one thousand eight hundred and eight, but a tax or duty may be imposed on such importation, not exceeding ten dollars for each person. </a:t>
            </a:r>
            <a:endParaRPr lang="en-US"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447800"/>
            <a:ext cx="7162800" cy="3046988"/>
          </a:xfrm>
          <a:prstGeom prst="rect">
            <a:avLst/>
          </a:prstGeom>
        </p:spPr>
        <p:txBody>
          <a:bodyPr wrap="square">
            <a:spAutoFit/>
          </a:bodyPr>
          <a:lstStyle/>
          <a:p>
            <a:r>
              <a:rPr lang="en-US" sz="2400" dirty="0" smtClean="0">
                <a:hlinkClick r:id="rId3"/>
              </a:rPr>
              <a:t>Article IV, Section </a:t>
            </a:r>
            <a:r>
              <a:rPr lang="en-US" sz="2400" dirty="0">
                <a:hlinkClick r:id="rId3"/>
              </a:rPr>
              <a:t>1</a:t>
            </a:r>
            <a:r>
              <a:rPr lang="en-US" sz="2400" dirty="0" smtClean="0">
                <a:hlinkClick r:id="rId3"/>
              </a:rPr>
              <a:t>.</a:t>
            </a:r>
          </a:p>
          <a:p>
            <a:endParaRPr lang="en-US" sz="2400" dirty="0">
              <a:hlinkClick r:id="rId3"/>
            </a:endParaRPr>
          </a:p>
          <a:p>
            <a:r>
              <a:rPr lang="en-US" sz="2400" dirty="0" smtClean="0">
                <a:hlinkClick r:id="rId3"/>
              </a:rPr>
              <a:t>No person held to service or labor in one state, under the laws thereof, escaping into another, shall, in consequence of any law or regulation therein, be discharged from such service or labor, but shall be delivered up on claim of the party to whom such service or labor may be due.</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1754</Words>
  <Application>Microsoft Office PowerPoint</Application>
  <PresentationFormat>On-screen Show (4:3)</PresentationFormat>
  <Paragraphs>100</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7</cp:revision>
  <dcterms:created xsi:type="dcterms:W3CDTF">2011-02-04T23:25:56Z</dcterms:created>
  <dcterms:modified xsi:type="dcterms:W3CDTF">2011-02-05T18:07:06Z</dcterms:modified>
</cp:coreProperties>
</file>